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58" r:id="rId7"/>
    <p:sldId id="263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6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4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F3CF95EC577175794A728CFA93D03F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09125" y="3164840"/>
            <a:ext cx="2682875" cy="3608070"/>
          </a:xfrm>
          <a:prstGeom prst="rect">
            <a:avLst/>
          </a:prstGeom>
        </p:spPr>
      </p:pic>
      <p:pic>
        <p:nvPicPr>
          <p:cNvPr id="5" name="图片 4" descr="389EDA3B837FDD709B48B8F630734D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69215"/>
            <a:ext cx="2638425" cy="3902075"/>
          </a:xfrm>
          <a:prstGeom prst="rect">
            <a:avLst/>
          </a:prstGeom>
        </p:spPr>
      </p:pic>
      <p:pic>
        <p:nvPicPr>
          <p:cNvPr id="6" name="图片 5" descr="1321FAF227E55331EA9FFA2D3712FFCD"/>
          <p:cNvPicPr>
            <a:picLocks noChangeAspect="1"/>
          </p:cNvPicPr>
          <p:nvPr/>
        </p:nvPicPr>
        <p:blipFill>
          <a:blip r:embed="rId3"/>
          <a:srcRect t="25864"/>
          <a:stretch>
            <a:fillRect/>
          </a:stretch>
        </p:blipFill>
        <p:spPr>
          <a:xfrm>
            <a:off x="63500" y="3844290"/>
            <a:ext cx="3990975" cy="2893060"/>
          </a:xfrm>
          <a:prstGeom prst="rect">
            <a:avLst/>
          </a:prstGeom>
        </p:spPr>
      </p:pic>
      <p:pic>
        <p:nvPicPr>
          <p:cNvPr id="7" name="图片 6" descr="B62ECEE09086EE78685330D7DC9ECC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3085" y="405765"/>
            <a:ext cx="2748915" cy="2609215"/>
          </a:xfrm>
          <a:prstGeom prst="rect">
            <a:avLst/>
          </a:prstGeom>
        </p:spPr>
      </p:pic>
      <p:pic>
        <p:nvPicPr>
          <p:cNvPr id="8" name="图片 7" descr="C1A961E6B0A945BA5103B47C2CFA3BF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4815" y="69215"/>
            <a:ext cx="3244215" cy="3775075"/>
          </a:xfrm>
          <a:prstGeom prst="rect">
            <a:avLst/>
          </a:prstGeom>
        </p:spPr>
      </p:pic>
      <p:pic>
        <p:nvPicPr>
          <p:cNvPr id="9" name="图片 8" descr="FC918B00718E1E2B0865769D1B088EF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0540" y="69215"/>
            <a:ext cx="2528570" cy="39852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97705" y="4646210"/>
            <a:ext cx="4064000" cy="138366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      </a:t>
            </a:r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有没有某个时刻，你会忍不住掏出手机想把某个场景拍下来？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QQ_17763176472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" y="67310"/>
            <a:ext cx="10679430" cy="64630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</p:spPr>
      </p:pic>
      <p:sp>
        <p:nvSpPr>
          <p:cNvPr id="4" name="形状1"/>
          <p:cNvSpPr txBox="1"/>
          <p:nvPr/>
        </p:nvSpPr>
        <p:spPr>
          <a:xfrm>
            <a:off x="0" y="0"/>
            <a:ext cx="12192000" cy="462915"/>
          </a:xfrm>
          <a:prstGeom prst="rect">
            <a:avLst/>
          </a:prstGeom>
          <a:solidFill>
            <a:srgbClr val="BD9F9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5" name="文本1"/>
          <p:cNvSpPr txBox="1"/>
          <p:nvPr/>
        </p:nvSpPr>
        <p:spPr>
          <a:xfrm>
            <a:off x="601345" y="-34290"/>
            <a:ext cx="1995805" cy="680085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3300"/>
              </a:lnSpc>
            </a:pPr>
            <a:r>
              <a:rPr lang="zh-CN" altLang="en-US" sz="2800" b="1" i="0" dirty="0">
                <a:solidFill>
                  <a:srgbClr val="3F3547">
                    <a:alpha val="100000"/>
                  </a:srgbClr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初读感悟</a:t>
            </a:r>
            <a:endParaRPr lang="zh-CN" altLang="en-US" sz="2800" b="1" i="0" dirty="0">
              <a:solidFill>
                <a:srgbClr val="3F3547">
                  <a:alpha val="100000"/>
                </a:srgbClr>
              </a:solidFill>
              <a:effectLst>
                <a:outerShdw blurRad="38100" dist="19050" dir="2700000" rotWithShape="0">
                  <a:srgbClr val="000000">
                    <a:alpha val="4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形状2"/>
          <p:cNvSpPr txBox="1"/>
          <p:nvPr/>
        </p:nvSpPr>
        <p:spPr>
          <a:xfrm>
            <a:off x="10102215" y="33020"/>
            <a:ext cx="1958975" cy="429895"/>
          </a:xfrm>
          <a:prstGeom prst="rect">
            <a:avLst/>
          </a:prstGeom>
          <a:solidFill>
            <a:srgbClr val="E8DEDC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9" name="文本2"/>
          <p:cNvSpPr txBox="1"/>
          <p:nvPr/>
        </p:nvSpPr>
        <p:spPr>
          <a:xfrm>
            <a:off x="-146704" y="512235"/>
            <a:ext cx="5695315" cy="650875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2800"/>
              </a:lnSpc>
            </a:pPr>
            <a:r>
              <a:rPr lang="zh-CN" altLang="en-US" sz="2400" b="1" i="0" dirty="0">
                <a:solidFill>
                  <a:srgbClr val="875E5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梳理结构，简要概括</a:t>
            </a:r>
            <a:endParaRPr lang="zh-CN" altLang="en-US" sz="2400" b="1" i="0" dirty="0">
              <a:solidFill>
                <a:srgbClr val="875E58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" name="组合2"/>
          <p:cNvGrpSpPr/>
          <p:nvPr/>
        </p:nvGrpSpPr>
        <p:grpSpPr>
          <a:xfrm>
            <a:off x="431483" y="1176976"/>
            <a:ext cx="11278236" cy="1291504"/>
            <a:chOff x="0" y="0"/>
            <a:chExt cx="11278236" cy="1291504"/>
          </a:xfrm>
        </p:grpSpPr>
        <p:sp>
          <p:nvSpPr>
            <p:cNvPr id="11" name="形状3"/>
            <p:cNvSpPr txBox="1"/>
            <p:nvPr/>
          </p:nvSpPr>
          <p:spPr>
            <a:xfrm>
              <a:off x="0" y="0"/>
              <a:ext cx="11278236" cy="127318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28575">
              <a:solidFill>
                <a:srgbClr val="875E58">
                  <a:alpha val="100000"/>
                </a:srgbClr>
              </a:solidFill>
              <a:prstDash val="sysDash"/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2" name="文本4"/>
            <p:cNvSpPr txBox="1"/>
            <p:nvPr/>
          </p:nvSpPr>
          <p:spPr>
            <a:xfrm>
              <a:off x="0" y="0"/>
              <a:ext cx="11278236" cy="1291504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43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阅读全文，文中一种谈了哪几处风景，请参考“沙漠驼铃”这个命名形式，为课文描写的其他画面各拟写一个小标题。</a:t>
              </a:r>
              <a:endPara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71780" y="2552065"/>
            <a:ext cx="11219815" cy="13836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355600" algn="l"/>
            <a:r>
              <a:rPr lang="zh-CN" altLang="en-US" sz="2800" b="1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《风景谈》描写的是什么地方的生活，你是从文章什么地方得知的？</a:t>
            </a:r>
            <a:endParaRPr lang="zh-CN" altLang="en-US" sz="2800" b="1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355600" algn="l"/>
            <a:endParaRPr lang="zh-CN" altLang="en-US" sz="2800" b="1" i="0">
              <a:solidFill>
                <a:srgbClr val="0F1115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355600" algn="l"/>
            <a:endParaRPr lang="zh-CN" altLang="en-US" sz="2800" b="1" i="0">
              <a:solidFill>
                <a:srgbClr val="0F1115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7" name="表格 16"/>
          <p:cNvGraphicFramePr/>
          <p:nvPr>
            <p:custDataLst>
              <p:tags r:id="rId1"/>
            </p:custDataLst>
          </p:nvPr>
        </p:nvGraphicFramePr>
        <p:xfrm>
          <a:off x="451485" y="1139825"/>
          <a:ext cx="10622915" cy="4037330"/>
        </p:xfrm>
        <a:graphic>
          <a:graphicData uri="http://schemas.openxmlformats.org/drawingml/2006/table">
            <a:tbl>
              <a:tblPr/>
              <a:tblGrid>
                <a:gridCol w="6184900"/>
                <a:gridCol w="4438015"/>
              </a:tblGrid>
              <a:tr h="553720">
                <a:tc>
                  <a:txBody>
                    <a:bodyPr/>
                    <a:p>
                      <a:pPr marL="0" indent="0" algn="ctr" latinLnBrk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欣赏维度</a:t>
                      </a:r>
                      <a:endParaRPr lang="zh-CN" altLang="en-US" sz="2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101600" marT="63500" marB="63500" anchor="ctr" anchorCtr="0">
                    <a:lnL w="190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latinLnBrk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8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我的发现</a:t>
                      </a:r>
                      <a:endParaRPr lang="zh-CN" altLang="en-US" sz="28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1600" marR="101600" marT="63500" marB="6350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3720">
                <a:tc>
                  <a:txBody>
                    <a:bodyPr/>
                    <a:p>
                      <a:pPr marL="0" indent="0" algn="ctr" latinLnBrk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800" b="1" i="0">
                          <a:solidFill>
                            <a:srgbClr val="0F1115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这幅画里有什么“景”？</a:t>
                      </a:r>
                      <a:endParaRPr lang="zh-CN" altLang="en-US" sz="2800" b="1" i="0">
                        <a:solidFill>
                          <a:srgbClr val="0F111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101600" marT="63500" marB="63500" anchor="ctr" anchorCtr="0">
                    <a:lnL w="190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latinLnBrk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800" b="1" i="0">
                          <a:solidFill>
                            <a:srgbClr val="0F1115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（找意象）</a:t>
                      </a:r>
                      <a:endParaRPr lang="zh-CN" altLang="en-US" sz="2800" b="1" i="0">
                        <a:solidFill>
                          <a:srgbClr val="0F111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1600" marR="0" marT="63500" marB="6350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0440">
                <a:tc>
                  <a:txBody>
                    <a:bodyPr/>
                    <a:p>
                      <a:pPr marL="0" indent="0" algn="ctr" latinLnBrk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800" b="1" i="0">
                          <a:solidFill>
                            <a:srgbClr val="0F1115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这幅画里有什么“人”？</a:t>
                      </a:r>
                      <a:endParaRPr lang="zh-CN" altLang="en-US" sz="2800" b="1" i="0">
                        <a:solidFill>
                          <a:srgbClr val="0F111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101600" marT="63500" marB="63500" anchor="ctr" anchorCtr="0">
                    <a:lnL w="190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latinLnBrk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800" b="1" i="0">
                          <a:solidFill>
                            <a:srgbClr val="0F1115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（修饰语、推测人物身份）</a:t>
                      </a:r>
                      <a:endParaRPr lang="zh-CN" altLang="en-US" sz="2800" b="1" i="0">
                        <a:solidFill>
                          <a:srgbClr val="0F111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1600" marR="0" marT="63500" marB="6350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3720">
                <a:tc>
                  <a:txBody>
                    <a:bodyPr/>
                    <a:p>
                      <a:pPr marL="0" indent="0" algn="ctr" latinLnBrk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800" b="1" i="0">
                          <a:solidFill>
                            <a:srgbClr val="0F1115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人在做什么？</a:t>
                      </a:r>
                      <a:endParaRPr lang="zh-CN" altLang="en-US" sz="2800" b="1" i="0">
                        <a:solidFill>
                          <a:srgbClr val="0F111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101600" marT="63500" marB="63500" anchor="ctr" anchorCtr="0">
                    <a:lnL w="190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latinLnBrk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800" b="1" i="0">
                          <a:solidFill>
                            <a:srgbClr val="0F1115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（概括）</a:t>
                      </a:r>
                      <a:endParaRPr lang="zh-CN" altLang="en-US" sz="2800" b="1" i="0">
                        <a:solidFill>
                          <a:srgbClr val="0F111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1600" marR="0" marT="63500" marB="6350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7865">
                <a:tc>
                  <a:txBody>
                    <a:bodyPr/>
                    <a:p>
                      <a:pPr marL="0" indent="0" algn="ctr" latinLnBrk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800" b="1" i="0">
                          <a:solidFill>
                            <a:srgbClr val="0F1115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作者如何写这幅图景的？</a:t>
                      </a:r>
                      <a:endParaRPr lang="zh-CN" altLang="en-US" sz="2800" b="1" i="0">
                        <a:solidFill>
                          <a:srgbClr val="0F111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101600" marT="63500" marB="63500" anchor="ctr" anchorCtr="0">
                    <a:lnL w="190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latinLnBrk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800" b="1" i="0">
                          <a:solidFill>
                            <a:srgbClr val="0F1115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（手法、描写角度）</a:t>
                      </a:r>
                      <a:endParaRPr lang="zh-CN" altLang="en-US" sz="2800" b="1" i="0">
                        <a:solidFill>
                          <a:srgbClr val="0F111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1600" marR="0" marT="63500" marB="6350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7865">
                <a:tc>
                  <a:txBody>
                    <a:bodyPr/>
                    <a:p>
                      <a:pPr marL="0" indent="0" algn="ctr" latinLnBrk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800" b="1" i="0">
                          <a:solidFill>
                            <a:srgbClr val="0F1115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假设：如果没有这些人，风景会怎样？</a:t>
                      </a:r>
                      <a:endParaRPr lang="zh-CN" altLang="en-US" sz="2800" b="1" i="0">
                        <a:solidFill>
                          <a:srgbClr val="0F111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101600" marT="63500" marB="63500" anchor="ctr" anchorCtr="0">
                    <a:lnL w="190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latinLnBrk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800" b="1" i="0">
                          <a:solidFill>
                            <a:srgbClr val="0F1115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（想象描述）</a:t>
                      </a:r>
                      <a:endParaRPr lang="zh-CN" altLang="en-US" sz="2800" b="1" i="0">
                        <a:solidFill>
                          <a:srgbClr val="0F1115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01600" marR="0" marT="63500" marB="63500" anchor="ctr" anchorCtr="0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451485" y="116205"/>
            <a:ext cx="99695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355600" algn="l"/>
            <a:r>
              <a:rPr lang="zh-CN" altLang="en-US" sz="2800" b="1">
                <a:solidFill>
                  <a:srgbClr val="0F111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品文赏景：读完课文，你印象最深的是哪一幅画面？为什么？</a:t>
            </a:r>
            <a:endParaRPr lang="zh-CN" altLang="en-US" sz="2800" b="1">
              <a:solidFill>
                <a:srgbClr val="0F1115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401320" y="241935"/>
            <a:ext cx="1120711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 fontAlgn="auto">
              <a:lnSpc>
                <a:spcPct val="100000"/>
              </a:lnSpc>
            </a:pPr>
            <a:r>
              <a:rPr lang="zh-CN" altLang="en-US" sz="2800" b="1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品读探讨</a:t>
            </a:r>
            <a:endParaRPr lang="zh-CN" altLang="en-US" sz="2800" b="1" dirty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indent="0" algn="l" fontAlgn="auto">
              <a:lnSpc>
                <a:spcPct val="100000"/>
              </a:lnSpc>
            </a:pPr>
            <a:endParaRPr lang="zh-CN" altLang="en-US" sz="2800" b="1" dirty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indent="0" algn="l" fontAlgn="auto">
              <a:lnSpc>
                <a:spcPct val="100000"/>
              </a:lnSpc>
            </a:pPr>
            <a:r>
              <a:rPr lang="zh-CN" altLang="en-US" sz="2800" b="1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六幅风景画的先</a:t>
            </a:r>
            <a:r>
              <a:rPr lang="zh-CN" altLang="en-US" sz="2800" b="1" dirty="0">
                <a:solidFill>
                  <a:schemeClr val="tx1">
                    <a:alpha val="10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后顺序能否</a:t>
            </a:r>
            <a:r>
              <a:rPr lang="zh-CN" altLang="en-US" sz="2800" b="1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调换？</a:t>
            </a:r>
            <a:endParaRPr lang="zh-CN" altLang="en-US" sz="2800" b="1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indent="0" algn="l" fontAlgn="auto">
              <a:lnSpc>
                <a:spcPct val="100000"/>
              </a:lnSpc>
            </a:pPr>
            <a:endParaRPr lang="zh-CN" altLang="en-US" sz="2800" b="1" dirty="0">
              <a:solidFill>
                <a:srgbClr val="000000">
                  <a:alpha val="100000"/>
                </a:srgbClr>
              </a:solidFill>
              <a:highlight>
                <a:srgbClr val="000000">
                  <a:alpha val="0"/>
                </a:srgbClr>
              </a:highligh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indent="0" algn="l" fontAlgn="auto">
              <a:lnSpc>
                <a:spcPct val="100000"/>
              </a:lnSpc>
            </a:pPr>
            <a:r>
              <a:rPr lang="zh-CN" altLang="en-US" sz="2800" b="1" dirty="0">
                <a:solidFill>
                  <a:srgbClr val="000000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提示：可以找出议论抒情的语句，联系语句分别对应的风景内容，探究精神内涵。</a:t>
            </a:r>
            <a:endParaRPr lang="zh-CN" altLang="en-US" sz="2800" b="1" dirty="0">
              <a:solidFill>
                <a:srgbClr val="000000">
                  <a:alpha val="100000"/>
                </a:srgbClr>
              </a:solidFill>
              <a:highlight>
                <a:srgbClr val="000000">
                  <a:alpha val="0"/>
                </a:srgbClr>
              </a:highligh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indent="0" algn="l" fontAlgn="auto">
              <a:lnSpc>
                <a:spcPct val="100000"/>
              </a:lnSpc>
            </a:pPr>
            <a:endParaRPr lang="zh-CN" altLang="en-US" sz="2800" b="1" dirty="0">
              <a:solidFill>
                <a:srgbClr val="000000">
                  <a:alpha val="100000"/>
                </a:srgbClr>
              </a:solidFill>
              <a:highlight>
                <a:srgbClr val="000000">
                  <a:alpha val="0"/>
                </a:srgbClr>
              </a:highligh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16000" y="271780"/>
            <a:ext cx="10513695" cy="601599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266700" algn="just" defTabSz="266700" font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我父亲是个知识分子，他伺候庄稼的本事与他的教学本领是无法相提并论的。我们家的地不是因为施肥过少而使庄稼呈现一派萎靡之气，就是垄打得歪歪斜斜，宽的宽，窄的窄。进了我家园田的庄稼，很像是被送入孤儿院的弃婴，命运总是不大好。我们家的农具，也比别人家的要邋遢许多，锄头上锈迹斑斑，镐头和犁杖上携带的尘土足够蓄一只花盆的，镰刀钝得割草时草会发出被剧烈撕扯的痛苦的叫声，如乌鸦一样“呀呀呀”地叫。而那些地道的农家，农具总是被磨得雪亮，拾掇得利利索索的，不似我们家的农具，一律被堆置在墙角，任凭风雨侵蚀，如一群衣衫褴褛的乞丐。即便如此，我还是热爱我们家的农具，热爱它们的愚钝和那满身岁月的尘垢。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《农具的眼睛》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3090" y="433705"/>
            <a:ext cx="11329670" cy="5200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阅读下面的材料，根据要求写作。(60分)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他想要给孩子们唱上一段，可是心里直翻腾，开不了口。</a:t>
            </a:r>
            <a:r>
              <a:rPr lang="en-US" altLang="zh-CN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——老舍《鼓书艺人》（见卷阅读II）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altLang="zh-CN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假如我是一只鸟，我也应该用嘶哑的喉咙歌唱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en-US" altLang="zh-CN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  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——艾青《我爱这土地》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altLang="zh-CN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我要以带血的手和你们一一拥抱，因为一个民族已经起来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en-US" altLang="zh-CN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  </a:t>
            </a:r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——穆旦《赞美》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以上材料引发了你怎样的联想和思考？请写一篇文章。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要求：选准角度，确定立意，明确文体，自拟标题；不要套作，不得抄袭；不得泄露个人信息；不少于800字。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51911" y="729415"/>
            <a:ext cx="12192000" cy="5719401"/>
          </a:xfrm>
          <a:prstGeom prst="rect">
            <a:avLst/>
          </a:prstGeom>
          <a:solidFill>
            <a:srgbClr val="FFFFF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250667" y="1020979"/>
            <a:ext cx="7940674" cy="5517078"/>
          </a:xfrm>
          <a:prstGeom prst="rect">
            <a:avLst/>
          </a:prstGeom>
          <a:noFill/>
        </p:spPr>
        <p:txBody>
          <a:bodyPr anchor="ctr"/>
          <a:lstStyle/>
          <a:p>
            <a:pPr marL="0" algn="l">
              <a:lnSpc>
                <a:spcPts val="37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“世界的民主潮流是这样的汹涌澎湃，然而看看我们自己的国家，却那么不争气。贪官污吏，多如夏日之蝇，文化掮客，帮闲篾片，嚣嚣然如秋夜之蚊，人民的呼声，闷在瓮里，微弱到不可得闻。在此期间，</a:t>
            </a:r>
            <a:r>
              <a:rPr lang="zh-CN" altLang="en-US" sz="2800" b="1" i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应写的实在太多，而被准许写的又少得可怜，无可写不得不写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。待要闭目歌颂吧，良心不许；搁笔装死罢，良心不安；</a:t>
            </a:r>
            <a:r>
              <a:rPr lang="zh-CN" altLang="en-US" sz="2800" b="1" i="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于是而能幸见于刊物者,大抵半通不通，似可懂而不可懂……中国的作者多少年来是不得不在夹缝中猜度的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。”</a:t>
            </a:r>
            <a:endParaRPr lang="zh-CN" altLang="en-US" sz="2800" b="1" i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>
              <a:lnSpc>
                <a:spcPts val="37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——茅盾《时间的纪录》后记</a:t>
            </a:r>
            <a:endParaRPr lang="zh-CN" altLang="en-US" sz="2800" b="1" i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5270" y="2328623"/>
            <a:ext cx="4079583" cy="3141759"/>
          </a:xfrm>
          <a:prstGeom prst="rect">
            <a:avLst/>
          </a:prstGeom>
        </p:spPr>
      </p:pic>
      <p:sp>
        <p:nvSpPr>
          <p:cNvPr id="5" name="文本2"/>
          <p:cNvSpPr txBox="1"/>
          <p:nvPr/>
        </p:nvSpPr>
        <p:spPr>
          <a:xfrm>
            <a:off x="528642" y="393474"/>
            <a:ext cx="2837378" cy="92519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700"/>
              </a:lnSpc>
            </a:pPr>
            <a:r>
              <a:rPr lang="zh-CN" altLang="en-US" sz="48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写作背景</a:t>
            </a:r>
            <a:endParaRPr lang="zh-CN" altLang="en-US" sz="4800" b="0" i="0"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376805" y="1437640"/>
            <a:ext cx="6548755" cy="11988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</a:rPr>
              <a:t>       </a:t>
            </a:r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人，是风景的灵魂，让我们诗意地栖居在大地上。</a:t>
            </a:r>
            <a:endParaRPr lang="zh-CN" altLang="en-US" sz="3600" b="1"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TABLE_ENDDRAG_ORIGIN_RECT" val="803*210"/>
  <p:tag name="TABLE_ENDDRAG_RECT" val="66*250*803*210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1117</Words>
  <Application>WPS 演示</Application>
  <PresentationFormat>宽屏</PresentationFormat>
  <Paragraphs>64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Wingdings</vt:lpstr>
      <vt:lpstr>Wingdings</vt:lpstr>
      <vt:lpstr>微软雅黑</vt:lpstr>
      <vt:lpstr>黑体</vt:lpstr>
      <vt:lpstr>华文楷体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limin</dc:creator>
  <cp:lastModifiedBy>桃李bu言</cp:lastModifiedBy>
  <cp:revision>162</cp:revision>
  <dcterms:created xsi:type="dcterms:W3CDTF">2019-06-19T02:08:00Z</dcterms:created>
  <dcterms:modified xsi:type="dcterms:W3CDTF">2026-04-28T00:54:56Z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2CE74B49BC034838AEF954EF2AE22EEA_11</vt:lpwstr>
  </property>
</Properties>
</file>