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wmf" ContentType="image/x-wmf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98" r:id="rId4"/>
    <p:sldId id="299" r:id="rId5"/>
    <p:sldId id="300" r:id="rId6"/>
    <p:sldId id="304" r:id="rId7"/>
    <p:sldId id="305" r:id="rId8"/>
    <p:sldId id="274" r:id="rId9"/>
    <p:sldId id="275" r:id="rId10"/>
    <p:sldId id="276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4" userDrawn="1">
          <p15:clr>
            <a:srgbClr val="A4A3A4"/>
          </p15:clr>
        </p15:guide>
        <p15:guide id="2" pos="37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24"/>
        <p:guide pos="379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5" Type="http://schemas.openxmlformats.org/officeDocument/2006/relationships/image" Target="../media/image10.wmf"/><Relationship Id="rId4" Type="http://schemas.openxmlformats.org/officeDocument/2006/relationships/image" Target="../media/image9.wmf"/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图片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0971" y="-36660"/>
            <a:ext cx="12316068" cy="690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动作按钮: 后退或前一项 25">
            <a:hlinkClick r:id="" action="ppaction://hlinkshowjump?jump=previousslide"/>
          </p:cNvPr>
          <p:cNvSpPr/>
          <p:nvPr userDrawn="1"/>
        </p:nvSpPr>
        <p:spPr>
          <a:xfrm>
            <a:off x="11157967" y="6427788"/>
            <a:ext cx="268612" cy="268606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/>
        </p:nvSpPr>
        <p:spPr>
          <a:xfrm>
            <a:off x="11537708" y="6427788"/>
            <a:ext cx="268612" cy="268606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/>
        </p:nvSpPr>
        <p:spPr>
          <a:xfrm>
            <a:off x="11917449" y="6423661"/>
            <a:ext cx="276867" cy="276860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8" rIns="91418" bIns="45708"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/>
        </p:nvSpPr>
        <p:spPr>
          <a:xfrm>
            <a:off x="10466328" y="6388632"/>
            <a:ext cx="588010" cy="335915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/>
          <a:p>
            <a:r>
              <a:rPr lang="zh-CN" altLang="en-US" sz="1600" b="1" u="sng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1600" b="1" u="sng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-51850" y="-23256"/>
            <a:ext cx="12244168" cy="5493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/>
              <a:t>       </a:t>
            </a:r>
            <a:r>
              <a:rPr lang="zh-CN" altLang="en-US" sz="2400"/>
              <a:t>洛伦兹力的作用下的直线运动</a:t>
            </a:r>
            <a:endParaRPr lang="zh-CN" altLang="en-US" sz="2400"/>
          </a:p>
        </p:txBody>
      </p:sp>
      <p:sp>
        <p:nvSpPr>
          <p:cNvPr id="14" name="矩形 13"/>
          <p:cNvSpPr/>
          <p:nvPr userDrawn="1"/>
        </p:nvSpPr>
        <p:spPr>
          <a:xfrm>
            <a:off x="-51850" y="-23256"/>
            <a:ext cx="4200101" cy="549307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631969" y="20619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endParaRPr lang="zh-CN" altLang="en-US" sz="2400" b="1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一">
    <p:bg>
      <p:bgPr>
        <a:pattFill prst="smCheck">
          <a:fgClr>
            <a:srgbClr val="F7F7F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2.xml"/><Relationship Id="rId18" Type="http://schemas.openxmlformats.org/officeDocument/2006/relationships/tags" Target="../tags/tag61.xml"/><Relationship Id="rId17" Type="http://schemas.openxmlformats.org/officeDocument/2006/relationships/tags" Target="../tags/tag60.xml"/><Relationship Id="rId16" Type="http://schemas.openxmlformats.org/officeDocument/2006/relationships/tags" Target="../tags/tag59.xml"/><Relationship Id="rId15" Type="http://schemas.openxmlformats.org/officeDocument/2006/relationships/tags" Target="../tags/tag58.xml"/><Relationship Id="rId14" Type="http://schemas.openxmlformats.org/officeDocument/2006/relationships/tags" Target="../tags/tag57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9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6.wmf"/><Relationship Id="rId13" Type="http://schemas.openxmlformats.org/officeDocument/2006/relationships/vmlDrawing" Target="../drawings/vmlDrawing1.v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1.png"/><Relationship Id="rId10" Type="http://schemas.openxmlformats.org/officeDocument/2006/relationships/image" Target="../media/image10.wmf"/><Relationship Id="rId1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泪滴形 46"/>
          <p:cNvSpPr/>
          <p:nvPr/>
        </p:nvSpPr>
        <p:spPr>
          <a:xfrm flipV="1">
            <a:off x="233680" y="1684655"/>
            <a:ext cx="2661920" cy="2842895"/>
          </a:xfrm>
          <a:prstGeom prst="teardrop">
            <a:avLst/>
          </a:prstGeom>
          <a:gradFill flip="none" rotWithShape="1">
            <a:gsLst>
              <a:gs pos="0">
                <a:srgbClr val="8088B9"/>
              </a:gs>
              <a:gs pos="100000">
                <a:srgbClr val="BFD4EE">
                  <a:alpha val="30000"/>
                </a:srgbClr>
              </a:gs>
            </a:gsLst>
            <a:lin ang="162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481330" y="2804795"/>
            <a:ext cx="6452870" cy="16484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4000" b="1"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lang="zh-CN" sz="4000" b="1">
                <a:latin typeface="Times New Roman" panose="02020603050405020304" charset="0"/>
                <a:cs typeface="Times New Roman" panose="02020603050405020304" charset="0"/>
              </a:rPr>
              <a:t>专题三</a:t>
            </a:r>
            <a:r>
              <a:rPr sz="4000" b="1"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lang="en-US" sz="4000" b="1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4000" b="1">
                <a:latin typeface="Times New Roman" panose="02020603050405020304" charset="0"/>
                <a:cs typeface="Times New Roman" panose="02020603050405020304" charset="0"/>
              </a:rPr>
              <a:t>磁场对运动电荷</a:t>
            </a:r>
            <a:endParaRPr sz="40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50000"/>
              </a:lnSpc>
            </a:pPr>
            <a:r>
              <a:rPr sz="4000" b="1">
                <a:latin typeface="Times New Roman" panose="02020603050405020304" charset="0"/>
                <a:cs typeface="Times New Roman" panose="02020603050405020304" charset="0"/>
              </a:rPr>
              <a:t>                       的作用</a:t>
            </a:r>
            <a:r>
              <a:rPr lang="zh-CN" sz="4000" b="1">
                <a:latin typeface="Times New Roman" panose="02020603050405020304" charset="0"/>
                <a:cs typeface="Times New Roman" panose="02020603050405020304" charset="0"/>
              </a:rPr>
              <a:t>（一）</a:t>
            </a:r>
            <a:endParaRPr lang="zh-CN" sz="40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grpSp>
        <p:nvGrpSpPr>
          <p:cNvPr id="249" name="组合 248"/>
          <p:cNvGrpSpPr/>
          <p:nvPr/>
        </p:nvGrpSpPr>
        <p:grpSpPr>
          <a:xfrm>
            <a:off x="698500" y="690257"/>
            <a:ext cx="216000" cy="232479"/>
            <a:chOff x="698500" y="690257"/>
            <a:chExt cx="216000" cy="232479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698500" y="690257"/>
              <a:ext cx="216000" cy="0"/>
            </a:xfrm>
            <a:prstGeom prst="line">
              <a:avLst/>
            </a:prstGeom>
            <a:ln w="508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698500" y="806497"/>
              <a:ext cx="216000" cy="0"/>
            </a:xfrm>
            <a:prstGeom prst="line">
              <a:avLst/>
            </a:prstGeom>
            <a:ln w="508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698500" y="922736"/>
              <a:ext cx="216000" cy="0"/>
            </a:xfrm>
            <a:prstGeom prst="line">
              <a:avLst/>
            </a:prstGeom>
            <a:ln w="508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文本框 43"/>
          <p:cNvSpPr txBox="1"/>
          <p:nvPr/>
        </p:nvSpPr>
        <p:spPr>
          <a:xfrm>
            <a:off x="846455" y="2196465"/>
            <a:ext cx="1692275" cy="608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6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2026</a:t>
            </a:r>
            <a:endParaRPr lang="en-US" altLang="zh-CN" sz="60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2985135" y="3010535"/>
            <a:ext cx="3948430" cy="1524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组合 53"/>
          <p:cNvGrpSpPr/>
          <p:nvPr/>
        </p:nvGrpSpPr>
        <p:grpSpPr>
          <a:xfrm>
            <a:off x="7225030" y="690245"/>
            <a:ext cx="4799330" cy="5422265"/>
            <a:chOff x="11378" y="1087"/>
            <a:chExt cx="7558" cy="8539"/>
          </a:xfrm>
        </p:grpSpPr>
        <p:sp>
          <p:nvSpPr>
            <p:cNvPr id="48" name="任意多边形 47"/>
            <p:cNvSpPr/>
            <p:nvPr/>
          </p:nvSpPr>
          <p:spPr>
            <a:xfrm>
              <a:off x="11948" y="1453"/>
              <a:ext cx="6192" cy="8173"/>
            </a:xfrm>
            <a:custGeom>
              <a:avLst/>
              <a:gdLst>
                <a:gd name="connsiteX0" fmla="*/ 1958009 w 3916018"/>
                <a:gd name="connsiteY0" fmla="*/ 0 h 5168349"/>
                <a:gd name="connsiteX1" fmla="*/ 3916018 w 3916018"/>
                <a:gd name="connsiteY1" fmla="*/ 1958009 h 5168349"/>
                <a:gd name="connsiteX2" fmla="*/ 3916018 w 3916018"/>
                <a:gd name="connsiteY2" fmla="*/ 3210340 h 5168349"/>
                <a:gd name="connsiteX3" fmla="*/ 2158204 w 3916018"/>
                <a:gd name="connsiteY3" fmla="*/ 5158240 h 5168349"/>
                <a:gd name="connsiteX4" fmla="*/ 2053259 w 3916018"/>
                <a:gd name="connsiteY4" fmla="*/ 5163540 h 5168349"/>
                <a:gd name="connsiteX5" fmla="*/ 2053259 w 3916018"/>
                <a:gd name="connsiteY5" fmla="*/ 5168349 h 5168349"/>
                <a:gd name="connsiteX6" fmla="*/ 1958009 w 3916018"/>
                <a:gd name="connsiteY6" fmla="*/ 5168349 h 5168349"/>
                <a:gd name="connsiteX7" fmla="*/ 0 w 3916018"/>
                <a:gd name="connsiteY7" fmla="*/ 5168349 h 5168349"/>
                <a:gd name="connsiteX8" fmla="*/ 0 w 3916018"/>
                <a:gd name="connsiteY8" fmla="*/ 3210340 h 5168349"/>
                <a:gd name="connsiteX9" fmla="*/ 0 w 3916018"/>
                <a:gd name="connsiteY9" fmla="*/ 2166732 h 5168349"/>
                <a:gd name="connsiteX10" fmla="*/ 0 w 3916018"/>
                <a:gd name="connsiteY10" fmla="*/ 1958009 h 5168349"/>
                <a:gd name="connsiteX11" fmla="*/ 1958009 w 3916018"/>
                <a:gd name="connsiteY11" fmla="*/ 0 h 51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16017" h="5168349">
                  <a:moveTo>
                    <a:pt x="1958009" y="0"/>
                  </a:moveTo>
                  <a:cubicBezTo>
                    <a:pt x="3039388" y="0"/>
                    <a:pt x="3916018" y="876630"/>
                    <a:pt x="3916018" y="1958009"/>
                  </a:cubicBezTo>
                  <a:lnTo>
                    <a:pt x="3916018" y="3210340"/>
                  </a:lnTo>
                  <a:cubicBezTo>
                    <a:pt x="3916018" y="4224133"/>
                    <a:pt x="3145542" y="5057971"/>
                    <a:pt x="2158204" y="5158240"/>
                  </a:cubicBezTo>
                  <a:lnTo>
                    <a:pt x="2053259" y="5163540"/>
                  </a:lnTo>
                  <a:lnTo>
                    <a:pt x="2053259" y="5168349"/>
                  </a:lnTo>
                  <a:lnTo>
                    <a:pt x="1958009" y="5168349"/>
                  </a:lnTo>
                  <a:lnTo>
                    <a:pt x="0" y="5168349"/>
                  </a:lnTo>
                  <a:lnTo>
                    <a:pt x="0" y="3210340"/>
                  </a:lnTo>
                  <a:lnTo>
                    <a:pt x="0" y="2166732"/>
                  </a:lnTo>
                  <a:lnTo>
                    <a:pt x="0" y="1958009"/>
                  </a:lnTo>
                  <a:cubicBezTo>
                    <a:pt x="0" y="876630"/>
                    <a:pt x="876630" y="0"/>
                    <a:pt x="19580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E1771"/>
                </a:gs>
                <a:gs pos="100000">
                  <a:srgbClr val="131A6B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7570" y="8260"/>
              <a:ext cx="1366" cy="1366"/>
            </a:xfrm>
            <a:prstGeom prst="ellipse">
              <a:avLst/>
            </a:prstGeom>
            <a:gradFill flip="none" rotWithShape="1">
              <a:gsLst>
                <a:gs pos="39000">
                  <a:srgbClr val="7F72AB"/>
                </a:gs>
                <a:gs pos="83000">
                  <a:srgbClr val="1B2070"/>
                </a:gs>
              </a:gsLst>
              <a:lin ang="13500000" scaled="1"/>
            </a:gradFill>
            <a:ln>
              <a:noFill/>
            </a:ln>
            <a:effectLst>
              <a:outerShdw blurRad="304800" sx="118000" sy="118000" algn="ctr" rotWithShape="0">
                <a:schemeClr val="accent1"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11378" y="1087"/>
              <a:ext cx="6192" cy="8173"/>
            </a:xfrm>
            <a:custGeom>
              <a:avLst/>
              <a:gdLst>
                <a:gd name="connsiteX0" fmla="*/ 1958009 w 3916018"/>
                <a:gd name="connsiteY0" fmla="*/ 0 h 5168349"/>
                <a:gd name="connsiteX1" fmla="*/ 3916018 w 3916018"/>
                <a:gd name="connsiteY1" fmla="*/ 1958009 h 5168349"/>
                <a:gd name="connsiteX2" fmla="*/ 3916018 w 3916018"/>
                <a:gd name="connsiteY2" fmla="*/ 3210340 h 5168349"/>
                <a:gd name="connsiteX3" fmla="*/ 2158204 w 3916018"/>
                <a:gd name="connsiteY3" fmla="*/ 5158240 h 5168349"/>
                <a:gd name="connsiteX4" fmla="*/ 2053259 w 3916018"/>
                <a:gd name="connsiteY4" fmla="*/ 5163540 h 5168349"/>
                <a:gd name="connsiteX5" fmla="*/ 2053259 w 3916018"/>
                <a:gd name="connsiteY5" fmla="*/ 5168349 h 5168349"/>
                <a:gd name="connsiteX6" fmla="*/ 1958009 w 3916018"/>
                <a:gd name="connsiteY6" fmla="*/ 5168349 h 5168349"/>
                <a:gd name="connsiteX7" fmla="*/ 0 w 3916018"/>
                <a:gd name="connsiteY7" fmla="*/ 5168349 h 5168349"/>
                <a:gd name="connsiteX8" fmla="*/ 0 w 3916018"/>
                <a:gd name="connsiteY8" fmla="*/ 3210340 h 5168349"/>
                <a:gd name="connsiteX9" fmla="*/ 0 w 3916018"/>
                <a:gd name="connsiteY9" fmla="*/ 2166732 h 5168349"/>
                <a:gd name="connsiteX10" fmla="*/ 0 w 3916018"/>
                <a:gd name="connsiteY10" fmla="*/ 1958009 h 5168349"/>
                <a:gd name="connsiteX11" fmla="*/ 1958009 w 3916018"/>
                <a:gd name="connsiteY11" fmla="*/ 0 h 51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16017" h="5168349">
                  <a:moveTo>
                    <a:pt x="1958009" y="0"/>
                  </a:moveTo>
                  <a:cubicBezTo>
                    <a:pt x="3039388" y="0"/>
                    <a:pt x="3916018" y="876630"/>
                    <a:pt x="3916018" y="1958009"/>
                  </a:cubicBezTo>
                  <a:lnTo>
                    <a:pt x="3916018" y="3210340"/>
                  </a:lnTo>
                  <a:cubicBezTo>
                    <a:pt x="3916018" y="4224133"/>
                    <a:pt x="3145542" y="5057971"/>
                    <a:pt x="2158204" y="5158240"/>
                  </a:cubicBezTo>
                  <a:lnTo>
                    <a:pt x="2053259" y="5163540"/>
                  </a:lnTo>
                  <a:lnTo>
                    <a:pt x="2053259" y="5168349"/>
                  </a:lnTo>
                  <a:lnTo>
                    <a:pt x="1958009" y="5168349"/>
                  </a:lnTo>
                  <a:lnTo>
                    <a:pt x="0" y="5168349"/>
                  </a:lnTo>
                  <a:lnTo>
                    <a:pt x="0" y="3210340"/>
                  </a:lnTo>
                  <a:lnTo>
                    <a:pt x="0" y="2166732"/>
                  </a:lnTo>
                  <a:lnTo>
                    <a:pt x="0" y="1958009"/>
                  </a:lnTo>
                  <a:cubicBezTo>
                    <a:pt x="0" y="876630"/>
                    <a:pt x="876630" y="0"/>
                    <a:pt x="1958009" y="0"/>
                  </a:cubicBezTo>
                  <a:close/>
                </a:path>
              </a:pathLst>
            </a:custGeom>
            <a:blipFill rotWithShape="1">
              <a:blip r:embed="rId1"/>
              <a:stretch>
                <a:fillRect l="-27000" t="-1000" r="-35000"/>
              </a:stretch>
            </a:blipFill>
            <a:ln>
              <a:noFill/>
            </a:ln>
            <a:effectLst>
              <a:outerShdw blurRad="571500" sx="105000" sy="105000" algn="ctr" rotWithShape="0">
                <a:schemeClr val="accent1"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"/>
          <p:cNvSpPr txBox="1"/>
          <p:nvPr/>
        </p:nvSpPr>
        <p:spPr>
          <a:xfrm>
            <a:off x="2896870" y="2049145"/>
            <a:ext cx="41255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rgbClr val="3B3B8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高考二轮复习</a:t>
            </a:r>
            <a:endParaRPr lang="zh-CN" altLang="en-US" sz="4800" b="1">
              <a:solidFill>
                <a:srgbClr val="3B3B83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74420" y="4626610"/>
            <a:ext cx="5139690" cy="9004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4000" b="1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zh-CN" sz="36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36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约束面</a:t>
            </a:r>
            <a:r>
              <a:rPr lang="en-US" altLang="zh-CN" sz="36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+</a:t>
            </a:r>
            <a:r>
              <a:rPr lang="zh-CN" altLang="en-US" sz="36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洛伦兹力综合模型</a:t>
            </a:r>
            <a:endParaRPr lang="zh-CN" altLang="en-US" sz="36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" name="泪滴形 79"/>
          <p:cNvSpPr/>
          <p:nvPr/>
        </p:nvSpPr>
        <p:spPr>
          <a:xfrm flipV="1">
            <a:off x="292438" y="262508"/>
            <a:ext cx="859003" cy="859003"/>
          </a:xfrm>
          <a:prstGeom prst="teardrop">
            <a:avLst/>
          </a:prstGeom>
          <a:gradFill flip="none" rotWithShape="1">
            <a:gsLst>
              <a:gs pos="0">
                <a:srgbClr val="565193"/>
              </a:gs>
              <a:gs pos="100000">
                <a:srgbClr val="CEDEF2"/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27"/>
          <p:cNvSpPr txBox="1"/>
          <p:nvPr/>
        </p:nvSpPr>
        <p:spPr>
          <a:xfrm>
            <a:off x="1197610" y="476250"/>
            <a:ext cx="2966085" cy="43116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CN" altLang="en-US" sz="3200" b="1">
                <a:solidFill>
                  <a:srgbClr val="3B3B8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考点</a:t>
            </a:r>
            <a:r>
              <a:rPr lang="en-US" altLang="zh-CN" sz="3200" b="1">
                <a:solidFill>
                  <a:srgbClr val="3B3B8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·</a:t>
            </a:r>
            <a:r>
              <a:rPr lang="zh-CN" altLang="en-US" sz="3200" b="1">
                <a:solidFill>
                  <a:srgbClr val="3B3B8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约束面</a:t>
            </a:r>
            <a:r>
              <a:rPr lang="en-US" altLang="zh-CN" sz="3200" b="1">
                <a:solidFill>
                  <a:srgbClr val="3B3B8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zh-CN" altLang="en-US" sz="3200" b="1">
                <a:solidFill>
                  <a:srgbClr val="3B3B8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洛伦兹力综合模型</a:t>
            </a:r>
            <a:endParaRPr lang="zh-CN" altLang="en-US" sz="3200" b="1">
              <a:solidFill>
                <a:srgbClr val="3B3B8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2735" y="1195705"/>
            <a:ext cx="9504680" cy="3536950"/>
          </a:xfrm>
          <a:prstGeom prst="rect">
            <a:avLst/>
          </a:prstGeom>
        </p:spPr>
        <p:txBody>
          <a:bodyPr wrap="square" lIns="121831" tIns="60914" rIns="121831" bIns="60914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1350645" algn="l"/>
                <a:tab pos="2790825" algn="l"/>
                <a:tab pos="4140835" algn="l"/>
              </a:tabLst>
            </a:pPr>
            <a:r>
              <a:rPr lang="zh-CN" altLang="zh-CN" sz="2800" b="1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例</a:t>
            </a:r>
            <a:r>
              <a:rPr lang="en-US" altLang="zh-CN" sz="2800" b="1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1</a:t>
            </a:r>
            <a:r>
              <a:rPr lang="zh-CN" altLang="en-US" sz="2800" b="1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：</a:t>
            </a:r>
            <a:r>
              <a:rPr lang="zh-CN" altLang="zh-CN" sz="24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如图所示，空间有范围足够大的匀强磁场，一个</a:t>
            </a:r>
            <a:r>
              <a:rPr lang="zh-CN" altLang="zh-CN" sz="24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质量为</a:t>
            </a:r>
            <a:r>
              <a:rPr lang="en-US" altLang="zh-CN" sz="2400" i="1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m</a:t>
            </a:r>
            <a:r>
              <a:rPr lang="zh-CN" altLang="zh-CN" sz="24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、带电荷量为＋</a:t>
            </a:r>
            <a:r>
              <a:rPr lang="en-US" altLang="zh-CN" sz="2400" i="1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q</a:t>
            </a:r>
            <a:r>
              <a:rPr lang="zh-CN" altLang="zh-CN" sz="24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的</a:t>
            </a:r>
            <a:r>
              <a:rPr lang="zh-CN" altLang="zh-CN" sz="24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小圆环套在一根竖直固定且足够长的光滑绝缘细杆上，</a:t>
            </a:r>
            <a:r>
              <a:rPr lang="zh-CN" altLang="en-US" sz="24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环的直径略大于杆的直径，</a:t>
            </a:r>
            <a:r>
              <a:rPr lang="zh-CN" altLang="zh-CN" sz="24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现使圆环以一定的初速度</a:t>
            </a:r>
            <a:r>
              <a:rPr lang="en-US" altLang="zh-CN" sz="2400" i="1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v</a:t>
            </a:r>
            <a:r>
              <a:rPr lang="en-US" altLang="zh-CN" sz="2400" baseline="-250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0</a:t>
            </a:r>
            <a:r>
              <a:rPr lang="zh-CN" altLang="zh-CN" sz="24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向上运动，经一段时间后圆环回到起始位置。已知圆环所带电荷量保持不变，空气阻力不计，重力加速度为</a:t>
            </a:r>
            <a:r>
              <a:rPr lang="en-US" altLang="zh-CN" sz="24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g</a:t>
            </a:r>
            <a:r>
              <a:rPr lang="zh-CN" altLang="en-US" sz="24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。</a:t>
            </a:r>
            <a:r>
              <a:rPr lang="zh-CN" altLang="en-US" sz="24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试分析圆环的运动情况</a:t>
            </a:r>
            <a:r>
              <a:rPr lang="zh-CN" altLang="zh-CN" sz="24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，并画出对应的</a:t>
            </a:r>
            <a:endParaRPr lang="zh-CN" altLang="zh-CN" sz="2400" dirty="0">
              <a:latin typeface="Times New Roman" panose="02020603050405020304" charset="0"/>
              <a:ea typeface="方正中等线简体" panose="03000509000000000000" pitchFamily="65" charset="-122"/>
              <a:cs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1350645" algn="l"/>
                <a:tab pos="2790825" algn="l"/>
                <a:tab pos="4140835" algn="l"/>
              </a:tabLst>
            </a:pPr>
            <a:r>
              <a:rPr lang="en-US" altLang="zh-CN" sz="2400" i="1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v</a:t>
            </a:r>
            <a:r>
              <a:rPr lang="zh-CN" altLang="zh-CN" sz="24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－</a:t>
            </a:r>
            <a:r>
              <a:rPr lang="en-US" altLang="zh-CN" sz="2400" i="1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t</a:t>
            </a:r>
            <a:r>
              <a:rPr lang="zh-CN" altLang="zh-CN" sz="24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图像。</a:t>
            </a:r>
            <a:endParaRPr lang="zh-CN" altLang="zh-CN" sz="24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12" name="image74.jpeg"/>
          <p:cNvPicPr/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97415" y="1430655"/>
            <a:ext cx="2229485" cy="30664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" name="泪滴形 79"/>
          <p:cNvSpPr/>
          <p:nvPr/>
        </p:nvSpPr>
        <p:spPr>
          <a:xfrm flipV="1">
            <a:off x="292438" y="262508"/>
            <a:ext cx="859003" cy="859003"/>
          </a:xfrm>
          <a:prstGeom prst="teardrop">
            <a:avLst/>
          </a:prstGeom>
          <a:gradFill flip="none" rotWithShape="1">
            <a:gsLst>
              <a:gs pos="0">
                <a:srgbClr val="565193"/>
              </a:gs>
              <a:gs pos="100000">
                <a:srgbClr val="CEDEF2"/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27"/>
          <p:cNvSpPr txBox="1"/>
          <p:nvPr/>
        </p:nvSpPr>
        <p:spPr>
          <a:xfrm>
            <a:off x="1197610" y="476250"/>
            <a:ext cx="2966085" cy="43116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CN" altLang="en-US" sz="3200" b="1">
                <a:solidFill>
                  <a:srgbClr val="3B3B8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考点</a:t>
            </a:r>
            <a:r>
              <a:rPr lang="en-US" altLang="zh-CN" sz="3200" b="1">
                <a:solidFill>
                  <a:srgbClr val="3B3B8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·</a:t>
            </a:r>
            <a:r>
              <a:rPr lang="zh-CN" altLang="en-US" sz="3200" b="1">
                <a:solidFill>
                  <a:srgbClr val="3B3B8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约束面</a:t>
            </a:r>
            <a:r>
              <a:rPr lang="en-US" altLang="zh-CN" sz="3200" b="1">
                <a:solidFill>
                  <a:srgbClr val="3B3B8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zh-CN" altLang="en-US" sz="3200" b="1">
                <a:solidFill>
                  <a:srgbClr val="3B3B8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洛伦兹力综合模型</a:t>
            </a:r>
            <a:endParaRPr lang="zh-CN" altLang="en-US" sz="3200" b="1">
              <a:solidFill>
                <a:srgbClr val="3B3B8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92735" y="1256665"/>
            <a:ext cx="9334500" cy="2059305"/>
          </a:xfrm>
          <a:prstGeom prst="rect">
            <a:avLst/>
          </a:prstGeom>
        </p:spPr>
        <p:txBody>
          <a:bodyPr wrap="square" lIns="121831" tIns="60914" rIns="121831" bIns="60914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1350645" algn="l"/>
                <a:tab pos="2790825" algn="l"/>
                <a:tab pos="4140835" algn="l"/>
              </a:tabLst>
            </a:pPr>
            <a:r>
              <a:rPr lang="zh-CN" sz="2800" b="1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变式</a:t>
            </a:r>
            <a:r>
              <a:rPr lang="en-US" altLang="zh-CN" sz="2800" b="1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1</a:t>
            </a:r>
            <a:r>
              <a:rPr lang="zh-CN" altLang="en-US" sz="2800" b="1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：</a:t>
            </a:r>
            <a:r>
              <a:rPr lang="zh-CN" altLang="zh-CN" sz="28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若</a:t>
            </a:r>
            <a:r>
              <a:rPr lang="zh-CN" altLang="zh-CN" sz="28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绝缘细杆是粗糙的</a:t>
            </a:r>
            <a:r>
              <a:rPr lang="zh-CN" altLang="zh-CN" sz="28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，且</a:t>
            </a:r>
            <a:r>
              <a:rPr lang="zh-CN" altLang="zh-CN" sz="28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杆与环间的动摩擦因数</a:t>
            </a:r>
            <a:r>
              <a:rPr lang="en-US" altLang="zh-CN" sz="2800" i="1" dirty="0" err="1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μ</a:t>
            </a:r>
            <a:r>
              <a:rPr lang="zh-CN" altLang="zh-CN" sz="28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保持不变，</a:t>
            </a:r>
            <a:r>
              <a:rPr lang="zh-CN" altLang="zh-CN" sz="28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试分析圆环的运动情况，并画出对应的</a:t>
            </a:r>
            <a:r>
              <a:rPr lang="en-US" altLang="zh-CN" sz="2800" i="1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v</a:t>
            </a:r>
            <a:r>
              <a:rPr lang="zh-CN" altLang="zh-CN" sz="28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－</a:t>
            </a:r>
            <a:r>
              <a:rPr lang="en-US" altLang="zh-CN" sz="2800" i="1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t</a:t>
            </a:r>
            <a:r>
              <a:rPr lang="zh-CN" altLang="zh-CN" sz="28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图像。</a:t>
            </a:r>
            <a:endParaRPr lang="zh-CN" altLang="zh-CN" sz="1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3" name="image74.jpeg"/>
          <p:cNvPicPr/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7235" y="1463040"/>
            <a:ext cx="2229485" cy="28594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" name="泪滴形 79"/>
          <p:cNvSpPr/>
          <p:nvPr/>
        </p:nvSpPr>
        <p:spPr>
          <a:xfrm flipV="1">
            <a:off x="292438" y="262508"/>
            <a:ext cx="859003" cy="859003"/>
          </a:xfrm>
          <a:prstGeom prst="teardrop">
            <a:avLst/>
          </a:prstGeom>
          <a:gradFill flip="none" rotWithShape="1">
            <a:gsLst>
              <a:gs pos="0">
                <a:srgbClr val="565193"/>
              </a:gs>
              <a:gs pos="100000">
                <a:srgbClr val="CEDEF2"/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27"/>
          <p:cNvSpPr txBox="1"/>
          <p:nvPr/>
        </p:nvSpPr>
        <p:spPr>
          <a:xfrm>
            <a:off x="1197610" y="476250"/>
            <a:ext cx="2966085" cy="43116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CN" altLang="en-US" sz="3200" b="1">
                <a:solidFill>
                  <a:srgbClr val="3B3B8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考点</a:t>
            </a:r>
            <a:r>
              <a:rPr lang="en-US" altLang="zh-CN" sz="3200" b="1">
                <a:solidFill>
                  <a:srgbClr val="3B3B8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·</a:t>
            </a:r>
            <a:r>
              <a:rPr lang="zh-CN" altLang="en-US" sz="3200" b="1">
                <a:solidFill>
                  <a:srgbClr val="3B3B8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约束面</a:t>
            </a:r>
            <a:r>
              <a:rPr lang="en-US" altLang="zh-CN" sz="3200" b="1">
                <a:solidFill>
                  <a:srgbClr val="3B3B8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zh-CN" altLang="en-US" sz="3200" b="1">
                <a:solidFill>
                  <a:srgbClr val="3B3B8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洛伦兹力综合模型</a:t>
            </a:r>
            <a:endParaRPr lang="zh-CN" altLang="en-US" sz="3200" b="1">
              <a:solidFill>
                <a:srgbClr val="3B3B8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2735" y="1121410"/>
            <a:ext cx="9334500" cy="2059305"/>
          </a:xfrm>
          <a:prstGeom prst="rect">
            <a:avLst/>
          </a:prstGeom>
        </p:spPr>
        <p:txBody>
          <a:bodyPr wrap="square" lIns="121831" tIns="60914" rIns="121831" bIns="60914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1350645" algn="l"/>
                <a:tab pos="2790825" algn="l"/>
                <a:tab pos="4140835" algn="l"/>
              </a:tabLst>
            </a:pPr>
            <a:r>
              <a:rPr lang="zh-CN" sz="2800" b="1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变式</a:t>
            </a:r>
            <a:r>
              <a:rPr lang="en-US" altLang="zh-CN" sz="2800" b="1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2</a:t>
            </a:r>
            <a:r>
              <a:rPr lang="zh-CN" altLang="en-US" sz="2800" b="1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：</a:t>
            </a:r>
            <a:r>
              <a:rPr lang="zh-CN" altLang="zh-CN" sz="28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若</a:t>
            </a:r>
            <a:r>
              <a:rPr lang="zh-CN" altLang="zh-CN" sz="28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绝缘细杆是粗糙的</a:t>
            </a:r>
            <a:r>
              <a:rPr lang="zh-CN" altLang="zh-CN" sz="28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，且</a:t>
            </a:r>
            <a:r>
              <a:rPr lang="zh-CN" altLang="zh-CN" sz="28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杆与环间的动摩擦因数</a:t>
            </a:r>
            <a:r>
              <a:rPr lang="en-US" altLang="zh-CN" sz="2800" i="1" dirty="0" err="1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μ</a:t>
            </a:r>
            <a:r>
              <a:rPr lang="zh-CN" altLang="zh-CN" sz="28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保持不变，小圆环以初速度</a:t>
            </a:r>
            <a:r>
              <a:rPr lang="en-US" altLang="zh-CN" sz="2800" i="1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v</a:t>
            </a:r>
            <a:r>
              <a:rPr lang="en-US" altLang="zh-CN" sz="2800" baseline="-250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0</a:t>
            </a:r>
            <a:r>
              <a:rPr lang="zh-CN" altLang="zh-CN" sz="28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向上运动，经过时间</a:t>
            </a:r>
            <a:r>
              <a:rPr lang="en-US" altLang="zh-CN" sz="28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t</a:t>
            </a:r>
            <a:r>
              <a:rPr lang="zh-CN" altLang="en-US" sz="28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速度减为</a:t>
            </a:r>
            <a:r>
              <a:rPr lang="en-US" altLang="zh-CN" sz="28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0</a:t>
            </a:r>
            <a:r>
              <a:rPr lang="zh-CN" altLang="en-US" sz="28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，</a:t>
            </a:r>
            <a:r>
              <a:rPr lang="zh-CN" altLang="zh-CN" sz="28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试求小圆环上升的最大高度</a:t>
            </a:r>
            <a:r>
              <a:rPr lang="en-US" altLang="zh-CN" sz="28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h</a:t>
            </a:r>
            <a:r>
              <a:rPr lang="zh-CN" altLang="zh-CN" sz="28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。</a:t>
            </a:r>
            <a:endParaRPr lang="zh-CN" altLang="zh-CN" sz="1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12" name="image74.jpeg"/>
          <p:cNvPicPr/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7235" y="1327785"/>
            <a:ext cx="2229485" cy="28594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3373056" y="4187444"/>
                <a:ext cx="2922270" cy="105854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ℎ</m:t>
                      </m:r>
                      <m:r>
                        <a:rPr lang="en-US" altLang="zh-CN" sz="3200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32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32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altLang="zh-CN" sz="32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32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32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−</m:t>
                          </m:r>
                          <m:r>
                            <a:rPr lang="en-US" altLang="zh-CN" sz="3200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𝑚𝑔𝑡</m:t>
                          </m:r>
                        </m:num>
                        <m:den>
                          <m:r>
                            <a:rPr lang="en-US" altLang="zh-CN" sz="3200" i="1" dirty="0" err="1">
                              <a:solidFill>
                                <a:srgbClr val="FF0000"/>
                              </a:solidFill>
                              <a:latin typeface="Times New Roman" panose="02020603050405020304" charset="0"/>
                              <a:ea typeface="方正中等线简体" panose="03000509000000000000" pitchFamily="65" charset="-122"/>
                              <a:cs typeface="Times New Roman" panose="02020603050405020304" charset="0"/>
                              <a:sym typeface="+mn-ea"/>
                            </a:rPr>
                            <m:t>𝜇</m:t>
                          </m:r>
                          <m:r>
                            <a:rPr lang="en-US" altLang="zh-CN" sz="3200" i="1" dirty="0" err="1">
                              <a:solidFill>
                                <a:srgbClr val="FF0000"/>
                              </a:solidFill>
                              <a:latin typeface="Times New Roman" panose="02020603050405020304" charset="0"/>
                              <a:ea typeface="方正中等线简体" panose="03000509000000000000" pitchFamily="65" charset="-122"/>
                              <a:cs typeface="Times New Roman" panose="02020603050405020304" charset="0"/>
                              <a:sym typeface="+mn-ea"/>
                            </a:rPr>
                            <m:t>𝑞𝐵</m:t>
                          </m:r>
                        </m:den>
                      </m:f>
                    </m:oMath>
                  </m:oMathPara>
                </a14:m>
                <a:endParaRPr lang="en-US" altLang="zh-CN" sz="3200" i="1">
                  <a:solidFill>
                    <a:srgbClr val="FF0000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056" y="4187444"/>
                <a:ext cx="2922270" cy="1058545"/>
              </a:xfrm>
              <a:prstGeom prst="rect">
                <a:avLst/>
              </a:prstGeom>
              <a:blipFill rotWithShape="1">
                <a:blip r:embed="rId2"/>
                <a:stretch>
                  <a:fillRect l="-20" t="-24" r="-719" b="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" name="泪滴形 79"/>
          <p:cNvSpPr/>
          <p:nvPr/>
        </p:nvSpPr>
        <p:spPr>
          <a:xfrm flipV="1">
            <a:off x="292438" y="262508"/>
            <a:ext cx="859003" cy="859003"/>
          </a:xfrm>
          <a:prstGeom prst="teardrop">
            <a:avLst/>
          </a:prstGeom>
          <a:gradFill flip="none" rotWithShape="1">
            <a:gsLst>
              <a:gs pos="0">
                <a:srgbClr val="565193"/>
              </a:gs>
              <a:gs pos="100000">
                <a:srgbClr val="CEDEF2"/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27"/>
          <p:cNvSpPr txBox="1"/>
          <p:nvPr/>
        </p:nvSpPr>
        <p:spPr>
          <a:xfrm>
            <a:off x="1197610" y="476250"/>
            <a:ext cx="2966085" cy="43116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CN" altLang="en-US" sz="3200" b="1">
                <a:solidFill>
                  <a:srgbClr val="3B3B8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考点</a:t>
            </a:r>
            <a:r>
              <a:rPr lang="en-US" altLang="zh-CN" sz="3200" b="1">
                <a:solidFill>
                  <a:srgbClr val="3B3B8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·</a:t>
            </a:r>
            <a:r>
              <a:rPr lang="zh-CN" altLang="en-US" sz="3200" b="1">
                <a:solidFill>
                  <a:srgbClr val="3B3B8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约束面</a:t>
            </a:r>
            <a:r>
              <a:rPr lang="en-US" altLang="zh-CN" sz="3200" b="1">
                <a:solidFill>
                  <a:srgbClr val="3B3B8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zh-CN" altLang="en-US" sz="3200" b="1">
                <a:solidFill>
                  <a:srgbClr val="3B3B8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洛伦兹力综合模型</a:t>
            </a:r>
            <a:endParaRPr lang="zh-CN" altLang="en-US" sz="3200" b="1">
              <a:solidFill>
                <a:srgbClr val="3B3B8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4965" y="1121410"/>
            <a:ext cx="11769090" cy="2428875"/>
          </a:xfrm>
          <a:prstGeom prst="rect">
            <a:avLst/>
          </a:prstGeom>
        </p:spPr>
        <p:txBody>
          <a:bodyPr wrap="square" lIns="121831" tIns="60914" rIns="121831" bIns="60914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1350645" algn="l"/>
                <a:tab pos="2790825" algn="l"/>
                <a:tab pos="4140835" algn="l"/>
              </a:tabLst>
            </a:pPr>
            <a:r>
              <a:rPr lang="zh-CN" altLang="zh-CN" sz="2800" b="1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例2：</a:t>
            </a:r>
            <a:r>
              <a:rPr lang="zh-CN" altLang="zh-CN" sz="24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（2025·江苏南京·二模</a:t>
            </a:r>
            <a:r>
              <a:rPr lang="zh-CN" altLang="zh-CN" sz="24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·</a:t>
            </a:r>
            <a:r>
              <a:rPr lang="en-US" altLang="zh-CN" sz="24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10</a:t>
            </a:r>
            <a:r>
              <a:rPr lang="zh-CN" altLang="zh-CN" sz="24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）如图，绝缘环a、b质量均为m，带电量均为+q，分别套在固定的水平绝缘杆上，环的直径略大于杆的直径，环与杆的动摩擦因数均为，两杆分别处于竖直向下的匀强电场E和匀强磁场B中，分别给两环水平向右的初速度v</a:t>
            </a:r>
            <a:r>
              <a:rPr lang="zh-CN" altLang="zh-CN" sz="2400" baseline="-250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0</a:t>
            </a:r>
            <a:r>
              <a:rPr lang="zh-CN" altLang="zh-CN" sz="24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，两环向右运动直至停下，下列说法不正确的是（　　）</a:t>
            </a:r>
            <a:endParaRPr lang="zh-CN" altLang="zh-CN" sz="2400" dirty="0">
              <a:latin typeface="Times New Roman" panose="02020603050405020304" charset="0"/>
              <a:ea typeface="方正中等线简体" panose="03000509000000000000" pitchFamily="65" charset="-122"/>
              <a:cs typeface="Times New Roman" panose="02020603050405020304" charset="0"/>
            </a:endParaRPr>
          </a:p>
        </p:txBody>
      </p:sp>
      <p:pic>
        <p:nvPicPr>
          <p:cNvPr id="90" name="图片 90" descr="@@@463021b5-0d42-41d3-9d44-5b77583c3ec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41235" y="3457575"/>
            <a:ext cx="4570730" cy="20294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3675" y="3318510"/>
            <a:ext cx="6646545" cy="2306955"/>
          </a:xfrm>
          <a:prstGeom prst="rect">
            <a:avLst/>
          </a:prstGeom>
        </p:spPr>
        <p:txBody>
          <a:bodyPr wrap="square">
            <a:spAutoFit/>
          </a:bodyPr>
          <a:p>
            <a:pPr marL="241300" indent="0" algn="l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A．摩擦力对两环的冲量相同</a:t>
            </a:r>
            <a:endParaRPr lang="zh-CN" altLang="zh-CN" sz="2400" dirty="0">
              <a:latin typeface="Times New Roman" panose="02020603050405020304" charset="0"/>
              <a:ea typeface="方正中等线简体" panose="03000509000000000000" pitchFamily="65" charset="-122"/>
              <a:cs typeface="Times New Roman" panose="02020603050405020304" charset="0"/>
            </a:endParaRPr>
          </a:p>
          <a:p>
            <a:pPr marL="241300" indent="0" algn="l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B．摩擦力对两环做的功相同</a:t>
            </a:r>
            <a:endParaRPr lang="zh-CN" altLang="zh-CN" sz="2400" dirty="0">
              <a:latin typeface="Times New Roman" panose="02020603050405020304" charset="0"/>
              <a:ea typeface="方正中等线简体" panose="03000509000000000000" pitchFamily="65" charset="-122"/>
              <a:cs typeface="Times New Roman" panose="02020603050405020304" charset="0"/>
            </a:endParaRPr>
          </a:p>
          <a:p>
            <a:pPr marL="241300" indent="0" algn="l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C．若两环最终位移相同，则a环运动时间较短</a:t>
            </a:r>
            <a:endParaRPr lang="zh-CN" altLang="zh-CN" sz="2400" dirty="0">
              <a:latin typeface="Times New Roman" panose="02020603050405020304" charset="0"/>
              <a:ea typeface="方正中等线简体" panose="03000509000000000000" pitchFamily="65" charset="-122"/>
              <a:cs typeface="Times New Roman" panose="02020603050405020304" charset="0"/>
            </a:endParaRPr>
          </a:p>
          <a:p>
            <a:pPr marL="241300" indent="0" algn="l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D．若两环最终运动时间相同，则a环位移较短</a:t>
            </a:r>
            <a:endParaRPr lang="zh-CN" altLang="zh-CN" sz="2400" dirty="0">
              <a:latin typeface="Times New Roman" panose="02020603050405020304" charset="0"/>
              <a:ea typeface="方正中等线简体" panose="03000509000000000000" pitchFamily="65" charset="-122"/>
              <a:cs typeface="Times New Roman" panose="02020603050405020304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6920865" y="2997200"/>
            <a:ext cx="64071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smtClean="0">
                <a:solidFill>
                  <a:srgbClr val="C00000"/>
                </a:solidFill>
                <a:latin typeface="Times New Roman" panose="02020603050405020304" charset="0"/>
                <a:ea typeface="华文细黑" panose="02010600040101010101" pitchFamily="2" charset="-122"/>
                <a:cs typeface="Times New Roman" panose="02020603050405020304" charset="0"/>
              </a:rPr>
              <a:t>D</a:t>
            </a:r>
            <a:endParaRPr lang="zh-CN" altLang="en-US" sz="3000" b="1">
              <a:solidFill>
                <a:srgbClr val="C00000"/>
              </a:solidFill>
              <a:latin typeface="Times New Roman" panose="02020603050405020304" charset="0"/>
              <a:ea typeface="华文细黑" panose="0201060004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" name="泪滴形 79"/>
          <p:cNvSpPr/>
          <p:nvPr/>
        </p:nvSpPr>
        <p:spPr>
          <a:xfrm flipV="1">
            <a:off x="292438" y="262508"/>
            <a:ext cx="859003" cy="859003"/>
          </a:xfrm>
          <a:prstGeom prst="teardrop">
            <a:avLst/>
          </a:prstGeom>
          <a:gradFill flip="none" rotWithShape="1">
            <a:gsLst>
              <a:gs pos="0">
                <a:srgbClr val="565193"/>
              </a:gs>
              <a:gs pos="100000">
                <a:srgbClr val="CEDEF2"/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27"/>
          <p:cNvSpPr txBox="1"/>
          <p:nvPr/>
        </p:nvSpPr>
        <p:spPr>
          <a:xfrm>
            <a:off x="1197610" y="476250"/>
            <a:ext cx="2966085" cy="43116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CN" altLang="en-US" sz="3200" b="1">
                <a:solidFill>
                  <a:srgbClr val="3B3B8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考点</a:t>
            </a:r>
            <a:r>
              <a:rPr lang="en-US" altLang="zh-CN" sz="3200" b="1">
                <a:solidFill>
                  <a:srgbClr val="3B3B8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·</a:t>
            </a:r>
            <a:r>
              <a:rPr lang="zh-CN" altLang="en-US" sz="3200" b="1">
                <a:solidFill>
                  <a:srgbClr val="3B3B8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约束面</a:t>
            </a:r>
            <a:r>
              <a:rPr lang="en-US" altLang="zh-CN" sz="3200" b="1">
                <a:solidFill>
                  <a:srgbClr val="3B3B8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zh-CN" altLang="en-US" sz="3200" b="1">
                <a:solidFill>
                  <a:srgbClr val="3B3B8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洛伦兹力综合模型</a:t>
            </a:r>
            <a:endParaRPr lang="zh-CN" altLang="en-US" sz="3200" b="1">
              <a:solidFill>
                <a:srgbClr val="3B3B8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92735" y="1042035"/>
            <a:ext cx="11769090" cy="4645025"/>
          </a:xfrm>
          <a:prstGeom prst="rect">
            <a:avLst/>
          </a:prstGeom>
        </p:spPr>
        <p:txBody>
          <a:bodyPr wrap="square" lIns="121831" tIns="60914" rIns="121831" bIns="60914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1350645" algn="l"/>
                <a:tab pos="2790825" algn="l"/>
                <a:tab pos="4140835" algn="l"/>
              </a:tabLst>
            </a:pPr>
            <a:r>
              <a:rPr lang="zh-CN" altLang="zh-CN" sz="2800" b="1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例</a:t>
            </a:r>
            <a:r>
              <a:rPr lang="en-US" altLang="zh-CN" sz="2800" b="1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3</a:t>
            </a:r>
            <a:r>
              <a:rPr lang="zh-CN" altLang="en-US" sz="2800" b="1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：</a:t>
            </a:r>
            <a:r>
              <a:rPr lang="zh-CN" altLang="zh-CN" sz="24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（2024·浙江6月选考·14·改编）如图所示，一根固定的足够长的光滑绝缘细杆与水平面成角</a:t>
            </a:r>
            <a:r>
              <a:rPr lang="en-US" altLang="zh-CN" sz="24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   </a:t>
            </a:r>
            <a:r>
              <a:rPr lang="zh-CN" altLang="zh-CN" sz="24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。质量为m、电荷量为+q的带电小球套在细杆上。小球始终处于磁感应强度大小为B的匀强磁场中。磁场方向垂直细杆所在的竖直面，不计空气阻力。小球以初速度</a:t>
            </a:r>
            <a:r>
              <a:rPr lang="en-US" altLang="zh-CN" sz="24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     </a:t>
            </a:r>
            <a:r>
              <a:rPr lang="zh-CN" altLang="zh-CN" sz="24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沿细杆向上运动至最高点，下列选项不正确的是（　　）</a:t>
            </a:r>
            <a:endParaRPr lang="zh-CN" altLang="zh-CN" sz="2400" dirty="0">
              <a:latin typeface="Times New Roman" panose="02020603050405020304" charset="0"/>
              <a:ea typeface="方正中等线简体" panose="03000509000000000000" pitchFamily="65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1350645" algn="l"/>
                <a:tab pos="2790825" algn="l"/>
                <a:tab pos="4140835" algn="l"/>
              </a:tabLst>
            </a:pPr>
            <a:r>
              <a:rPr lang="zh-CN" altLang="zh-CN" sz="24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A.合力冲量大小为-mv</a:t>
            </a:r>
            <a:r>
              <a:rPr lang="zh-CN" altLang="zh-CN" sz="2400" baseline="-250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0</a:t>
            </a:r>
            <a:r>
              <a:rPr lang="zh-CN" altLang="zh-CN" sz="24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	</a:t>
            </a:r>
            <a:endParaRPr lang="zh-CN" altLang="zh-CN" sz="2400" dirty="0">
              <a:latin typeface="Times New Roman" panose="02020603050405020304" charset="0"/>
              <a:ea typeface="方正中等线简体" panose="03000509000000000000" pitchFamily="65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1350645" algn="l"/>
                <a:tab pos="2790825" algn="l"/>
                <a:tab pos="4140835" algn="l"/>
              </a:tabLst>
            </a:pPr>
            <a:r>
              <a:rPr lang="zh-CN" altLang="zh-CN" sz="24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B.重力冲量大小为</a:t>
            </a:r>
            <a:endParaRPr lang="zh-CN" altLang="zh-CN" sz="2400" dirty="0">
              <a:latin typeface="Times New Roman" panose="02020603050405020304" charset="0"/>
              <a:ea typeface="方正中等线简体" panose="03000509000000000000" pitchFamily="65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1350645" algn="l"/>
                <a:tab pos="2790825" algn="l"/>
                <a:tab pos="4140835" algn="l"/>
              </a:tabLst>
            </a:pPr>
            <a:r>
              <a:rPr lang="zh-CN" altLang="zh-CN" sz="24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C.洛伦兹力冲量大小为	</a:t>
            </a:r>
            <a:endParaRPr lang="zh-CN" altLang="zh-CN" sz="2400" dirty="0">
              <a:latin typeface="Times New Roman" panose="02020603050405020304" charset="0"/>
              <a:ea typeface="方正中等线简体" panose="03000509000000000000" pitchFamily="65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1350645" algn="l"/>
                <a:tab pos="2790825" algn="l"/>
                <a:tab pos="4140835" algn="l"/>
              </a:tabLst>
            </a:pPr>
            <a:r>
              <a:rPr lang="zh-CN" altLang="zh-CN" sz="24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D.若</a:t>
            </a:r>
            <a:r>
              <a:rPr lang="en-US" altLang="zh-CN" sz="24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                    </a:t>
            </a:r>
            <a:r>
              <a:rPr lang="zh-CN" altLang="zh-CN" sz="24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，弹力冲量大于零</a:t>
            </a:r>
            <a:endParaRPr lang="zh-CN" altLang="zh-CN" sz="2400" dirty="0">
              <a:latin typeface="Times New Roman" panose="02020603050405020304" charset="0"/>
              <a:ea typeface="方正中等线简体" panose="03000509000000000000" pitchFamily="65" charset="-122"/>
              <a:cs typeface="Times New Roman" panose="02020603050405020304" charset="0"/>
            </a:endParaRPr>
          </a:p>
        </p:txBody>
      </p:sp>
      <p:graphicFrame>
        <p:nvGraphicFramePr>
          <p:cNvPr id="3" name="对象 -2147482615" descr="学科网(www.zxxk.com)--教育资源门户，提供试卷、教案、课件、论文、素材以及各类教学资源下载，还有大量而丰富的教学相关资讯！"/>
          <p:cNvGraphicFramePr>
            <a:graphicFrameLocks noChangeAspect="1"/>
          </p:cNvGraphicFramePr>
          <p:nvPr/>
        </p:nvGraphicFramePr>
        <p:xfrm>
          <a:off x="2812415" y="4038600"/>
          <a:ext cx="11652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584200" imgH="228600" progId="Equation.DSMT4">
                  <p:embed/>
                </p:oleObj>
              </mc:Choice>
              <mc:Fallback>
                <p:oleObj name="" r:id="rId1" imgW="584200" imgH="2286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812415" y="4038600"/>
                        <a:ext cx="1165225" cy="454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-2147482620" descr="学科网(www.zxxk.com)--教育资源门户，提供试卷、教案、课件、论文、素材以及各类教学资源下载，还有大量而丰富的教学相关资讯！"/>
          <p:cNvGraphicFramePr>
            <a:graphicFrameLocks noChangeAspect="1"/>
          </p:cNvGraphicFramePr>
          <p:nvPr/>
        </p:nvGraphicFramePr>
        <p:xfrm>
          <a:off x="3479800" y="4358640"/>
          <a:ext cx="838200" cy="734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3" imgW="508000" imgH="444500" progId="Equation.DSMT4">
                  <p:embed/>
                </p:oleObj>
              </mc:Choice>
              <mc:Fallback>
                <p:oleObj name="" r:id="rId3" imgW="508000" imgH="444500" progId="Equation.DSMT4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79800" y="4358640"/>
                        <a:ext cx="838200" cy="7340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-2147482619" descr="学科网(www.zxxk.com)--教育资源门户，提供试卷、教案、课件、论文、素材以及各类教学资源下载，还有大量而丰富的教学相关资讯！"/>
          <p:cNvGraphicFramePr>
            <a:graphicFrameLocks noChangeAspect="1"/>
          </p:cNvGraphicFramePr>
          <p:nvPr/>
        </p:nvGraphicFramePr>
        <p:xfrm>
          <a:off x="1066800" y="5053965"/>
          <a:ext cx="1487805" cy="678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5" imgW="914400" imgH="419100" progId="Equation.DSMT4">
                  <p:embed/>
                </p:oleObj>
              </mc:Choice>
              <mc:Fallback>
                <p:oleObj name="" r:id="rId5" imgW="914400" imgH="419100" progId="Equation.DSMT4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6800" y="5053965"/>
                        <a:ext cx="1487805" cy="6781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-2147482623" descr="学科网(www.zxxk.com)--教育资源门户，提供试卷、教案、课件、论文、素材以及各类教学资源下载，还有大量而丰富的教学相关资讯！"/>
          <p:cNvGraphicFramePr>
            <a:graphicFrameLocks noChangeAspect="1"/>
          </p:cNvGraphicFramePr>
          <p:nvPr/>
        </p:nvGraphicFramePr>
        <p:xfrm>
          <a:off x="1914525" y="1892935"/>
          <a:ext cx="26860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7" imgW="127000" imgH="177165" progId="Equation.DSMT4">
                  <p:embed/>
                </p:oleObj>
              </mc:Choice>
              <mc:Fallback>
                <p:oleObj name="" r:id="rId7" imgW="127000" imgH="177165" progId="Equation.DSMT4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14525" y="1892935"/>
                        <a:ext cx="268605" cy="381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-2147482622" descr="学科网(www.zxxk.com)--教育资源门户，提供试卷、教案、课件、论文、素材以及各类教学资源下载，还有大量而丰富的教学相关资讯！"/>
          <p:cNvGraphicFramePr>
            <a:graphicFrameLocks noChangeAspect="1"/>
          </p:cNvGraphicFramePr>
          <p:nvPr/>
        </p:nvGraphicFramePr>
        <p:xfrm>
          <a:off x="1066800" y="2873375"/>
          <a:ext cx="31305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9" imgW="154305" imgH="231140" progId="Equation.DSMT4">
                  <p:embed/>
                </p:oleObj>
              </mc:Choice>
              <mc:Fallback>
                <p:oleObj name="" r:id="rId9" imgW="154305" imgH="231140" progId="Equation.DSMT4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66800" y="2873375"/>
                        <a:ext cx="313055" cy="492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0025" name="图片 100025" descr="学科网(www.zxxk.com)--教育资源门户，提供试卷、教案、课件、论文、素材以及各类教学资源下载，还有大量而丰富的教学相关资讯！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79410" y="3633470"/>
            <a:ext cx="3446780" cy="1871980"/>
          </a:xfrm>
          <a:prstGeom prst="rect">
            <a:avLst/>
          </a:prstGeom>
        </p:spPr>
      </p:pic>
      <p:sp>
        <p:nvSpPr>
          <p:cNvPr id="12" name="TextBox 1"/>
          <p:cNvSpPr txBox="1"/>
          <p:nvPr/>
        </p:nvSpPr>
        <p:spPr>
          <a:xfrm>
            <a:off x="8169910" y="2873375"/>
            <a:ext cx="64071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smtClean="0">
                <a:solidFill>
                  <a:srgbClr val="C00000"/>
                </a:solidFill>
                <a:latin typeface="Times New Roman" panose="02020603050405020304" charset="0"/>
                <a:ea typeface="华文细黑" panose="02010600040101010101" pitchFamily="2" charset="-122"/>
                <a:cs typeface="Times New Roman" panose="02020603050405020304" charset="0"/>
              </a:rPr>
              <a:t>C</a:t>
            </a:r>
            <a:endParaRPr lang="zh-CN" altLang="en-US" sz="3000" b="1">
              <a:solidFill>
                <a:srgbClr val="C00000"/>
              </a:solidFill>
              <a:latin typeface="Times New Roman" panose="02020603050405020304" charset="0"/>
              <a:ea typeface="华文细黑" panose="0201060004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3175" y="-35560"/>
            <a:ext cx="12192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" y="0"/>
            <a:ext cx="4466590" cy="6858000"/>
          </a:xfrm>
          <a:prstGeom prst="rect">
            <a:avLst/>
          </a:prstGeom>
        </p:spPr>
      </p:pic>
      <p:sp>
        <p:nvSpPr>
          <p:cNvPr id="4" name="任意多边形 3"/>
          <p:cNvSpPr/>
          <p:nvPr/>
        </p:nvSpPr>
        <p:spPr>
          <a:xfrm>
            <a:off x="11430" y="-35560"/>
            <a:ext cx="5856605" cy="6893560"/>
          </a:xfrm>
          <a:custGeom>
            <a:avLst/>
            <a:gdLst>
              <a:gd name="connsiteX0" fmla="*/ 0 w 6497953"/>
              <a:gd name="connsiteY0" fmla="*/ 0 h 6858000"/>
              <a:gd name="connsiteX1" fmla="*/ 6497953 w 6497953"/>
              <a:gd name="connsiteY1" fmla="*/ 0 h 6858000"/>
              <a:gd name="connsiteX2" fmla="*/ 6497953 w 6497953"/>
              <a:gd name="connsiteY2" fmla="*/ 5561440 h 6858000"/>
              <a:gd name="connsiteX3" fmla="*/ 5333958 w 6497953"/>
              <a:gd name="connsiteY3" fmla="*/ 6851307 h 6858000"/>
              <a:gd name="connsiteX4" fmla="*/ 5201411 w 6497953"/>
              <a:gd name="connsiteY4" fmla="*/ 6858000 h 6858000"/>
              <a:gd name="connsiteX5" fmla="*/ 0 w 649795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97953" h="6858000">
                <a:moveTo>
                  <a:pt x="0" y="0"/>
                </a:moveTo>
                <a:lnTo>
                  <a:pt x="6497953" y="0"/>
                </a:lnTo>
                <a:lnTo>
                  <a:pt x="6497953" y="5561440"/>
                </a:lnTo>
                <a:cubicBezTo>
                  <a:pt x="6497953" y="6232757"/>
                  <a:pt x="5987757" y="6784910"/>
                  <a:pt x="5333958" y="6851307"/>
                </a:cubicBezTo>
                <a:lnTo>
                  <a:pt x="5201411" y="6858000"/>
                </a:lnTo>
                <a:lnTo>
                  <a:pt x="0" y="685800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>
            <a:noFill/>
          </a:ln>
          <a:effectLst>
            <a:outerShdw blurRad="571500" sx="105000" sy="105000" algn="ctr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-3810" y="-43815"/>
            <a:ext cx="5872480" cy="6901815"/>
          </a:xfrm>
          <a:custGeom>
            <a:avLst/>
            <a:gdLst>
              <a:gd name="connsiteX0" fmla="*/ 0 w 6497953"/>
              <a:gd name="connsiteY0" fmla="*/ 0 h 6858000"/>
              <a:gd name="connsiteX1" fmla="*/ 6497953 w 6497953"/>
              <a:gd name="connsiteY1" fmla="*/ 0 h 6858000"/>
              <a:gd name="connsiteX2" fmla="*/ 6497953 w 6497953"/>
              <a:gd name="connsiteY2" fmla="*/ 5561440 h 6858000"/>
              <a:gd name="connsiteX3" fmla="*/ 5333958 w 6497953"/>
              <a:gd name="connsiteY3" fmla="*/ 6851307 h 6858000"/>
              <a:gd name="connsiteX4" fmla="*/ 5201411 w 6497953"/>
              <a:gd name="connsiteY4" fmla="*/ 6858000 h 6858000"/>
              <a:gd name="connsiteX5" fmla="*/ 0 w 649795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97953" h="6858000">
                <a:moveTo>
                  <a:pt x="0" y="0"/>
                </a:moveTo>
                <a:lnTo>
                  <a:pt x="6497953" y="0"/>
                </a:lnTo>
                <a:lnTo>
                  <a:pt x="6497953" y="5561440"/>
                </a:lnTo>
                <a:cubicBezTo>
                  <a:pt x="6497953" y="6232757"/>
                  <a:pt x="5987757" y="6784910"/>
                  <a:pt x="5333958" y="6851307"/>
                </a:cubicBezTo>
                <a:lnTo>
                  <a:pt x="5201411" y="6858000"/>
                </a:lnTo>
                <a:lnTo>
                  <a:pt x="0" y="6858000"/>
                </a:lnTo>
                <a:close/>
              </a:path>
            </a:pathLst>
          </a:custGeom>
          <a:blipFill rotWithShape="1">
            <a:blip r:embed="rId2"/>
            <a:stretch>
              <a:fillRect l="-20000" t="1000" r="1000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alphaModFix amt="5000"/>
          </a:blip>
          <a:srcRect l="-243" r="38507"/>
          <a:stretch>
            <a:fillRect/>
          </a:stretch>
        </p:blipFill>
        <p:spPr>
          <a:xfrm>
            <a:off x="5853430" y="-43815"/>
            <a:ext cx="6356350" cy="6901815"/>
          </a:xfrm>
          <a:prstGeom prst="rect">
            <a:avLst/>
          </a:prstGeom>
        </p:spPr>
      </p:pic>
      <p:grpSp>
        <p:nvGrpSpPr>
          <p:cNvPr id="224" name="组合 223"/>
          <p:cNvGrpSpPr/>
          <p:nvPr/>
        </p:nvGrpSpPr>
        <p:grpSpPr>
          <a:xfrm>
            <a:off x="3657456" y="1609649"/>
            <a:ext cx="4870739" cy="3731458"/>
            <a:chOff x="3857625" y="1682616"/>
            <a:chExt cx="4870739" cy="3731458"/>
          </a:xfrm>
          <a:effectLst/>
        </p:grpSpPr>
        <p:sp>
          <p:nvSpPr>
            <p:cNvPr id="9" name="圆角矩形 8"/>
            <p:cNvSpPr/>
            <p:nvPr/>
          </p:nvSpPr>
          <p:spPr>
            <a:xfrm>
              <a:off x="3857625" y="1682616"/>
              <a:ext cx="4870739" cy="3731458"/>
            </a:xfrm>
            <a:prstGeom prst="roundRect">
              <a:avLst>
                <a:gd name="adj" fmla="val 14905"/>
              </a:avLst>
            </a:prstGeom>
            <a:gradFill flip="none" rotWithShape="1">
              <a:gsLst>
                <a:gs pos="16000">
                  <a:schemeClr val="bg1"/>
                </a:gs>
                <a:gs pos="100000">
                  <a:srgbClr val="DADEEC"/>
                </a:gs>
              </a:gsLst>
              <a:lin ang="2700000" scaled="1"/>
            </a:gradFill>
            <a:ln>
              <a:noFill/>
            </a:ln>
            <a:effectLst>
              <a:outerShdw blurRad="533400" dist="254000" dir="5400000" algn="t" rotWithShape="0">
                <a:schemeClr val="accent1"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497132" y="4582638"/>
              <a:ext cx="3591724" cy="387798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25" name="文本框 224"/>
          <p:cNvSpPr txBox="1"/>
          <p:nvPr/>
        </p:nvSpPr>
        <p:spPr>
          <a:xfrm>
            <a:off x="10440670" y="641350"/>
            <a:ext cx="1231265" cy="5668010"/>
          </a:xfrm>
          <a:prstGeom prst="rect">
            <a:avLst/>
          </a:prstGeom>
          <a:noFill/>
        </p:spPr>
        <p:txBody>
          <a:bodyPr vert="vert270" wrap="none" lIns="0" tIns="0" rIns="0" bIns="0" rtlCol="0">
            <a:noAutofit/>
          </a:bodyPr>
          <a:lstStyle/>
          <a:p>
            <a:r>
              <a:rPr lang="en-US" altLang="zh-CN" sz="8000">
                <a:solidFill>
                  <a:schemeClr val="tx1">
                    <a:lumMod val="65000"/>
                    <a:lumOff val="35000"/>
                    <a:alpha val="12000"/>
                  </a:schemeClr>
                </a:solidFill>
                <a:latin typeface="+mj-ea"/>
                <a:ea typeface="+mj-ea"/>
              </a:rPr>
              <a:t>PART ONE</a:t>
            </a:r>
            <a:endParaRPr lang="zh-CN" altLang="en-US" sz="8000">
              <a:solidFill>
                <a:schemeClr val="tx1">
                  <a:lumMod val="65000"/>
                  <a:lumOff val="35000"/>
                  <a:alpha val="12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6" name="文本框 13"/>
          <p:cNvSpPr txBox="1"/>
          <p:nvPr/>
        </p:nvSpPr>
        <p:spPr>
          <a:xfrm>
            <a:off x="4556859" y="2885541"/>
            <a:ext cx="3262433" cy="101566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zh-CN" altLang="en-US" sz="6000" b="1">
                <a:solidFill>
                  <a:schemeClr val="tx1"/>
                </a:solidFill>
                <a:latin typeface="+mj-ea"/>
                <a:ea typeface="+mj-ea"/>
              </a:rPr>
              <a:t>总结</a:t>
            </a:r>
            <a:endParaRPr lang="zh-CN" altLang="en-US" sz="6000" b="1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" name="泪滴形 79"/>
          <p:cNvSpPr/>
          <p:nvPr/>
        </p:nvSpPr>
        <p:spPr>
          <a:xfrm flipV="1">
            <a:off x="292438" y="262508"/>
            <a:ext cx="859003" cy="859003"/>
          </a:xfrm>
          <a:prstGeom prst="teardrop">
            <a:avLst/>
          </a:prstGeom>
          <a:gradFill flip="none" rotWithShape="1">
            <a:gsLst>
              <a:gs pos="0">
                <a:srgbClr val="565193"/>
              </a:gs>
              <a:gs pos="100000">
                <a:srgbClr val="CEDEF2"/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27"/>
          <p:cNvSpPr txBox="1"/>
          <p:nvPr/>
        </p:nvSpPr>
        <p:spPr>
          <a:xfrm>
            <a:off x="1197610" y="476250"/>
            <a:ext cx="2966085" cy="43116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zh-CN" altLang="en-US" sz="4000" b="1">
                <a:solidFill>
                  <a:srgbClr val="3B3B8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总结</a:t>
            </a:r>
            <a:r>
              <a:rPr lang="en-US" altLang="zh-CN" sz="4000" b="1">
                <a:solidFill>
                  <a:srgbClr val="3B3B8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·</a:t>
            </a:r>
            <a:r>
              <a:rPr lang="zh-CN" altLang="en-US" sz="4000" b="1">
                <a:solidFill>
                  <a:srgbClr val="3B3B8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梳理</a:t>
            </a:r>
            <a:endParaRPr lang="zh-CN" altLang="en-US" sz="4000" b="1">
              <a:solidFill>
                <a:srgbClr val="3B3B8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70330" y="1320165"/>
            <a:ext cx="10250170" cy="1228090"/>
          </a:xfrm>
          <a:prstGeom prst="rect">
            <a:avLst/>
          </a:prstGeom>
        </p:spPr>
        <p:txBody>
          <a:bodyPr wrap="square" lIns="121831" tIns="60914" rIns="121831" bIns="60914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1350645" algn="l"/>
                <a:tab pos="2790825" algn="l"/>
                <a:tab pos="4140835" algn="l"/>
              </a:tabLst>
            </a:pPr>
            <a:r>
              <a:rPr lang="en-US" sz="2400" b="1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1</a:t>
            </a:r>
            <a:r>
              <a:rPr lang="zh-CN" altLang="en-US" sz="2400" b="1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、一定受力：先标重力、弹力、摩擦力、洛伦兹力，明确洛伦兹力</a:t>
            </a:r>
            <a:endParaRPr lang="zh-CN" altLang="en-US" sz="2400" b="1" dirty="0">
              <a:latin typeface="Times New Roman" panose="02020603050405020304" charset="0"/>
              <a:ea typeface="方正中等线简体" panose="03000509000000000000" pitchFamily="65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1350645" algn="l"/>
                <a:tab pos="2790825" algn="l"/>
                <a:tab pos="4140835" algn="l"/>
              </a:tabLst>
            </a:pPr>
            <a:r>
              <a:rPr lang="zh-CN" altLang="en-US" sz="2400" b="1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随速度变化的特点。</a:t>
            </a:r>
            <a:endParaRPr lang="zh-CN" altLang="en-US" sz="2400" b="1" dirty="0">
              <a:latin typeface="Times New Roman" panose="02020603050405020304" charset="0"/>
              <a:ea typeface="方正中等线简体" panose="03000509000000000000" pitchFamily="65" charset="-122"/>
              <a:cs typeface="Times New Roman" panose="0202060305040502030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70330" y="2512695"/>
            <a:ext cx="9154160" cy="1228090"/>
          </a:xfrm>
          <a:prstGeom prst="rect">
            <a:avLst/>
          </a:prstGeom>
        </p:spPr>
        <p:txBody>
          <a:bodyPr wrap="square" lIns="121831" tIns="60914" rIns="121831" bIns="60914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1350645" algn="l"/>
                <a:tab pos="2790825" algn="l"/>
                <a:tab pos="4140835" algn="l"/>
              </a:tabLst>
            </a:pPr>
            <a:r>
              <a:rPr lang="en-US" sz="2400" b="1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2</a:t>
            </a:r>
            <a:r>
              <a:rPr lang="zh-CN" altLang="en-US" sz="2400" b="1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、二析弹力：洛伦兹力垂直约束面，会改变弹力大小，进而改变摩擦力。</a:t>
            </a:r>
            <a:endParaRPr lang="zh-CN" altLang="en-US" sz="2400" b="1" dirty="0">
              <a:latin typeface="Times New Roman" panose="02020603050405020304" charset="0"/>
              <a:ea typeface="方正中等线简体" panose="03000509000000000000" pitchFamily="65" charset="-122"/>
              <a:cs typeface="Times New Roman" panose="0202060305040502030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70330" y="3660140"/>
            <a:ext cx="9154160" cy="1228090"/>
          </a:xfrm>
          <a:prstGeom prst="rect">
            <a:avLst/>
          </a:prstGeom>
        </p:spPr>
        <p:txBody>
          <a:bodyPr wrap="square" lIns="121831" tIns="60914" rIns="121831" bIns="60914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1350645" algn="l"/>
                <a:tab pos="2790825" algn="l"/>
                <a:tab pos="4140835" algn="l"/>
              </a:tabLst>
            </a:pPr>
            <a:r>
              <a:rPr lang="en-US" sz="2400" b="1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3</a:t>
            </a:r>
            <a:r>
              <a:rPr lang="zh-CN" altLang="en-US" sz="2400" b="1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、三判运动：根据合力变化，判断是匀变速、加速度变化的减速</a:t>
            </a:r>
            <a:r>
              <a:rPr lang="en-US" altLang="zh-CN" sz="2400" b="1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 / </a:t>
            </a:r>
            <a:r>
              <a:rPr lang="zh-CN" altLang="en-US" sz="2400" b="1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加速，还是最终匀速。</a:t>
            </a:r>
            <a:endParaRPr lang="zh-CN" altLang="en-US" sz="2400" b="1" dirty="0">
              <a:latin typeface="Times New Roman" panose="02020603050405020304" charset="0"/>
              <a:ea typeface="方正中等线简体" panose="03000509000000000000" pitchFamily="65" charset="-122"/>
              <a:cs typeface="Times New Roman" panose="0202060305040502030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370330" y="4979035"/>
            <a:ext cx="9154160" cy="1228090"/>
          </a:xfrm>
          <a:prstGeom prst="rect">
            <a:avLst/>
          </a:prstGeom>
        </p:spPr>
        <p:txBody>
          <a:bodyPr wrap="square" lIns="121831" tIns="60914" rIns="121831" bIns="60914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1350645" algn="l"/>
                <a:tab pos="2790825" algn="l"/>
                <a:tab pos="4140835" algn="l"/>
              </a:tabLst>
            </a:pPr>
            <a:r>
              <a:rPr lang="en-US" sz="2400" b="1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4</a:t>
            </a:r>
            <a:r>
              <a:rPr lang="zh-CN" altLang="en-US" sz="2400" b="1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、四</a:t>
            </a:r>
            <a:r>
              <a:rPr lang="zh-CN" altLang="en-US" sz="2400" b="1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用规律：运动分析用牛顿第二定律</a:t>
            </a:r>
            <a:r>
              <a:rPr lang="en-US" altLang="zh-CN" sz="2400" b="1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 + </a:t>
            </a:r>
            <a:r>
              <a:rPr lang="zh-CN" altLang="en-US" sz="2400" b="1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运动学公式；冲量、功、位移用动量定理、动能定理。</a:t>
            </a:r>
            <a:endParaRPr lang="zh-CN" altLang="en-US" sz="2400" b="1" dirty="0">
              <a:latin typeface="Times New Roman" panose="02020603050405020304" charset="0"/>
              <a:ea typeface="方正中等线简体" panose="03000509000000000000" pitchFamily="65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0" grpId="1"/>
      <p:bldP spid="12" grpId="0"/>
      <p:bldP spid="12" grpId="1"/>
      <p:bldP spid="22" grpId="0"/>
      <p:bldP spid="2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alphaModFix amt="5000"/>
          </a:blip>
          <a:srcRect t="21998" r="1766"/>
          <a:stretch>
            <a:fillRect/>
          </a:stretch>
        </p:blipFill>
        <p:spPr>
          <a:xfrm>
            <a:off x="0" y="15875"/>
            <a:ext cx="12191365" cy="6572250"/>
          </a:xfrm>
          <a:prstGeom prst="rect">
            <a:avLst/>
          </a:prstGeom>
        </p:spPr>
      </p:pic>
      <p:sp>
        <p:nvSpPr>
          <p:cNvPr id="247" name="泪滴形 246"/>
          <p:cNvSpPr/>
          <p:nvPr/>
        </p:nvSpPr>
        <p:spPr>
          <a:xfrm flipH="1" flipV="1">
            <a:off x="9450776" y="1244953"/>
            <a:ext cx="2034301" cy="2034301"/>
          </a:xfrm>
          <a:prstGeom prst="teardrop">
            <a:avLst/>
          </a:prstGeom>
          <a:gradFill flip="none" rotWithShape="1">
            <a:gsLst>
              <a:gs pos="0">
                <a:srgbClr val="565193"/>
              </a:gs>
              <a:gs pos="100000">
                <a:srgbClr val="7888BC"/>
              </a:gs>
            </a:gsLst>
            <a:lin ang="162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4035190" y="2286758"/>
            <a:ext cx="6155531" cy="20313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ct val="110000"/>
              </a:lnSpc>
            </a:pPr>
            <a:endParaRPr lang="zh-CN" altLang="en-US" sz="60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  <a:p>
            <a:pPr algn="r">
              <a:lnSpc>
                <a:spcPct val="110000"/>
              </a:lnSpc>
            </a:pPr>
            <a:r>
              <a:rPr lang="en-US" altLang="zh-CN" sz="6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THANK </a:t>
            </a:r>
            <a:r>
              <a:rPr lang="en-US" altLang="zh-CN" sz="6000">
                <a:solidFill>
                  <a:srgbClr val="735335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YOU</a:t>
            </a:r>
            <a:endParaRPr lang="en-US" altLang="zh-CN" sz="6000">
              <a:solidFill>
                <a:srgbClr val="735335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254" name="圆角矩形 253"/>
          <p:cNvSpPr/>
          <p:nvPr/>
        </p:nvSpPr>
        <p:spPr>
          <a:xfrm>
            <a:off x="0" y="6588052"/>
            <a:ext cx="12192000" cy="285823"/>
          </a:xfrm>
          <a:prstGeom prst="roundRect">
            <a:avLst>
              <a:gd name="adj" fmla="val 0"/>
            </a:avLst>
          </a:prstGeom>
          <a:solidFill>
            <a:srgbClr val="3B3B83">
              <a:alpha val="88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1035685" y="690245"/>
            <a:ext cx="5273675" cy="5422265"/>
            <a:chOff x="11378" y="1087"/>
            <a:chExt cx="8305" cy="8539"/>
          </a:xfrm>
        </p:grpSpPr>
        <p:sp>
          <p:nvSpPr>
            <p:cNvPr id="13" name="任意多边形 12"/>
            <p:cNvSpPr/>
            <p:nvPr/>
          </p:nvSpPr>
          <p:spPr>
            <a:xfrm>
              <a:off x="11948" y="1453"/>
              <a:ext cx="6192" cy="8173"/>
            </a:xfrm>
            <a:custGeom>
              <a:avLst/>
              <a:gdLst>
                <a:gd name="connsiteX0" fmla="*/ 1958009 w 3916018"/>
                <a:gd name="connsiteY0" fmla="*/ 0 h 5168349"/>
                <a:gd name="connsiteX1" fmla="*/ 3916018 w 3916018"/>
                <a:gd name="connsiteY1" fmla="*/ 1958009 h 5168349"/>
                <a:gd name="connsiteX2" fmla="*/ 3916018 w 3916018"/>
                <a:gd name="connsiteY2" fmla="*/ 3210340 h 5168349"/>
                <a:gd name="connsiteX3" fmla="*/ 2158204 w 3916018"/>
                <a:gd name="connsiteY3" fmla="*/ 5158240 h 5168349"/>
                <a:gd name="connsiteX4" fmla="*/ 2053259 w 3916018"/>
                <a:gd name="connsiteY4" fmla="*/ 5163540 h 5168349"/>
                <a:gd name="connsiteX5" fmla="*/ 2053259 w 3916018"/>
                <a:gd name="connsiteY5" fmla="*/ 5168349 h 5168349"/>
                <a:gd name="connsiteX6" fmla="*/ 1958009 w 3916018"/>
                <a:gd name="connsiteY6" fmla="*/ 5168349 h 5168349"/>
                <a:gd name="connsiteX7" fmla="*/ 0 w 3916018"/>
                <a:gd name="connsiteY7" fmla="*/ 5168349 h 5168349"/>
                <a:gd name="connsiteX8" fmla="*/ 0 w 3916018"/>
                <a:gd name="connsiteY8" fmla="*/ 3210340 h 5168349"/>
                <a:gd name="connsiteX9" fmla="*/ 0 w 3916018"/>
                <a:gd name="connsiteY9" fmla="*/ 2166732 h 5168349"/>
                <a:gd name="connsiteX10" fmla="*/ 0 w 3916018"/>
                <a:gd name="connsiteY10" fmla="*/ 1958009 h 5168349"/>
                <a:gd name="connsiteX11" fmla="*/ 1958009 w 3916018"/>
                <a:gd name="connsiteY11" fmla="*/ 0 h 51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16017" h="5168349">
                  <a:moveTo>
                    <a:pt x="1958009" y="0"/>
                  </a:moveTo>
                  <a:cubicBezTo>
                    <a:pt x="3039388" y="0"/>
                    <a:pt x="3916018" y="876630"/>
                    <a:pt x="3916018" y="1958009"/>
                  </a:cubicBezTo>
                  <a:lnTo>
                    <a:pt x="3916018" y="3210340"/>
                  </a:lnTo>
                  <a:cubicBezTo>
                    <a:pt x="3916018" y="4224133"/>
                    <a:pt x="3145542" y="5057971"/>
                    <a:pt x="2158204" y="5158240"/>
                  </a:cubicBezTo>
                  <a:lnTo>
                    <a:pt x="2053259" y="5163540"/>
                  </a:lnTo>
                  <a:lnTo>
                    <a:pt x="2053259" y="5168349"/>
                  </a:lnTo>
                  <a:lnTo>
                    <a:pt x="1958009" y="5168349"/>
                  </a:lnTo>
                  <a:lnTo>
                    <a:pt x="0" y="5168349"/>
                  </a:lnTo>
                  <a:lnTo>
                    <a:pt x="0" y="3210340"/>
                  </a:lnTo>
                  <a:lnTo>
                    <a:pt x="0" y="2166732"/>
                  </a:lnTo>
                  <a:lnTo>
                    <a:pt x="0" y="1958009"/>
                  </a:lnTo>
                  <a:cubicBezTo>
                    <a:pt x="0" y="876630"/>
                    <a:pt x="876630" y="0"/>
                    <a:pt x="195800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E1771"/>
                </a:gs>
                <a:gs pos="100000">
                  <a:srgbClr val="131A6B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18317" y="6729"/>
              <a:ext cx="1366" cy="1366"/>
            </a:xfrm>
            <a:prstGeom prst="ellipse">
              <a:avLst/>
            </a:prstGeom>
            <a:gradFill flip="none" rotWithShape="1">
              <a:gsLst>
                <a:gs pos="39000">
                  <a:srgbClr val="7F72AB"/>
                </a:gs>
                <a:gs pos="83000">
                  <a:srgbClr val="1B2070"/>
                </a:gs>
              </a:gsLst>
              <a:lin ang="13500000" scaled="1"/>
            </a:gradFill>
            <a:ln>
              <a:noFill/>
            </a:ln>
            <a:effectLst>
              <a:outerShdw blurRad="304800" sx="118000" sy="118000" algn="ctr" rotWithShape="0">
                <a:schemeClr val="accent1"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11378" y="1087"/>
              <a:ext cx="6192" cy="8173"/>
            </a:xfrm>
            <a:custGeom>
              <a:avLst/>
              <a:gdLst>
                <a:gd name="connsiteX0" fmla="*/ 1958009 w 3916018"/>
                <a:gd name="connsiteY0" fmla="*/ 0 h 5168349"/>
                <a:gd name="connsiteX1" fmla="*/ 3916018 w 3916018"/>
                <a:gd name="connsiteY1" fmla="*/ 1958009 h 5168349"/>
                <a:gd name="connsiteX2" fmla="*/ 3916018 w 3916018"/>
                <a:gd name="connsiteY2" fmla="*/ 3210340 h 5168349"/>
                <a:gd name="connsiteX3" fmla="*/ 2158204 w 3916018"/>
                <a:gd name="connsiteY3" fmla="*/ 5158240 h 5168349"/>
                <a:gd name="connsiteX4" fmla="*/ 2053259 w 3916018"/>
                <a:gd name="connsiteY4" fmla="*/ 5163540 h 5168349"/>
                <a:gd name="connsiteX5" fmla="*/ 2053259 w 3916018"/>
                <a:gd name="connsiteY5" fmla="*/ 5168349 h 5168349"/>
                <a:gd name="connsiteX6" fmla="*/ 1958009 w 3916018"/>
                <a:gd name="connsiteY6" fmla="*/ 5168349 h 5168349"/>
                <a:gd name="connsiteX7" fmla="*/ 0 w 3916018"/>
                <a:gd name="connsiteY7" fmla="*/ 5168349 h 5168349"/>
                <a:gd name="connsiteX8" fmla="*/ 0 w 3916018"/>
                <a:gd name="connsiteY8" fmla="*/ 3210340 h 5168349"/>
                <a:gd name="connsiteX9" fmla="*/ 0 w 3916018"/>
                <a:gd name="connsiteY9" fmla="*/ 2166732 h 5168349"/>
                <a:gd name="connsiteX10" fmla="*/ 0 w 3916018"/>
                <a:gd name="connsiteY10" fmla="*/ 1958009 h 5168349"/>
                <a:gd name="connsiteX11" fmla="*/ 1958009 w 3916018"/>
                <a:gd name="connsiteY11" fmla="*/ 0 h 51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16017" h="5168349">
                  <a:moveTo>
                    <a:pt x="1958009" y="0"/>
                  </a:moveTo>
                  <a:cubicBezTo>
                    <a:pt x="3039388" y="0"/>
                    <a:pt x="3916018" y="876630"/>
                    <a:pt x="3916018" y="1958009"/>
                  </a:cubicBezTo>
                  <a:lnTo>
                    <a:pt x="3916018" y="3210340"/>
                  </a:lnTo>
                  <a:cubicBezTo>
                    <a:pt x="3916018" y="4224133"/>
                    <a:pt x="3145542" y="5057971"/>
                    <a:pt x="2158204" y="5158240"/>
                  </a:cubicBezTo>
                  <a:lnTo>
                    <a:pt x="2053259" y="5163540"/>
                  </a:lnTo>
                  <a:lnTo>
                    <a:pt x="2053259" y="5168349"/>
                  </a:lnTo>
                  <a:lnTo>
                    <a:pt x="1958009" y="5168349"/>
                  </a:lnTo>
                  <a:lnTo>
                    <a:pt x="0" y="5168349"/>
                  </a:lnTo>
                  <a:lnTo>
                    <a:pt x="0" y="3210340"/>
                  </a:lnTo>
                  <a:lnTo>
                    <a:pt x="0" y="2166732"/>
                  </a:lnTo>
                  <a:lnTo>
                    <a:pt x="0" y="1958009"/>
                  </a:lnTo>
                  <a:cubicBezTo>
                    <a:pt x="0" y="876630"/>
                    <a:pt x="876630" y="0"/>
                    <a:pt x="1958009" y="0"/>
                  </a:cubicBezTo>
                  <a:close/>
                </a:path>
              </a:pathLst>
            </a:custGeom>
            <a:blipFill rotWithShape="1">
              <a:blip r:embed="rId2"/>
              <a:stretch>
                <a:fillRect l="-27000" t="-1000" r="-35000"/>
              </a:stretch>
            </a:blipFill>
            <a:ln>
              <a:noFill/>
            </a:ln>
            <a:effectLst>
              <a:outerShdw blurRad="571500" sx="105000" sy="105000" algn="ctr" rotWithShape="0">
                <a:schemeClr val="accent1"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017920" y="1099943"/>
            <a:ext cx="6155531" cy="203132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p>
            <a:pPr algn="r">
              <a:lnSpc>
                <a:spcPct val="110000"/>
              </a:lnSpc>
            </a:pPr>
            <a:endParaRPr lang="zh-CN" altLang="en-US" sz="60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  <a:p>
            <a:pPr algn="r">
              <a:lnSpc>
                <a:spcPct val="110000"/>
              </a:lnSpc>
            </a:pPr>
            <a:r>
              <a:rPr lang="zh-CN" altLang="en-US" sz="6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感谢聆听</a:t>
            </a:r>
            <a:endParaRPr lang="zh-CN" altLang="en-US" sz="6000">
              <a:solidFill>
                <a:srgbClr val="735335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1079</Words>
  <Application>WPS 演示</Application>
  <PresentationFormat>宽屏</PresentationFormat>
  <Paragraphs>64</Paragraphs>
  <Slides>9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9</vt:i4>
      </vt:variant>
    </vt:vector>
  </HeadingPairs>
  <TitlesOfParts>
    <vt:vector size="29" baseType="lpstr">
      <vt:lpstr>Arial</vt:lpstr>
      <vt:lpstr>宋体</vt:lpstr>
      <vt:lpstr>Wingdings</vt:lpstr>
      <vt:lpstr>Wingdings</vt:lpstr>
      <vt:lpstr>微软雅黑</vt:lpstr>
      <vt:lpstr>Times New Roman</vt:lpstr>
      <vt:lpstr>方正中等线简体</vt:lpstr>
      <vt:lpstr>Calibri</vt:lpstr>
      <vt:lpstr>Cambria Math</vt:lpstr>
      <vt:lpstr>华文细黑</vt:lpstr>
      <vt:lpstr>Arial Unicode MS</vt:lpstr>
      <vt:lpstr>方正中等线简体</vt:lpstr>
      <vt:lpstr>ksdb</vt:lpstr>
      <vt:lpstr>方正中等线_GBK</vt:lpstr>
      <vt:lpstr>WPS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枫林</cp:lastModifiedBy>
  <cp:revision>182</cp:revision>
  <dcterms:created xsi:type="dcterms:W3CDTF">2019-06-19T02:08:00Z</dcterms:created>
  <dcterms:modified xsi:type="dcterms:W3CDTF">2026-04-15T15:38:08Z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B7558641A0CB48CFB38E81402BE81192_13</vt:lpwstr>
  </property>
</Properties>
</file>