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320" r:id="rId4"/>
    <p:sldId id="330" r:id="rId5"/>
    <p:sldId id="331" r:id="rId6"/>
    <p:sldId id="322" r:id="rId7"/>
    <p:sldId id="332" r:id="rId8"/>
    <p:sldId id="334" r:id="rId9"/>
    <p:sldId id="325" r:id="rId10"/>
    <p:sldId id="336" r:id="rId11"/>
    <p:sldId id="337" r:id="rId12"/>
    <p:sldId id="349" r:id="rId13"/>
    <p:sldId id="350" r:id="rId14"/>
    <p:sldId id="347" r:id="rId15"/>
    <p:sldId id="348" r:id="rId16"/>
    <p:sldId id="302" r:id="rId17"/>
    <p:sldId id="328" r:id="rId18"/>
    <p:sldId id="312" r:id="rId19"/>
    <p:sldId id="352" r:id="rId20"/>
    <p:sldId id="288" r:id="rId21"/>
    <p:sldId id="266" r:id="rId22"/>
    <p:sldId id="351" r:id="rId23"/>
    <p:sldId id="329" r:id="rId24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sng" kern="1200" baseline="0">
        <a:solidFill>
          <a:schemeClr val="tx1"/>
        </a:solidFill>
        <a:latin typeface="Arial" panose="020B0604020202020204" pitchFamily="34" charset="0"/>
        <a:ea typeface="隶书" panose="02010509060101010101" pitchFamily="1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77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 anchorCtr="0"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 anchorCtr="0"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>
              <a:buSzTx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 anchorCtr="0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ftr="0" dt="0"/>
  <p:txStyles>
    <p:titleStyle>
      <a:lvl1pPr marL="0" lvl="0" indent="0" algn="ctr" defTabSz="914400" eaLnBrk="0" fontAlgn="ctr" latinLnBrk="1" hangingPunct="0">
        <a:lnSpc>
          <a:spcPct val="100000"/>
        </a:lnSpc>
        <a:spcBef>
          <a:spcPct val="0"/>
        </a:spcBef>
        <a:spcAft>
          <a:spcPct val="0"/>
        </a:spcAft>
        <a:buNone/>
        <a:defRPr kern="1200"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</a:defRPr>
      </a:lvl1pPr>
      <a:lvl2pPr marL="342900" lvl="1" indent="4572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2pPr>
      <a:lvl3pPr marL="342900" lvl="2" indent="9144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3pPr>
      <a:lvl4pPr marL="342900" lvl="3" indent="13716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4pPr>
      <a:lvl5pPr marL="297180" lvl="4" indent="153162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5pPr>
      <a:lvl6pPr marL="2514600" lvl="5" indent="-2286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6pPr>
      <a:lvl7pPr marL="2971800" lvl="6" indent="-2286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7pPr>
      <a:lvl8pPr marL="3429000" lvl="7" indent="-2286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8pPr>
      <a:lvl9pPr marL="3886200" lvl="8" indent="-228600" algn="l" defTabSz="914400" eaLnBrk="0" fontAlgn="ctr" latinLnBrk="1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1" i="0" u="none" kern="1200">
          <a:latin typeface="+mn-lt"/>
          <a:ea typeface="+mn-ea"/>
          <a:cs typeface="+mn-cs"/>
          <a:sym typeface="Arial" panose="020B0604020202020204" pitchFamily="34" charset="0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sng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sng" kern="1200" baseline="0">
          <a:solidFill>
            <a:schemeClr val="tx1"/>
          </a:solidFill>
          <a:latin typeface="Arial" panose="020B0604020202020204" pitchFamily="34" charset="0"/>
          <a:ea typeface="隶书" panose="02010509060101010101" pitchFamily="1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462"/>
            <a:ext cx="9144000" cy="6875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Rectangle 3"/>
          <p:cNvSpPr/>
          <p:nvPr/>
        </p:nvSpPr>
        <p:spPr>
          <a:xfrm>
            <a:off x="1835150" y="1557338"/>
            <a:ext cx="5256213" cy="15557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dist"/>
            <a:r>
              <a:rPr lang="zh-CN" altLang="en-US" sz="9600" u="none" dirty="0">
                <a:solidFill>
                  <a:srgbClr val="FF0000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t>托物寄情</a:t>
            </a:r>
            <a:endParaRPr lang="zh-CN" altLang="en-US" sz="9600" u="none" dirty="0">
              <a:solidFill>
                <a:srgbClr val="FF0000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sp>
        <p:nvSpPr>
          <p:cNvPr id="3076" name="Rectangle 4"/>
          <p:cNvSpPr/>
          <p:nvPr/>
        </p:nvSpPr>
        <p:spPr>
          <a:xfrm>
            <a:off x="684213" y="3357563"/>
            <a:ext cx="7993062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600" u="none" dirty="0">
                <a:solidFill>
                  <a:srgbClr val="969696"/>
                </a:solidFill>
                <a:latin typeface="Times New Roman" panose="02020603050405020304" pitchFamily="2" charset="0"/>
                <a:ea typeface="黑体" panose="02010609060101010101" pitchFamily="1" charset="-122"/>
              </a:rPr>
              <a:t>——</a:t>
            </a:r>
            <a:r>
              <a:rPr lang="zh-CN" altLang="en-US" sz="3600" u="none" dirty="0">
                <a:solidFill>
                  <a:srgbClr val="969696"/>
                </a:solidFill>
                <a:latin typeface="Times New Roman" panose="02020603050405020304" pitchFamily="2" charset="0"/>
                <a:ea typeface="黑体" panose="02010609060101010101" pitchFamily="1" charset="-122"/>
              </a:rPr>
              <a:t>美术作品与艺术家人生经历的关系</a:t>
            </a:r>
            <a:endParaRPr lang="zh-CN" altLang="en-US" sz="3600" u="none" dirty="0">
              <a:solidFill>
                <a:srgbClr val="969696"/>
              </a:solidFill>
              <a:latin typeface="Times New Roman" panose="02020603050405020304" pitchFamily="2" charset="0"/>
              <a:ea typeface="黑体" panose="02010609060101010101" pitchFamily="1" charset="-122"/>
            </a:endParaRPr>
          </a:p>
        </p:txBody>
      </p:sp>
      <p:sp>
        <p:nvSpPr>
          <p:cNvPr id="3077" name="Rectangle 5"/>
          <p:cNvSpPr/>
          <p:nvPr/>
        </p:nvSpPr>
        <p:spPr>
          <a:xfrm>
            <a:off x="179388" y="333375"/>
            <a:ext cx="53292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400" b="1" u="none" dirty="0">
                <a:solidFill>
                  <a:srgbClr val="C0C0C0"/>
                </a:solidFill>
                <a:latin typeface="Times New Roman" panose="02020603050405020304" pitchFamily="2" charset="0"/>
                <a:ea typeface="楷体_GB2312" pitchFamily="1" charset="-122"/>
              </a:rPr>
              <a:t>高中美术鉴赏教材第三单元第三课</a:t>
            </a:r>
            <a:endParaRPr lang="zh-CN" altLang="en-US" sz="2400" b="1" u="none" dirty="0">
              <a:solidFill>
                <a:srgbClr val="C0C0C0"/>
              </a:solidFill>
              <a:latin typeface="Times New Roman" panose="02020603050405020304" pitchFamily="2" charset="0"/>
              <a:ea typeface="楷体_GB2312" pitchFamily="1" charset="-122"/>
            </a:endParaRPr>
          </a:p>
        </p:txBody>
      </p:sp>
      <p:sp>
        <p:nvSpPr>
          <p:cNvPr id="3078" name="Rectangle 6"/>
          <p:cNvSpPr/>
          <p:nvPr/>
        </p:nvSpPr>
        <p:spPr>
          <a:xfrm>
            <a:off x="827088" y="5805488"/>
            <a:ext cx="7993062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u="none" dirty="0">
                <a:solidFill>
                  <a:srgbClr val="FF3300"/>
                </a:solidFill>
                <a:latin typeface="Times New Roman" panose="02020603050405020304" pitchFamily="2" charset="0"/>
                <a:ea typeface="黑体" panose="02010609060101010101" pitchFamily="1" charset="-122"/>
              </a:rPr>
              <a:t>                        </a:t>
            </a:r>
            <a:endParaRPr lang="zh-CN" altLang="en-US" sz="2800" u="none" dirty="0">
              <a:solidFill>
                <a:schemeClr val="hlink"/>
              </a:solidFill>
              <a:latin typeface="Times New Roman" panose="02020603050405020304" pitchFamily="2" charset="0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" fill="hold"/>
                                        <p:tgtEl>
                                          <p:spTgt spid="307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7" grpId="0"/>
      <p:bldP spid="307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" descr="C:\Users\Administrator\Desktop\fc3cc1c736f04c3a94f9d0037adbd904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063" y="0"/>
            <a:ext cx="2928937" cy="6916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Picture 3" descr="C:\Users\Administrator\Desktop\49fef59992c552281af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913" y="214313"/>
            <a:ext cx="5653087" cy="4500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TextBox 7"/>
          <p:cNvSpPr txBox="1"/>
          <p:nvPr/>
        </p:nvSpPr>
        <p:spPr>
          <a:xfrm>
            <a:off x="5143500" y="4786313"/>
            <a:ext cx="3500438" cy="3698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隶书" panose="02010509060101010101" pitchFamily="1" charset="-122"/>
              </a:rPr>
              <a:t>星空 （油画 ）（荷兰）梵高</a:t>
            </a:r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4101" name="TextBox 8"/>
          <p:cNvSpPr txBox="1"/>
          <p:nvPr/>
        </p:nvSpPr>
        <p:spPr>
          <a:xfrm>
            <a:off x="0" y="214313"/>
            <a:ext cx="461963" cy="1714500"/>
          </a:xfrm>
          <a:prstGeom prst="rect">
            <a:avLst/>
          </a:prstGeom>
          <a:noFill/>
          <a:ln w="9525">
            <a:noFill/>
          </a:ln>
        </p:spPr>
        <p:txBody>
          <a:bodyPr vert="eaVert" anchor="t" anchorCtr="0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隶书" panose="02010509060101010101" pitchFamily="1" charset="-122"/>
              </a:rPr>
              <a:t>一、导入</a:t>
            </a:r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4102" name="Rectangle 9"/>
          <p:cNvSpPr/>
          <p:nvPr/>
        </p:nvSpPr>
        <p:spPr>
          <a:xfrm>
            <a:off x="3563938" y="6165850"/>
            <a:ext cx="4176712" cy="3667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隶书" panose="02010509060101010101" pitchFamily="1" charset="-122"/>
              </a:rPr>
              <a:t>月华图 （中国画 ）（清）金农</a:t>
            </a:r>
            <a:endParaRPr lang="zh-CN" altLang="en-US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anchor="ctr" anchorCtr="0"/>
          <a:p>
            <a:r>
              <a:rPr lang="zh-CN" altLang="en-US" sz="48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托物寄情的几种常见形式</a:t>
            </a:r>
            <a:r>
              <a:rPr lang="en-US" altLang="zh-CN" sz="48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</a:t>
            </a:r>
            <a:endParaRPr lang="en-US" altLang="zh-CN" sz="48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5123" name="Rectangle 3"/>
          <p:cNvSpPr>
            <a:spLocks noGrp="1"/>
          </p:cNvSpPr>
          <p:nvPr>
            <p:ph idx="4294967295"/>
          </p:nvPr>
        </p:nvSpPr>
        <p:spPr/>
        <p:txBody>
          <a:bodyPr vert="horz" wrap="square" anchor="t" anchorCtr="0"/>
          <a:p>
            <a:r>
              <a:rPr lang="en-US" altLang="zh-CN" sz="4000" dirty="0"/>
              <a:t>1</a:t>
            </a:r>
            <a:r>
              <a:rPr lang="zh-CN" altLang="en-US" sz="4000" dirty="0"/>
              <a:t>、植物的人格化</a:t>
            </a:r>
            <a:endParaRPr lang="zh-CN" altLang="en-US" sz="4000" dirty="0"/>
          </a:p>
          <a:p>
            <a:r>
              <a:rPr lang="en-US" altLang="zh-CN" sz="4000" dirty="0"/>
              <a:t>2</a:t>
            </a:r>
            <a:r>
              <a:rPr lang="zh-CN" altLang="en-US" sz="4000" dirty="0"/>
              <a:t>、动物的人格化</a:t>
            </a:r>
            <a:endParaRPr lang="zh-CN" altLang="en-US" sz="4000" dirty="0"/>
          </a:p>
          <a:p>
            <a:r>
              <a:rPr lang="en-US" altLang="zh-CN" sz="4000" dirty="0"/>
              <a:t>3</a:t>
            </a:r>
            <a:r>
              <a:rPr lang="zh-CN" altLang="en-US" sz="4000" dirty="0"/>
              <a:t>、静物的人格化</a:t>
            </a:r>
            <a:endParaRPr lang="zh-CN" altLang="en-US" sz="4000" dirty="0"/>
          </a:p>
          <a:p>
            <a:r>
              <a:rPr lang="en-US" altLang="zh-CN" sz="4000" dirty="0"/>
              <a:t>4</a:t>
            </a:r>
            <a:r>
              <a:rPr lang="zh-CN" altLang="en-US" sz="4000" dirty="0"/>
              <a:t>、人物形象的情感化</a:t>
            </a:r>
            <a:endParaRPr lang="zh-CN" altLang="en-US" sz="4000" dirty="0"/>
          </a:p>
          <a:p>
            <a:pPr>
              <a:buNone/>
            </a:pPr>
            <a:endParaRPr lang="zh-CN" altLang="en-US" sz="40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 vert="horz" wrap="square" anchor="ctr" anchorCtr="0"/>
          <a:p>
            <a:endParaRPr sz="4000"/>
          </a:p>
        </p:txBody>
      </p:sp>
      <p:sp>
        <p:nvSpPr>
          <p:cNvPr id="6147" name="内容占位符 2"/>
          <p:cNvSpPr>
            <a:spLocks noGrp="1"/>
          </p:cNvSpPr>
          <p:nvPr>
            <p:ph idx="4294967295"/>
          </p:nvPr>
        </p:nvSpPr>
        <p:spPr>
          <a:xfrm>
            <a:off x="395288" y="908050"/>
            <a:ext cx="8229600" cy="5505450"/>
          </a:xfrm>
        </p:spPr>
        <p:txBody>
          <a:bodyPr vert="horz" wrap="square" anchor="t" anchorCtr="0"/>
          <a:p>
            <a:pPr>
              <a:buNone/>
            </a:pPr>
            <a:r>
              <a:rPr lang="en-US" altLang="zh-CN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  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从古至今赞美梅花的诗很多，梅花与兰花、竹子、菊花列为“四君子”，又与松树、竹子并称“岁寒三友”。</a:t>
            </a:r>
            <a:endParaRPr lang="zh-CN" altLang="en-US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buNone/>
            </a:pPr>
            <a:r>
              <a:rPr lang="zh-CN" altLang="en-US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  在中国传统文化中，梅花以它的高洁、坚贞的品格给人以立志奋发的激励。</a:t>
            </a:r>
            <a:endParaRPr lang="zh-CN" altLang="en-US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buNone/>
            </a:pPr>
            <a:r>
              <a:rPr lang="zh-CN" altLang="en-US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  其中有首：</a:t>
            </a:r>
            <a:r>
              <a:rPr lang="zh-CN" altLang="en-US">
                <a:solidFill>
                  <a:schemeClr val="hlink"/>
                </a:solidFill>
                <a:ea typeface="黑体" panose="02010609060101010101" pitchFamily="1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吾家洗砚池头树，个个花开淡墨痕；不要人夸好颜色，只留清气满乾坤</a:t>
            </a:r>
            <a:r>
              <a:rPr lang="zh-CN" altLang="en-US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。</a:t>
            </a:r>
            <a:r>
              <a:rPr lang="zh-CN" altLang="en-US">
                <a:solidFill>
                  <a:schemeClr val="hlink"/>
                </a:solidFill>
                <a:ea typeface="黑体" panose="02010609060101010101" pitchFamily="1" charset="-122"/>
              </a:rPr>
              <a:t>”</a:t>
            </a:r>
            <a:endParaRPr lang="zh-CN" altLang="en-US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endParaRPr lang="zh-CN" altLang="en-US" sz="280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55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charRg st="55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95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charRg st="95" end="1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488" cy="1143000"/>
          </a:xfrm>
        </p:spPr>
        <p:txBody>
          <a:bodyPr vert="horz" wrap="square" anchor="ctr" anchorCtr="0"/>
          <a:p>
            <a:pPr algn="l"/>
            <a:r>
              <a:rPr lang="zh-CN" altLang="en-US" sz="2400" dirty="0">
                <a:solidFill>
                  <a:srgbClr val="FF0000"/>
                </a:solidFill>
              </a:rPr>
              <a:t>思考：</a:t>
            </a:r>
            <a:r>
              <a:rPr lang="en-US" altLang="zh-CN" sz="2400" dirty="0"/>
              <a:t>1</a:t>
            </a:r>
            <a:r>
              <a:rPr lang="zh-CN" altLang="en-US" sz="2400" dirty="0"/>
              <a:t>、大家都见过什么颜色的梅花？王冕笔下的梅花是什  么颜色？为什么要画成这种颜色？</a:t>
            </a:r>
            <a:br>
              <a:rPr lang="en-US" altLang="zh-CN" sz="2400" dirty="0"/>
            </a:br>
            <a:r>
              <a:rPr lang="en-US" altLang="zh-CN" sz="2400" dirty="0"/>
              <a:t>           2</a:t>
            </a:r>
            <a:r>
              <a:rPr lang="zh-CN" altLang="en-US" sz="2400" dirty="0"/>
              <a:t>、画中题的诗对作品有什么样的作用？</a:t>
            </a:r>
            <a:br>
              <a:rPr lang="en-US" altLang="zh-CN" sz="2400" dirty="0"/>
            </a:br>
            <a:r>
              <a:rPr lang="en-US" altLang="zh-CN" sz="2400" dirty="0"/>
              <a:t>           3</a:t>
            </a:r>
            <a:r>
              <a:rPr lang="zh-CN" altLang="en-US" sz="2400" dirty="0"/>
              <a:t>、作品寄托了画家的怎样情感？</a:t>
            </a:r>
            <a:endParaRPr lang="zh-CN" altLang="en-US" sz="2400" dirty="0"/>
          </a:p>
        </p:txBody>
      </p:sp>
      <p:sp>
        <p:nvSpPr>
          <p:cNvPr id="7171" name="内容占位符 2"/>
          <p:cNvSpPr>
            <a:spLocks noGrp="1"/>
          </p:cNvSpPr>
          <p:nvPr>
            <p:ph idx="4294967295"/>
          </p:nvPr>
        </p:nvSpPr>
        <p:spPr/>
        <p:txBody>
          <a:bodyPr vert="horz" wrap="square" anchor="t" anchorCtr="0"/>
          <a:p/>
        </p:txBody>
      </p:sp>
      <p:pic>
        <p:nvPicPr>
          <p:cNvPr id="7172" name="Picture 4" descr="墨梅图2"/>
          <p:cNvPicPr>
            <a:picLocks noGrp="1" noChangeAspect="1"/>
          </p:cNvPicPr>
          <p:nvPr>
            <p:ph idx="4294967295"/>
          </p:nvPr>
        </p:nvPicPr>
        <p:blipFill>
          <a:blip r:embed="rId1">
            <a:grayscl/>
            <a:lum contrast="6000"/>
          </a:blip>
          <a:srcRect r="-284" b="20615"/>
          <a:stretch>
            <a:fillRect/>
          </a:stretch>
        </p:blipFill>
        <p:spPr>
          <a:xfrm>
            <a:off x="395288" y="1700213"/>
            <a:ext cx="8286750" cy="4714875"/>
          </a:xfrm>
        </p:spPr>
      </p:pic>
      <p:sp>
        <p:nvSpPr>
          <p:cNvPr id="7173" name="Text Box 6"/>
          <p:cNvSpPr txBox="1"/>
          <p:nvPr/>
        </p:nvSpPr>
        <p:spPr>
          <a:xfrm>
            <a:off x="4716463" y="6165850"/>
            <a:ext cx="388937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王冕（元）  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墨梅图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》</a:t>
            </a:r>
            <a:endParaRPr lang="zh-CN" altLang="en-US" sz="2800" b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395605" y="475933"/>
            <a:ext cx="8229600" cy="1143000"/>
          </a:xfrm>
        </p:spPr>
        <p:txBody>
          <a:bodyPr vert="horz" wrap="square" anchor="ctr" anchorCtr="0"/>
          <a:p>
            <a:pPr algn="l"/>
            <a:r>
              <a:rPr lang="en-US" altLang="zh-CN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en-US" altLang="zh-CN" sz="3600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</a:t>
            </a:r>
            <a:r>
              <a:rPr lang="en-US" altLang="zh-CN" sz="3600">
                <a:solidFill>
                  <a:schemeClr val="hlink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3600">
                <a:solidFill>
                  <a:schemeClr val="hlink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元朝对汉人实行严重的民族歧视和民族压迫政策。</a:t>
            </a:r>
            <a:endParaRPr lang="zh-CN" altLang="en-US" sz="3600">
              <a:solidFill>
                <a:schemeClr val="hlink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8195" name="Rectangle 3"/>
          <p:cNvSpPr>
            <a:spLocks noGrp="1"/>
          </p:cNvSpPr>
          <p:nvPr>
            <p:ph idx="4294967295"/>
          </p:nvPr>
        </p:nvSpPr>
        <p:spPr>
          <a:xfrm>
            <a:off x="395288" y="2132013"/>
            <a:ext cx="8362950" cy="4525962"/>
          </a:xfrm>
        </p:spPr>
        <p:txBody>
          <a:bodyPr vert="horz" wrap="square" anchor="t" anchorCtr="0"/>
          <a:p>
            <a:r>
              <a:rPr lang="en-US" altLang="zh-CN" sz="4400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4400">
                <a:solidFill>
                  <a:schemeClr val="hlink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作者借画梅来表达自己对元朝统治者的不满，抒发自己的孤傲清高的情感和不求仕途通达、不沽名钓誉、不流于世俗，只追求美好人格的一种人生态度。</a:t>
            </a:r>
            <a:endParaRPr lang="zh-CN" altLang="en-US" sz="4400">
              <a:solidFill>
                <a:schemeClr val="hlink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 vert="horz" wrap="square" anchor="ctr" anchorCtr="0"/>
          <a:p>
            <a:pPr algn="l"/>
            <a:r>
              <a:rPr lang="zh-CN" altLang="en-US" sz="2800" b="1" dirty="0"/>
              <a:t>思考：</a:t>
            </a:r>
            <a:br>
              <a:rPr lang="zh-CN" altLang="en-US" sz="2800" b="1" dirty="0"/>
            </a:br>
            <a:r>
              <a:rPr lang="zh-CN" altLang="en-US" sz="2800" b="1" dirty="0"/>
              <a:t>           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、画中的兰花有什么特殊之处？</a:t>
            </a:r>
            <a:br>
              <a:rPr lang="zh-CN" altLang="en-US" sz="2800" b="1" dirty="0"/>
            </a:br>
            <a:r>
              <a:rPr lang="zh-CN" altLang="en-US" sz="2800" b="1" dirty="0"/>
              <a:t>           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、郑思肖借助兰花想表达怎样的思想？</a:t>
            </a:r>
            <a:endParaRPr lang="zh-CN" altLang="en-US" sz="2800" b="1" dirty="0"/>
          </a:p>
        </p:txBody>
      </p:sp>
      <p:pic>
        <p:nvPicPr>
          <p:cNvPr id="9219" name="Picture 7" descr="063"/>
          <p:cNvPicPr>
            <a:picLocks noGrp="1" noChangeAspect="1"/>
          </p:cNvPicPr>
          <p:nvPr>
            <p:ph idx="4294967295"/>
          </p:nvPr>
        </p:nvPicPr>
        <p:blipFill>
          <a:blip r:embed="rId1"/>
          <a:srcRect l="33325" t="81165" r="32695" b="2946"/>
          <a:stretch>
            <a:fillRect/>
          </a:stretch>
        </p:blipFill>
        <p:spPr>
          <a:xfrm>
            <a:off x="214313" y="1484313"/>
            <a:ext cx="8929687" cy="586105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 vert="horz" wrap="square" anchor="ctr" anchorCtr="0"/>
          <a:p/>
        </p:txBody>
      </p:sp>
      <p:sp>
        <p:nvSpPr>
          <p:cNvPr id="10243" name="内容占位符 2"/>
          <p:cNvSpPr>
            <a:spLocks noGrp="1"/>
          </p:cNvSpPr>
          <p:nvPr>
            <p:ph idx="4294967295"/>
          </p:nvPr>
        </p:nvSpPr>
        <p:spPr>
          <a:xfrm>
            <a:off x="468313" y="908050"/>
            <a:ext cx="8229600" cy="5483225"/>
          </a:xfrm>
        </p:spPr>
        <p:txBody>
          <a:bodyPr vert="horz" wrap="square" anchor="t" anchorCtr="0"/>
          <a:p>
            <a:r>
              <a:rPr lang="en-US" altLang="zh-CN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《</a:t>
            </a:r>
            <a:r>
              <a:rPr lang="zh-CN" altLang="en-US" sz="40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墨兰图</a:t>
            </a:r>
            <a:r>
              <a:rPr lang="en-US" altLang="zh-CN" sz="40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》</a:t>
            </a:r>
            <a:r>
              <a:rPr lang="zh-CN" altLang="en-US" sz="40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中题有一首 </a:t>
            </a:r>
            <a:r>
              <a:rPr lang="zh-CN" altLang="en-US" sz="4000">
                <a:solidFill>
                  <a:srgbClr val="FF9900"/>
                </a:solidFill>
                <a:ea typeface="黑体" panose="02010609060101010101" pitchFamily="1" charset="-122"/>
              </a:rPr>
              <a:t>“</a:t>
            </a:r>
            <a:r>
              <a:rPr lang="zh-CN" altLang="en-US" sz="40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向来俯首问羲皇，汝是何人到此乡。未有画前开鼻孔，满天浮动古馨香</a:t>
            </a:r>
            <a:r>
              <a:rPr lang="zh-CN" altLang="en-US" sz="4000">
                <a:solidFill>
                  <a:srgbClr val="FF9900"/>
                </a:solidFill>
                <a:ea typeface="黑体" panose="02010609060101010101" pitchFamily="1" charset="-122"/>
              </a:rPr>
              <a:t>”</a:t>
            </a:r>
            <a:r>
              <a:rPr lang="zh-CN" altLang="en-US" sz="4000">
                <a:solidFill>
                  <a:srgbClr val="FF99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题诗，极其鲜明地表达了对元统治者的憎恨之情。</a:t>
            </a:r>
            <a:endParaRPr lang="zh-CN" altLang="en-US" sz="400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anchor="ctr" anchorCtr="0"/>
          <a:p/>
        </p:txBody>
      </p:sp>
      <p:sp>
        <p:nvSpPr>
          <p:cNvPr id="12291" name="Rectangle 3"/>
          <p:cNvSpPr>
            <a:spLocks noGrp="1"/>
          </p:cNvSpPr>
          <p:nvPr>
            <p:ph idx="4294967295"/>
          </p:nvPr>
        </p:nvSpPr>
        <p:spPr/>
        <p:txBody>
          <a:bodyPr vert="horz" wrap="square" anchor="t" anchorCtr="0"/>
          <a:p/>
        </p:txBody>
      </p:sp>
      <p:pic>
        <p:nvPicPr>
          <p:cNvPr id="12292" name="Picture 5" descr="e4dde71190ef76c60a3114d19916fdfaae5167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7563" y="0"/>
            <a:ext cx="5588000" cy="6524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6" descr="10-1601261506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1428750"/>
            <a:ext cx="2559050" cy="345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4" name="Text Box 7"/>
          <p:cNvSpPr txBox="1"/>
          <p:nvPr/>
        </p:nvSpPr>
        <p:spPr>
          <a:xfrm>
            <a:off x="0" y="5929313"/>
            <a:ext cx="33115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Arial" panose="020B0604020202020204" pitchFamily="34" charset="0"/>
                <a:ea typeface="隶书" panose="02010509060101010101" pitchFamily="1" charset="-122"/>
              </a:rPr>
              <a:t>《</a:t>
            </a:r>
            <a:r>
              <a:rPr lang="zh-CN" altLang="en-US" sz="2400" dirty="0">
                <a:latin typeface="Arial" panose="020B0604020202020204" pitchFamily="34" charset="0"/>
                <a:ea typeface="隶书" panose="02010509060101010101" pitchFamily="1" charset="-122"/>
              </a:rPr>
              <a:t>向日葵</a:t>
            </a:r>
            <a:r>
              <a:rPr lang="en-US" altLang="zh-CN" sz="2400" dirty="0">
                <a:latin typeface="Arial" panose="020B0604020202020204" pitchFamily="34" charset="0"/>
                <a:ea typeface="隶书" panose="02010509060101010101" pitchFamily="1" charset="-122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  <a:ea typeface="隶书" panose="02010509060101010101" pitchFamily="1" charset="-122"/>
              </a:rPr>
              <a:t>梵高（荷兰）</a:t>
            </a:r>
            <a:endParaRPr lang="zh-CN" altLang="en-US" sz="2400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28625" y="-211137"/>
            <a:ext cx="8229600" cy="1139825"/>
          </a:xfrm>
        </p:spPr>
        <p:txBody>
          <a:bodyPr vert="horz" wrap="square" anchor="ctr" anchorCtr="0"/>
          <a:p/>
        </p:txBody>
      </p:sp>
      <p:sp>
        <p:nvSpPr>
          <p:cNvPr id="13315" name="Rectangle 3"/>
          <p:cNvSpPr>
            <a:spLocks noGrp="1"/>
          </p:cNvSpPr>
          <p:nvPr>
            <p:ph idx="4294967295"/>
          </p:nvPr>
        </p:nvSpPr>
        <p:spPr>
          <a:xfrm>
            <a:off x="357188" y="642938"/>
            <a:ext cx="8501062" cy="4525962"/>
          </a:xfrm>
        </p:spPr>
        <p:txBody>
          <a:bodyPr vert="horz" wrap="square" anchor="t" anchorCtr="0"/>
          <a:p>
            <a:pPr>
              <a:lnSpc>
                <a:spcPct val="120000"/>
              </a:lnSpc>
            </a:pPr>
            <a:r>
              <a:rPr lang="zh-CN" altLang="en-US" sz="2800" dirty="0">
                <a:latin typeface="华文中宋" panose="02010600040101010101" charset="-122"/>
                <a:ea typeface="华文中宋" panose="02010600040101010101" charset="-122"/>
              </a:rPr>
              <a:t>梵高笔下的向日葵，以饱满而纯净的黄色调，展示了画家内心中似乎永远沸腾着的热情与活力，那一团团如火焰般的向日葵，不仅散发着秋天的成熟，而且更狂放地表现出画家对生活的热烈渴望与顽强追求。</a:t>
            </a:r>
            <a:endParaRPr lang="en-US" altLang="zh-CN" sz="2800" dirty="0">
              <a:latin typeface="华文中宋" panose="02010600040101010101" charset="-122"/>
              <a:ea typeface="华文中宋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华文中宋" panose="02010600040101010101" charset="-122"/>
                <a:ea typeface="华文中宋" panose="02010600040101010101" charset="-122"/>
              </a:rPr>
              <a:t>他画的向日葵不是自然的真实写照，而是他生命与精神的自我流露，是他以火一般的热情为生活高唱的赞歌。</a:t>
            </a:r>
            <a:endParaRPr lang="en-US" altLang="zh-CN" sz="28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marL="0" indent="0">
              <a:buNone/>
            </a:pPr>
            <a:endParaRPr lang="zh-CN" altLang="en-US" sz="2800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48970" y="440690"/>
            <a:ext cx="83153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u="none">
                <a:sym typeface="+mn-ea"/>
              </a:rPr>
              <a:t>莫奈《干草垛》系列</a:t>
            </a:r>
            <a:endParaRPr lang="zh-CN" altLang="en-US" sz="3200" u="none"/>
          </a:p>
          <a:p>
            <a:r>
              <a:rPr lang="zh-CN" altLang="en-US" sz="3200" u="none">
                <a:sym typeface="+mn-ea"/>
              </a:rPr>
              <a:t>观察：同样的干草垛，为什么画了几十幅？</a:t>
            </a:r>
            <a:endParaRPr lang="zh-CN" altLang="en-US" sz="3200" u="none"/>
          </a:p>
          <a:p>
            <a:endParaRPr lang="zh-CN" altLang="en-US" sz="3200"/>
          </a:p>
        </p:txBody>
      </p:sp>
      <p:pic>
        <p:nvPicPr>
          <p:cNvPr id="3" name="图片 2" descr="0511724e91b50cb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628775"/>
            <a:ext cx="7435215" cy="49650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83260" y="1124585"/>
            <a:ext cx="7559675" cy="43053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800" u="none"/>
              <a:t> </a:t>
            </a:r>
            <a:r>
              <a:rPr lang="en-US" altLang="zh-CN" sz="4800" u="none"/>
              <a:t>     </a:t>
            </a:r>
            <a:r>
              <a:rPr lang="zh-CN" altLang="en-US" sz="4800" u="none"/>
              <a:t>莫奈寄情的不再是草垛本身，而是光与色。他通过对同一物象在不同时间、光线下变化的描绘，表达了对自然瞬间美的迷恋，寄托了对时间流逝的哲学思考。</a:t>
            </a:r>
            <a:endParaRPr lang="zh-CN" altLang="en-US" sz="4800" u="none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12140" y="260350"/>
            <a:ext cx="828611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r>
              <a:rPr lang="zh-CN" altLang="en-US" sz="3200" u="none"/>
              <a:t>深入探究：中西对话</a:t>
            </a:r>
            <a:endParaRPr lang="zh-CN" altLang="en-US" sz="3200" u="none"/>
          </a:p>
          <a:p>
            <a:r>
              <a:rPr lang="en-US" altLang="zh-CN" sz="3200" u="none"/>
              <a:t>    </a:t>
            </a:r>
            <a:r>
              <a:rPr lang="zh-CN" altLang="en-US" sz="3200" u="none"/>
              <a:t>小组讨论：对比《墨梅图》（中国元代）与《向日葵》（荷兰</a:t>
            </a:r>
            <a:r>
              <a:rPr lang="en-US" altLang="zh-CN" sz="3200" u="none"/>
              <a:t>19</a:t>
            </a:r>
            <a:r>
              <a:rPr lang="zh-CN" altLang="en-US" sz="3200" u="none"/>
              <a:t>世纪），同样是画植物，它们在</a:t>
            </a:r>
            <a:r>
              <a:rPr lang="en-US" altLang="zh-CN" sz="3200" u="none"/>
              <a:t>“</a:t>
            </a:r>
            <a:r>
              <a:rPr lang="zh-CN" altLang="en-US" sz="3200" u="none"/>
              <a:t>托物</a:t>
            </a:r>
            <a:r>
              <a:rPr lang="en-US" altLang="zh-CN" sz="3200" u="none"/>
              <a:t>”</a:t>
            </a:r>
            <a:r>
              <a:rPr lang="zh-CN" altLang="en-US" sz="3200" u="none"/>
              <a:t>的方式和</a:t>
            </a:r>
            <a:r>
              <a:rPr lang="en-US" altLang="zh-CN" sz="3200" u="none"/>
              <a:t>“</a:t>
            </a:r>
            <a:r>
              <a:rPr lang="zh-CN" altLang="en-US" sz="3200" u="none"/>
              <a:t>寄情</a:t>
            </a:r>
            <a:r>
              <a:rPr lang="en-US" altLang="zh-CN" sz="3200" u="none"/>
              <a:t>”</a:t>
            </a:r>
            <a:r>
              <a:rPr lang="zh-CN" altLang="en-US" sz="3200" u="none"/>
              <a:t>的表达上有何异同？</a:t>
            </a:r>
            <a:endParaRPr lang="zh-CN" altLang="en-US" sz="3200" u="none"/>
          </a:p>
        </p:txBody>
      </p:sp>
      <p:pic>
        <p:nvPicPr>
          <p:cNvPr id="12292" name="Picture 5" descr="e4dde71190ef76c60a3114d19916fdfaae51676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4170" y="2564765"/>
            <a:ext cx="3474085" cy="40563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4" descr="墨梅图2"/>
          <p:cNvPicPr>
            <a:picLocks noGrp="1" noChangeAspect="1"/>
          </p:cNvPicPr>
          <p:nvPr/>
        </p:nvPicPr>
        <p:blipFill>
          <a:blip r:embed="rId2">
            <a:grayscl/>
            <a:lum contrast="6000"/>
          </a:blip>
          <a:srcRect r="-284" b="20615"/>
          <a:stretch>
            <a:fillRect/>
          </a:stretch>
        </p:blipFill>
        <p:spPr>
          <a:xfrm>
            <a:off x="251460" y="3775710"/>
            <a:ext cx="5000625" cy="28454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995" y="836930"/>
            <a:ext cx="8274685" cy="62471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u="none"/>
              <a:t>· </a:t>
            </a:r>
            <a:r>
              <a:rPr lang="zh-CN" altLang="en-US" sz="4000" u="none">
                <a:solidFill>
                  <a:srgbClr val="FF0000"/>
                </a:solidFill>
              </a:rPr>
              <a:t>同</a:t>
            </a:r>
            <a:r>
              <a:rPr lang="zh-CN" altLang="en-US" sz="4000" u="none"/>
              <a:t>：都是借物表达自我情感，都不是纯粹的客观描摹。</a:t>
            </a:r>
            <a:endParaRPr lang="zh-CN" altLang="en-US" sz="4000" u="none"/>
          </a:p>
          <a:p>
            <a:endParaRPr lang="zh-CN" altLang="en-US" sz="4000" u="none"/>
          </a:p>
          <a:p>
            <a:r>
              <a:rPr lang="en-US" altLang="zh-CN" sz="4000" u="none"/>
              <a:t>· </a:t>
            </a:r>
            <a:r>
              <a:rPr lang="zh-CN" altLang="en-US" sz="4000" u="none">
                <a:solidFill>
                  <a:srgbClr val="FF0000"/>
                </a:solidFill>
              </a:rPr>
              <a:t>异</a:t>
            </a:r>
            <a:r>
              <a:rPr lang="zh-CN" altLang="en-US" sz="4000" u="none"/>
              <a:t>：中国画更注重</a:t>
            </a:r>
            <a:r>
              <a:rPr lang="en-US" altLang="zh-CN" sz="4000" u="none"/>
              <a:t>“</a:t>
            </a:r>
            <a:r>
              <a:rPr lang="zh-CN" altLang="en-US" sz="4000" u="none"/>
              <a:t>意象</a:t>
            </a:r>
            <a:r>
              <a:rPr lang="en-US" altLang="zh-CN" sz="4000" u="none"/>
              <a:t>”</a:t>
            </a:r>
            <a:r>
              <a:rPr lang="zh-CN" altLang="en-US" sz="4000" u="none"/>
              <a:t>，追求</a:t>
            </a:r>
            <a:r>
              <a:rPr lang="en-US" altLang="zh-CN" sz="4000" u="none"/>
              <a:t>“</a:t>
            </a:r>
            <a:r>
              <a:rPr lang="zh-CN" altLang="en-US" sz="4000" u="none"/>
              <a:t>不似之似</a:t>
            </a:r>
            <a:r>
              <a:rPr lang="en-US" altLang="zh-CN" sz="4000" u="none"/>
              <a:t>”</a:t>
            </a:r>
            <a:r>
              <a:rPr lang="zh-CN" altLang="en-US" sz="4000" u="none"/>
              <a:t>，强调品格象征与诗书画印的结合，情感含蓄内敛；西方绘画更注重</a:t>
            </a:r>
            <a:r>
              <a:rPr lang="en-US" altLang="zh-CN" sz="4000" u="none"/>
              <a:t>“</a:t>
            </a:r>
            <a:r>
              <a:rPr lang="zh-CN" altLang="en-US" sz="4000" u="none"/>
              <a:t>感觉</a:t>
            </a:r>
            <a:r>
              <a:rPr lang="en-US" altLang="zh-CN" sz="4000" u="none"/>
              <a:t>”</a:t>
            </a:r>
            <a:r>
              <a:rPr lang="zh-CN" altLang="en-US" sz="4000" u="none"/>
              <a:t>，强调色彩、笔触带来的视觉冲击和情绪张力，情感较为外露直接。</a:t>
            </a:r>
            <a:endParaRPr lang="zh-CN" altLang="en-US" sz="4000" u="none"/>
          </a:p>
          <a:p>
            <a:endParaRPr lang="zh-CN" altLang="en-US" sz="4000" u="none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Picture 2" descr="064"/>
          <p:cNvPicPr>
            <a:picLocks noChangeAspect="1"/>
          </p:cNvPicPr>
          <p:nvPr/>
        </p:nvPicPr>
        <p:blipFill>
          <a:blip r:embed="rId1">
            <a:lum bright="-6000" contrast="41999"/>
          </a:blip>
          <a:srcRect l="3436" t="6213" r="48531" b="49905"/>
          <a:stretch>
            <a:fillRect/>
          </a:stretch>
        </p:blipFill>
        <p:spPr>
          <a:xfrm>
            <a:off x="539750" y="0"/>
            <a:ext cx="4643438" cy="671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Text Box 5"/>
          <p:cNvSpPr txBox="1"/>
          <p:nvPr/>
        </p:nvSpPr>
        <p:spPr>
          <a:xfrm>
            <a:off x="4763" y="0"/>
            <a:ext cx="611187" cy="68580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vert="eaVert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200" b="1" u="none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　</a:t>
            </a:r>
            <a:r>
              <a:rPr lang="zh-CN" altLang="en-US" sz="2800" b="1" u="none" dirty="0">
                <a:solidFill>
                  <a:srgbClr val="FFFF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动物人格化</a:t>
            </a:r>
            <a:endParaRPr lang="zh-CN" altLang="en-US" sz="2800" b="1" u="none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Rectangle 7"/>
          <p:cNvSpPr/>
          <p:nvPr/>
        </p:nvSpPr>
        <p:spPr>
          <a:xfrm>
            <a:off x="5003800" y="2392363"/>
            <a:ext cx="3924300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zh-CN" altLang="en-US" sz="2400" b="1" u="none" dirty="0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endParaRPr lang="zh-CN" altLang="en-US" sz="3200" b="1" u="none" dirty="0">
              <a:solidFill>
                <a:srgbClr val="FF33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14341" name="TextBox 10"/>
          <p:cNvSpPr txBox="1"/>
          <p:nvPr/>
        </p:nvSpPr>
        <p:spPr>
          <a:xfrm>
            <a:off x="5072063" y="5715000"/>
            <a:ext cx="42862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400" dirty="0">
                <a:latin typeface="Arial" panose="020B0604020202020204" pitchFamily="34" charset="0"/>
                <a:ea typeface="隶书" panose="02010509060101010101" pitchFamily="1" charset="-122"/>
              </a:rPr>
              <a:t>安晚帖    （中国画  纸本）   （清）朱耷</a:t>
            </a:r>
            <a:endParaRPr lang="zh-CN" altLang="en-US" sz="2400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14342" name="Text Box 8"/>
          <p:cNvSpPr txBox="1"/>
          <p:nvPr/>
        </p:nvSpPr>
        <p:spPr>
          <a:xfrm>
            <a:off x="5219700" y="500063"/>
            <a:ext cx="3924300" cy="2738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latin typeface="Arial" panose="020B0604020202020204" pitchFamily="34" charset="0"/>
                <a:ea typeface="隶书" panose="02010509060101010101" pitchFamily="1" charset="-122"/>
              </a:rPr>
              <a:t>思考</a:t>
            </a:r>
            <a:r>
              <a:rPr lang="zh-CN" altLang="en-US" sz="2800" dirty="0">
                <a:latin typeface="Arial" panose="020B0604020202020204" pitchFamily="34" charset="0"/>
                <a:ea typeface="隶书" panose="02010509060101010101" pitchFamily="1" charset="-122"/>
              </a:rPr>
              <a:t>：</a:t>
            </a:r>
            <a:endParaRPr lang="zh-CN" altLang="en-US" sz="2800" dirty="0">
              <a:latin typeface="Arial" panose="020B0604020202020204" pitchFamily="34" charset="0"/>
              <a:ea typeface="隶书" panose="02010509060101010101" pitchFamily="1" charset="-122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隶书" panose="02010509060101010101" pitchFamily="1" charset="-122"/>
              </a:rPr>
              <a:t>1</a:t>
            </a:r>
            <a:r>
              <a:rPr lang="zh-CN" altLang="en-US" sz="2400" dirty="0">
                <a:latin typeface="Arial" panose="020B0604020202020204" pitchFamily="34" charset="0"/>
                <a:ea typeface="隶书" panose="02010509060101010101" pitchFamily="1" charset="-122"/>
              </a:rPr>
              <a:t>、画面构图有什么特点？</a:t>
            </a:r>
            <a:endParaRPr lang="zh-CN" altLang="en-US" sz="2400" dirty="0">
              <a:latin typeface="Arial" panose="020B0604020202020204" pitchFamily="34" charset="0"/>
              <a:ea typeface="隶书" panose="02010509060101010101" pitchFamily="1" charset="-122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隶书" panose="02010509060101010101" pitchFamily="1" charset="-122"/>
              </a:rPr>
              <a:t>2</a:t>
            </a:r>
            <a:r>
              <a:rPr lang="zh-CN" altLang="en-US" sz="2400" dirty="0">
                <a:latin typeface="Arial" panose="020B0604020202020204" pitchFamily="34" charset="0"/>
                <a:ea typeface="隶书" panose="02010509060101010101" pitchFamily="1" charset="-122"/>
              </a:rPr>
              <a:t>、观察一下，这是一条怎样形象的鱼？</a:t>
            </a:r>
            <a:endParaRPr lang="zh-CN" altLang="en-US" sz="2400" dirty="0">
              <a:latin typeface="Arial" panose="020B0604020202020204" pitchFamily="34" charset="0"/>
              <a:ea typeface="隶书" panose="02010509060101010101" pitchFamily="1" charset="-122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隶书" panose="02010509060101010101" pitchFamily="1" charset="-122"/>
              </a:rPr>
              <a:t>3</a:t>
            </a:r>
            <a:r>
              <a:rPr lang="zh-CN" altLang="en-US" sz="2400" dirty="0">
                <a:latin typeface="Arial" panose="020B0604020202020204" pitchFamily="34" charset="0"/>
                <a:ea typeface="隶书" panose="02010509060101010101" pitchFamily="1" charset="-122"/>
              </a:rPr>
              <a:t>、朱耷为什么要画白眼向人状的鱼，有什么特殊的含义吗？</a:t>
            </a:r>
            <a:endParaRPr lang="zh-CN" altLang="en-US" sz="2400" dirty="0"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433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 animBg="1"/>
      <p:bldP spid="143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642938"/>
          </a:xfrm>
        </p:spPr>
        <p:txBody>
          <a:bodyPr vert="horz" wrap="square" anchor="ctr" anchorCtr="0"/>
          <a:p>
            <a:r>
              <a:rPr lang="en-US" altLang="zh-CN" sz="4000" dirty="0"/>
              <a:t>《</a:t>
            </a:r>
            <a:r>
              <a:rPr lang="zh-CN" altLang="en-US" sz="4000" dirty="0"/>
              <a:t>鹌鹑图</a:t>
            </a:r>
            <a:r>
              <a:rPr lang="en-US" altLang="zh-CN" sz="4000" dirty="0"/>
              <a:t>》</a:t>
            </a:r>
            <a:r>
              <a:rPr lang="zh-CN" altLang="en-US" sz="4000" dirty="0"/>
              <a:t>局部</a:t>
            </a:r>
            <a:endParaRPr lang="zh-CN" altLang="en-US" sz="4000" dirty="0"/>
          </a:p>
        </p:txBody>
      </p:sp>
      <p:sp>
        <p:nvSpPr>
          <p:cNvPr id="15363" name="竖排文字占位符 3"/>
          <p:cNvSpPr>
            <a:spLocks noGrp="1"/>
          </p:cNvSpPr>
          <p:nvPr>
            <p:ph type="body" sz="half"/>
          </p:nvPr>
        </p:nvSpPr>
        <p:spPr>
          <a:xfrm>
            <a:off x="4648200" y="1600200"/>
            <a:ext cx="4038600" cy="4525963"/>
          </a:xfrm>
        </p:spPr>
        <p:txBody>
          <a:bodyPr vert="eaVert" wrap="square" anchor="t" anchorCtr="0"/>
          <a:lstStyle>
            <a:lvl1pPr lvl="0">
              <a:buClrTx/>
              <a:buSzTx/>
              <a:buFontTx/>
              <a:defRPr sz="2800"/>
            </a:lvl1pPr>
            <a:lvl2pPr lvl="1">
              <a:buClrTx/>
              <a:buSzTx/>
              <a:buFontTx/>
              <a:defRPr sz="2400"/>
            </a:lvl2pPr>
            <a:lvl3pPr lvl="2">
              <a:buClrTx/>
              <a:buSzTx/>
              <a:buFontTx/>
              <a:defRPr sz="2000"/>
            </a:lvl3pPr>
            <a:lvl4pPr lvl="3">
              <a:buClrTx/>
              <a:buSzTx/>
              <a:buFontTx/>
              <a:defRPr sz="1800"/>
            </a:lvl4pPr>
            <a:lvl5pPr lvl="4">
              <a:buClrTx/>
              <a:buSzTx/>
              <a:buFontTx/>
              <a:defRPr sz="1800"/>
            </a:lvl5pPr>
          </a:lstStyle>
          <a:p>
            <a:pPr lvl="0">
              <a:buClrTx/>
              <a:buSzTx/>
            </a:pPr>
            <a:endParaRPr sz="3200"/>
          </a:p>
        </p:txBody>
      </p:sp>
      <p:pic>
        <p:nvPicPr>
          <p:cNvPr id="15364" name="Picture 6" descr="D:\Documents\Tencent Files\18228977\Image\Group\08]VMYUVHOO9(8D}O5LNG9I.jpg"/>
          <p:cNvPicPr>
            <a:picLocks noGrp="1" noChangeAspect="1"/>
          </p:cNvPicPr>
          <p:nvPr>
            <p:ph type="dgm" sz="half"/>
          </p:nvPr>
        </p:nvPicPr>
        <p:blipFill>
          <a:blip r:embed="rId1"/>
          <a:stretch>
            <a:fillRect/>
          </a:stretch>
        </p:blipFill>
        <p:spPr>
          <a:xfrm>
            <a:off x="928688" y="965200"/>
            <a:ext cx="7643812" cy="5657850"/>
          </a:xfr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6588125" y="116205"/>
            <a:ext cx="2655570" cy="1576705"/>
          </a:xfrm>
        </p:spPr>
        <p:txBody>
          <a:bodyPr vert="horz" wrap="square" anchor="ctr" anchorCtr="0"/>
          <a:p>
            <a:pPr algn="l" eaLnBrk="1" hangingPunct="1"/>
            <a:r>
              <a:rPr lang="zh-CN" altLang="en-US" sz="2800" b="1">
                <a:solidFill>
                  <a:srgbClr val="008000"/>
                </a:solidFill>
                <a:latin typeface="华文中宋" panose="02010600040101010101" charset="-122"/>
                <a:ea typeface="华文中宋" panose="02010600040101010101" charset="-122"/>
              </a:rPr>
              <a:t>请同学们谈谈，两</a:t>
            </a:r>
            <a:r>
              <a:rPr lang="zh-CN" altLang="en-US" sz="2800" b="1">
                <a:solidFill>
                  <a:srgbClr val="008000"/>
                </a:solidFill>
                <a:latin typeface="华文中宋" panose="02010600040101010101" charset="-122"/>
                <a:ea typeface="华文中宋" panose="02010600040101010101" charset="-122"/>
              </a:rPr>
              <a:t>幅静物作品分别表达了作者怎样的心情？</a:t>
            </a:r>
            <a:endParaRPr lang="zh-CN" altLang="en-US" sz="2800" b="1">
              <a:solidFill>
                <a:srgbClr val="008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6388" name="Rectangle 4"/>
          <p:cNvSpPr/>
          <p:nvPr/>
        </p:nvSpPr>
        <p:spPr>
          <a:xfrm>
            <a:off x="5868035" y="2420303"/>
            <a:ext cx="4321175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endParaRPr lang="zh-CN" altLang="en-US" sz="3200" b="1" u="none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89" name="Rectangle 5"/>
          <p:cNvSpPr/>
          <p:nvPr/>
        </p:nvSpPr>
        <p:spPr>
          <a:xfrm>
            <a:off x="6156325" y="4499293"/>
            <a:ext cx="4321175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endParaRPr lang="zh-CN" altLang="en-US" sz="3200" b="1" u="none" dirty="0">
              <a:solidFill>
                <a:schemeClr val="hlink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90" name="Text Box 6"/>
          <p:cNvSpPr txBox="1"/>
          <p:nvPr/>
        </p:nvSpPr>
        <p:spPr>
          <a:xfrm>
            <a:off x="-73025" y="0"/>
            <a:ext cx="612775" cy="68580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vert="eaVert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200" b="1" u="none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　</a:t>
            </a:r>
            <a:r>
              <a:rPr lang="zh-CN" altLang="en-US" sz="2800" b="1" u="none" dirty="0">
                <a:solidFill>
                  <a:srgbClr val="FFFF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静物物人格化</a:t>
            </a:r>
            <a:endParaRPr lang="zh-CN" altLang="en-US" sz="2800" b="1" u="none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72b7640885b6643712086fff218b0d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65" y="-635"/>
            <a:ext cx="5946140" cy="6875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60515" y="3140710"/>
            <a:ext cx="5791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u="none">
                <a:solidFill>
                  <a:srgbClr val="FF0000"/>
                </a:solidFill>
              </a:rPr>
              <a:t>阿尔勒的卧室</a:t>
            </a:r>
            <a:endParaRPr lang="zh-CN" altLang="en-US" sz="2400" u="none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639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1638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8" grpId="0"/>
      <p:bldP spid="16389" grpId="0"/>
      <p:bldP spid="1639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6588125" y="116205"/>
            <a:ext cx="2655570" cy="1576705"/>
          </a:xfrm>
        </p:spPr>
        <p:txBody>
          <a:bodyPr vert="horz" wrap="square" anchor="ctr" anchorCtr="0"/>
          <a:p>
            <a:pPr algn="l" eaLnBrk="1" hangingPunct="1"/>
            <a:endParaRPr lang="zh-CN" altLang="en-US" sz="2800" b="1">
              <a:solidFill>
                <a:srgbClr val="008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6388" name="Rectangle 4"/>
          <p:cNvSpPr/>
          <p:nvPr/>
        </p:nvSpPr>
        <p:spPr>
          <a:xfrm>
            <a:off x="5868035" y="2420303"/>
            <a:ext cx="4321175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endParaRPr lang="zh-CN" altLang="en-US" sz="3200" b="1" u="none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89" name="Rectangle 5"/>
          <p:cNvSpPr/>
          <p:nvPr/>
        </p:nvSpPr>
        <p:spPr>
          <a:xfrm>
            <a:off x="6156325" y="4499293"/>
            <a:ext cx="4321175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endParaRPr lang="zh-CN" altLang="en-US" sz="3200" b="1" u="none" dirty="0">
              <a:solidFill>
                <a:schemeClr val="hlink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6390" name="Text Box 6"/>
          <p:cNvSpPr txBox="1"/>
          <p:nvPr/>
        </p:nvSpPr>
        <p:spPr>
          <a:xfrm>
            <a:off x="-73025" y="0"/>
            <a:ext cx="612775" cy="68580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vert="eaVert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200" b="1" u="none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　</a:t>
            </a:r>
            <a:r>
              <a:rPr lang="zh-CN" altLang="en-US" sz="2800" b="1" u="none" dirty="0">
                <a:solidFill>
                  <a:srgbClr val="FFFF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静物物人格化</a:t>
            </a:r>
            <a:endParaRPr lang="zh-CN" altLang="en-US" sz="2800" b="1" u="none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72b7640885b6643712086fff218b0d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65" y="-635"/>
            <a:ext cx="5946140" cy="68757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60515" y="1268730"/>
            <a:ext cx="21996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u="none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平静</a:t>
            </a:r>
            <a:r>
              <a:rPr lang="en-US" altLang="zh-CN" sz="3600" u="none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3600" u="none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和谐</a:t>
            </a:r>
            <a:r>
              <a:rPr lang="en-US" altLang="zh-CN" sz="3600" u="none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3600" u="none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安宁</a:t>
            </a:r>
            <a:endParaRPr lang="zh-CN" altLang="en-US" sz="3600" u="none">
              <a:solidFill>
                <a:srgbClr val="00B05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60515" y="4788535"/>
            <a:ext cx="2444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u="none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紧张</a:t>
            </a:r>
            <a:r>
              <a:rPr lang="en-US" altLang="zh-CN" sz="3600" u="none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3600" u="none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焦虑</a:t>
            </a:r>
            <a:endParaRPr lang="zh-CN" altLang="en-US" sz="3600" u="none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639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1638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8" grpId="0"/>
      <p:bldP spid="16389" grpId="0"/>
      <p:bldP spid="16390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Picture 2"/>
          <p:cNvPicPr>
            <a:picLocks noChangeAspect="1"/>
          </p:cNvPicPr>
          <p:nvPr/>
        </p:nvPicPr>
        <p:blipFill>
          <a:blip r:embed="rId1"/>
          <a:srcRect l="2313"/>
          <a:stretch>
            <a:fillRect/>
          </a:stretch>
        </p:blipFill>
        <p:spPr>
          <a:xfrm>
            <a:off x="611188" y="0"/>
            <a:ext cx="4392612" cy="5373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Rectangle 3"/>
          <p:cNvSpPr/>
          <p:nvPr/>
        </p:nvSpPr>
        <p:spPr>
          <a:xfrm>
            <a:off x="5219700" y="0"/>
            <a:ext cx="71438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pPr>
              <a:buSzTx/>
            </a:pPr>
            <a:endParaRPr lang="zh-CN" altLang="en-US" dirty="0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17412" name="Text Box 4"/>
          <p:cNvSpPr txBox="1"/>
          <p:nvPr/>
        </p:nvSpPr>
        <p:spPr>
          <a:xfrm>
            <a:off x="5418138" y="765175"/>
            <a:ext cx="3527425" cy="396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chemeClr val="hlink"/>
                </a:solidFill>
                <a:latin typeface="Arial" panose="020B0604020202020204" pitchFamily="34" charset="0"/>
                <a:ea typeface="隶书" panose="02010509060101010101" pitchFamily="1" charset="-122"/>
              </a:rPr>
              <a:t>●</a:t>
            </a:r>
            <a:r>
              <a:rPr lang="zh-CN" altLang="en-US" sz="2000" b="1" u="none" dirty="0">
                <a:solidFill>
                  <a:schemeClr val="hlink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作品是什么类型的作品？</a:t>
            </a:r>
            <a:endParaRPr lang="zh-CN" altLang="en-US" sz="2000" b="1" u="none" dirty="0">
              <a:solidFill>
                <a:schemeClr val="hlink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7413" name="Text Box 5"/>
          <p:cNvSpPr txBox="1"/>
          <p:nvPr/>
        </p:nvSpPr>
        <p:spPr>
          <a:xfrm>
            <a:off x="5437188" y="1241425"/>
            <a:ext cx="3455987" cy="9159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u="none" dirty="0">
                <a:latin typeface="Arial" panose="020B0604020202020204" pitchFamily="34" charset="0"/>
                <a:ea typeface="宋体" panose="02010600030101010101" pitchFamily="2" charset="-122"/>
              </a:rPr>
              <a:t>作品为木刻黑白版画，造型简洁粗犷，有强烈的力量感与感染力。</a:t>
            </a:r>
            <a:endParaRPr lang="zh-CN" altLang="en-US" u="none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4" name="Rectangle 6"/>
          <p:cNvSpPr/>
          <p:nvPr/>
        </p:nvSpPr>
        <p:spPr>
          <a:xfrm flipV="1">
            <a:off x="5219700" y="4497388"/>
            <a:ext cx="3924300" cy="7143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pPr>
              <a:buSzTx/>
            </a:pPr>
            <a:endParaRPr lang="zh-CN" altLang="en-US" dirty="0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17415" name="Text Box 7"/>
          <p:cNvSpPr txBox="1"/>
          <p:nvPr/>
        </p:nvSpPr>
        <p:spPr>
          <a:xfrm>
            <a:off x="5508625" y="2854325"/>
            <a:ext cx="3241675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b="1" u="none" dirty="0">
                <a:solidFill>
                  <a:schemeClr val="hlink"/>
                </a:solidFill>
                <a:latin typeface="Arial" panose="020B0604020202020204" pitchFamily="34" charset="0"/>
                <a:ea typeface="隶书" panose="02010509060101010101" pitchFamily="1" charset="-122"/>
              </a:rPr>
              <a:t>●</a:t>
            </a:r>
            <a:r>
              <a:rPr lang="zh-CN" altLang="en-US" sz="2000" b="1" u="none" dirty="0">
                <a:solidFill>
                  <a:schemeClr val="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表达了作者什么样的思想感情？从哪里可以看出？</a:t>
            </a:r>
            <a:r>
              <a:rPr lang="zh-CN" altLang="en-US" sz="20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16" name="Text Box 8"/>
          <p:cNvSpPr txBox="1"/>
          <p:nvPr/>
        </p:nvSpPr>
        <p:spPr>
          <a:xfrm>
            <a:off x="5508625" y="3606800"/>
            <a:ext cx="3454400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u="none" dirty="0">
                <a:latin typeface="Arial" panose="020B0604020202020204" pitchFamily="34" charset="0"/>
                <a:ea typeface="宋体" panose="02010600030101010101" pitchFamily="2" charset="-122"/>
              </a:rPr>
              <a:t>体现作者希望全国人民奋起抗争的强烈爱国情感。</a:t>
            </a:r>
            <a:endParaRPr lang="zh-CN" altLang="en-US" u="none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7" name="Rectangle 9"/>
          <p:cNvSpPr/>
          <p:nvPr/>
        </p:nvSpPr>
        <p:spPr>
          <a:xfrm flipV="1">
            <a:off x="5219700" y="2624138"/>
            <a:ext cx="3924300" cy="730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pPr>
              <a:buSzTx/>
            </a:pPr>
            <a:endParaRPr lang="zh-CN" altLang="en-US" dirty="0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17418" name="Text Box 10"/>
          <p:cNvSpPr txBox="1"/>
          <p:nvPr/>
        </p:nvSpPr>
        <p:spPr>
          <a:xfrm>
            <a:off x="-84137" y="0"/>
            <a:ext cx="608012" cy="68580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vert="eaVert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200" b="1" u="none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</a:t>
            </a:r>
            <a:r>
              <a:rPr lang="zh-CN" altLang="en-US" sz="2000" b="1" u="none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人物形象情感化</a:t>
            </a:r>
            <a:r>
              <a:rPr lang="zh-CN" altLang="en-US" sz="2800" b="1" u="none" dirty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——《怒吼吧，中国》 </a:t>
            </a:r>
            <a:endParaRPr lang="zh-CN" altLang="en-US" sz="2800" b="1" u="none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19" name="Text Box 11"/>
          <p:cNvSpPr txBox="1"/>
          <p:nvPr/>
        </p:nvSpPr>
        <p:spPr>
          <a:xfrm>
            <a:off x="1619250" y="5478463"/>
            <a:ext cx="3384550" cy="11906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u="none" dirty="0">
                <a:latin typeface="宋体" panose="02010600030101010101" pitchFamily="2" charset="-122"/>
                <a:ea typeface="宋体" panose="02010600030101010101" pitchFamily="2" charset="-122"/>
              </a:rPr>
              <a:t>李桦（1907～1995），广东人，中国现代版画家，曾受鲁迅的教诲。抗日战争爆发后，以木刻为武器，从事抗敌宣传活动。</a:t>
            </a:r>
            <a:endParaRPr lang="zh-CN" altLang="en-US" u="none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7420" name="Picture 12" descr="李桦"/>
          <p:cNvPicPr>
            <a:picLocks noChangeAspect="1"/>
          </p:cNvPicPr>
          <p:nvPr/>
        </p:nvPicPr>
        <p:blipFill>
          <a:blip r:embed="rId2"/>
          <a:srcRect t="5515"/>
          <a:stretch>
            <a:fillRect/>
          </a:stretch>
        </p:blipFill>
        <p:spPr>
          <a:xfrm>
            <a:off x="612775" y="5445125"/>
            <a:ext cx="935038" cy="1223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21" name="Rectangle 13"/>
          <p:cNvSpPr/>
          <p:nvPr/>
        </p:nvSpPr>
        <p:spPr>
          <a:xfrm>
            <a:off x="5508625" y="5734050"/>
            <a:ext cx="3563938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u="none" dirty="0">
                <a:latin typeface="Arial" panose="020B0604020202020204" pitchFamily="34" charset="0"/>
                <a:ea typeface="宋体" panose="02010600030101010101" pitchFamily="2" charset="-122"/>
              </a:rPr>
              <a:t>激励痛苦中的人们奋力抵抗，战胜困难。有积极意义。</a:t>
            </a:r>
            <a:endParaRPr lang="zh-CN" altLang="en-US" u="none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22" name="Text Box 14"/>
          <p:cNvSpPr txBox="1"/>
          <p:nvPr/>
        </p:nvSpPr>
        <p:spPr>
          <a:xfrm>
            <a:off x="5508625" y="4941888"/>
            <a:ext cx="3455988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20000"/>
              </a:spcBef>
              <a:buSzTx/>
            </a:pPr>
            <a:r>
              <a:rPr lang="zh-CN" altLang="en-US" b="1" u="none" dirty="0">
                <a:solidFill>
                  <a:schemeClr val="hlink"/>
                </a:solidFill>
                <a:latin typeface="Arial" panose="020B0604020202020204" pitchFamily="34" charset="0"/>
                <a:ea typeface="隶书" panose="02010509060101010101" pitchFamily="1" charset="-122"/>
              </a:rPr>
              <a:t>●</a:t>
            </a:r>
            <a:r>
              <a:rPr lang="zh-CN" altLang="en-US" sz="2000" b="1" u="none" dirty="0">
                <a:solidFill>
                  <a:schemeClr val="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这种情感有何社会意义？性质特点是怎样?</a:t>
            </a:r>
            <a:r>
              <a:rPr lang="zh-CN" altLang="en-US" sz="20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74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6" grpId="0"/>
      <p:bldP spid="17418" grpId="0" bldLvl="0" animBg="1"/>
      <p:bldP spid="174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Img7472046_780"/>
          <p:cNvPicPr>
            <a:picLocks noChangeAspect="1"/>
          </p:cNvPicPr>
          <p:nvPr/>
        </p:nvPicPr>
        <p:blipFill>
          <a:blip r:embed="rId1"/>
          <a:srcRect l="15750" r="15736"/>
          <a:stretch>
            <a:fillRect/>
          </a:stretch>
        </p:blipFill>
        <p:spPr>
          <a:xfrm>
            <a:off x="251460" y="0"/>
            <a:ext cx="4135120" cy="4024630"/>
          </a:xfrm>
          <a:prstGeom prst="rect">
            <a:avLst/>
          </a:prstGeom>
        </p:spPr>
      </p:pic>
      <p:sp>
        <p:nvSpPr>
          <p:cNvPr id="19459" name="Rectangle 3"/>
          <p:cNvSpPr/>
          <p:nvPr/>
        </p:nvSpPr>
        <p:spPr>
          <a:xfrm>
            <a:off x="-25400" y="4029075"/>
            <a:ext cx="9169400" cy="2828925"/>
          </a:xfrm>
          <a:prstGeom prst="rect">
            <a:avLst/>
          </a:prstGeom>
          <a:solidFill>
            <a:srgbClr val="EAEAEA"/>
          </a:solidFill>
          <a:ln w="9525">
            <a:noFill/>
          </a:ln>
        </p:spPr>
        <p:txBody>
          <a:bodyPr wrap="none" anchor="ctr" anchorCtr="0"/>
          <a:p>
            <a:pPr>
              <a:buSzTx/>
            </a:pPr>
            <a:endParaRPr lang="zh-CN" altLang="en-US" dirty="0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sp>
        <p:nvSpPr>
          <p:cNvPr id="19460" name="Rectangle 4"/>
          <p:cNvSpPr/>
          <p:nvPr/>
        </p:nvSpPr>
        <p:spPr>
          <a:xfrm>
            <a:off x="1835785" y="4220845"/>
            <a:ext cx="7137400" cy="2284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5000"/>
              </a:lnSpc>
            </a:pP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1.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创意表达：假设你现在要送一幅画给一位刚经历了挫折但仍坚持理想的朋友，你会选择以下哪种物象？</a:t>
            </a:r>
            <a:endParaRPr lang="zh-CN" altLang="en-US" sz="1900" u="none" dirty="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A.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雪中青松</a:t>
            </a: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 B.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出淤泥而不染的莲花</a:t>
            </a: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 C.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黎明前的海燕</a:t>
            </a: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 D.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其他</a:t>
            </a:r>
            <a:endParaRPr lang="zh-CN" altLang="en-US" sz="1900" u="none" dirty="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2.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活动：请学生任选一种，用</a:t>
            </a: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 3-5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分钟</a:t>
            </a:r>
            <a:r>
              <a:rPr lang="en-US" altLang="zh-CN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r>
              <a:rPr lang="zh-CN" altLang="en-US" sz="1900" u="none" dirty="0">
                <a:latin typeface="黑体" panose="02010609060101010101" pitchFamily="1" charset="-122"/>
                <a:ea typeface="黑体" panose="02010609060101010101" pitchFamily="1" charset="-122"/>
              </a:rPr>
              <a:t>的时间，快速画出草图（简笔画即可），并在旁边用一句话说明你选择的理由，或者你想寄托什么情感。</a:t>
            </a:r>
            <a:endParaRPr lang="zh-CN" altLang="en-US" sz="1900" u="none" dirty="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9461" name="Picture 5" descr="q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5" y="4580573"/>
            <a:ext cx="823913" cy="488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2" name="Text Box 6"/>
          <p:cNvSpPr txBox="1"/>
          <p:nvPr/>
        </p:nvSpPr>
        <p:spPr>
          <a:xfrm>
            <a:off x="539433" y="5156835"/>
            <a:ext cx="1439862" cy="768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200" b="1" u="none" dirty="0">
                <a:solidFill>
                  <a:schemeClr val="hlink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课外拓展</a:t>
            </a:r>
            <a:endParaRPr lang="zh-CN" altLang="en-US" sz="2200" b="1" u="none" dirty="0">
              <a:solidFill>
                <a:schemeClr val="hlink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  <a:p>
            <a:r>
              <a:rPr lang="zh-CN" altLang="en-US" sz="2200" b="1" u="none" dirty="0">
                <a:solidFill>
                  <a:schemeClr val="hlink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借物言志</a:t>
            </a:r>
            <a:endParaRPr lang="zh-CN" altLang="en-US" sz="2200" b="1" u="none" dirty="0">
              <a:solidFill>
                <a:schemeClr val="hlink"/>
              </a:solidFill>
              <a:latin typeface="Arial" panose="020B0604020202020204" pitchFamily="34" charset="0"/>
              <a:ea typeface="黑体" panose="02010609060101010101" pitchFamily="1" charset="-122"/>
            </a:endParaRPr>
          </a:p>
        </p:txBody>
      </p:sp>
      <p:sp>
        <p:nvSpPr>
          <p:cNvPr id="19463" name="Text Box 7"/>
          <p:cNvSpPr txBox="1"/>
          <p:nvPr/>
        </p:nvSpPr>
        <p:spPr>
          <a:xfrm>
            <a:off x="-8572" y="0"/>
            <a:ext cx="521335" cy="685800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vert="eaVert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200" b="1" u="none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　课</a:t>
            </a:r>
            <a:r>
              <a:rPr lang="zh-CN" altLang="en-US" sz="2200" b="1" u="none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堂作业</a:t>
            </a:r>
            <a:endParaRPr lang="zh-CN" altLang="en-US" sz="2000" u="none" dirty="0">
              <a:solidFill>
                <a:schemeClr val="bg1"/>
              </a:solidFill>
              <a:latin typeface="Arial" panose="020B0604020202020204" pitchFamily="34" charset="0"/>
              <a:ea typeface="隶书" panose="02010509060101010101" pitchFamily="1" charset="-122"/>
            </a:endParaRPr>
          </a:p>
        </p:txBody>
      </p:sp>
      <p:pic>
        <p:nvPicPr>
          <p:cNvPr id="4" name="图片 3" descr="f3a3ca5000190bd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280" y="1916430"/>
            <a:ext cx="3386455" cy="2117725"/>
          </a:xfrm>
          <a:prstGeom prst="rect">
            <a:avLst/>
          </a:prstGeom>
        </p:spPr>
      </p:pic>
      <p:pic>
        <p:nvPicPr>
          <p:cNvPr id="3" name="图片 2" descr="fbe70064da98f7a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10" y="0"/>
            <a:ext cx="3188970" cy="23958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946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0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60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0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0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6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AECF68413EAD64DD8A74A00149C26EF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16475" cy="3211830"/>
          </a:xfrm>
          <a:prstGeom prst="rect">
            <a:avLst/>
          </a:prstGeom>
        </p:spPr>
      </p:pic>
      <p:pic>
        <p:nvPicPr>
          <p:cNvPr id="3" name="图片 2" descr="4957EC7746CFA02499EEE7A7C19025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75" y="476250"/>
            <a:ext cx="4335780" cy="5783580"/>
          </a:xfrm>
          <a:prstGeom prst="rect">
            <a:avLst/>
          </a:prstGeom>
        </p:spPr>
      </p:pic>
      <p:pic>
        <p:nvPicPr>
          <p:cNvPr id="4" name="图片 3" descr="55D03EAE2092654847B53965A9F0AD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12465"/>
            <a:ext cx="4813300" cy="36099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 vert="horz" wrap="square" anchor="ctr" anchorCtr="0"/>
          <a:p>
            <a:r>
              <a:rPr lang="zh-CN" altLang="en-US" sz="4000" b="1"/>
              <a:t>课堂小结</a:t>
            </a:r>
            <a:endParaRPr lang="zh-CN" altLang="en-US" sz="4000" b="1"/>
          </a:p>
        </p:txBody>
      </p:sp>
      <p:sp>
        <p:nvSpPr>
          <p:cNvPr id="18435" name="内容占位符 2"/>
          <p:cNvSpPr>
            <a:spLocks noGrp="1"/>
          </p:cNvSpPr>
          <p:nvPr>
            <p:ph idx="4294967295"/>
          </p:nvPr>
        </p:nvSpPr>
        <p:spPr>
          <a:xfrm>
            <a:off x="323850" y="1340485"/>
            <a:ext cx="8396605" cy="5298440"/>
          </a:xfrm>
        </p:spPr>
        <p:txBody>
          <a:bodyPr vert="horz" wrap="square" anchor="t" anchorCtr="0"/>
          <a:p>
            <a:r>
              <a:rPr lang="zh-CN" altLang="en-US" dirty="0"/>
              <a:t>这节课我们欣赏的美术作品都表现了作者特殊的思想情感（“自我”），艺术中的</a:t>
            </a:r>
            <a:r>
              <a:rPr lang="en-US" altLang="zh-CN" dirty="0"/>
              <a:t>“</a:t>
            </a:r>
            <a:r>
              <a:rPr lang="zh-CN" altLang="en-US" dirty="0"/>
              <a:t>物</a:t>
            </a:r>
            <a:r>
              <a:rPr lang="en-US" altLang="zh-CN" dirty="0"/>
              <a:t>”</a:t>
            </a:r>
            <a:r>
              <a:rPr lang="zh-CN" altLang="en-US" dirty="0"/>
              <a:t>不仅仅是客观的景物，更是艺术家心灵的投射。当我们学会了</a:t>
            </a:r>
            <a:r>
              <a:rPr lang="en-US" altLang="zh-CN" dirty="0"/>
              <a:t>“</a:t>
            </a:r>
            <a:r>
              <a:rPr lang="zh-CN" altLang="en-US" dirty="0"/>
              <a:t>托物寄情</a:t>
            </a:r>
            <a:r>
              <a:rPr lang="en-US" altLang="zh-CN" dirty="0"/>
              <a:t>”</a:t>
            </a:r>
            <a:r>
              <a:rPr lang="zh-CN" altLang="en-US" dirty="0"/>
              <a:t>的视角，再看画中的一草一木、一山一水，都能读懂它们背后的喜怒哀乐。</a:t>
            </a:r>
            <a:endParaRPr lang="zh-CN" altLang="en-US" dirty="0"/>
          </a:p>
          <a:p>
            <a:r>
              <a:rPr lang="zh-CN" altLang="en-US" dirty="0"/>
              <a:t>希望同学们在今后的人生中，也能找到属于自己的</a:t>
            </a:r>
            <a:r>
              <a:rPr lang="en-US" altLang="zh-CN" dirty="0"/>
              <a:t>“</a:t>
            </a:r>
            <a:r>
              <a:rPr lang="zh-CN" altLang="en-US" dirty="0"/>
              <a:t>物</a:t>
            </a:r>
            <a:r>
              <a:rPr lang="en-US" altLang="zh-CN" dirty="0"/>
              <a:t>”</a:t>
            </a:r>
            <a:r>
              <a:rPr lang="zh-CN" altLang="en-US" dirty="0"/>
              <a:t>，寄托美好的情感，修炼高尚的品格。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1744</Words>
  <Application>WPS 演示</Application>
  <PresentationFormat>全屏显示(4:3)</PresentationFormat>
  <Paragraphs>116</Paragraphs>
  <Slides>22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隶书</vt:lpstr>
      <vt:lpstr>华文行楷</vt:lpstr>
      <vt:lpstr>Times New Roman</vt:lpstr>
      <vt:lpstr>黑体</vt:lpstr>
      <vt:lpstr>楷体_GB2312</vt:lpstr>
      <vt:lpstr>新宋体</vt:lpstr>
      <vt:lpstr>华文中宋</vt:lpstr>
      <vt:lpstr>微软雅黑</vt:lpstr>
      <vt:lpstr>Arial Unicode MS</vt:lpstr>
      <vt:lpstr>Calibri</vt:lpstr>
      <vt:lpstr>楷体_GB2312</vt:lpstr>
      <vt:lpstr>默认设计模板</vt:lpstr>
      <vt:lpstr>PowerPoint 演示文稿</vt:lpstr>
      <vt:lpstr>PowerPoint 演示文稿</vt:lpstr>
      <vt:lpstr>托物寄情的几种常见形式:</vt:lpstr>
      <vt:lpstr>PowerPoint 演示文稿</vt:lpstr>
      <vt:lpstr>思考：1、大家都见过什么颜色的梅花？王冕笔下的梅花是什  么颜色？为什么要画成这种颜色？            2、画中题的诗对作品有什么样的作用？            3、作品寄托了画家的怎样情感？</vt:lpstr>
      <vt:lpstr>    元朝对汉人实行严重的民族歧视和民族压迫政策。</vt:lpstr>
      <vt:lpstr>思考：1、画家生平介绍            2、画中的兰花有什么特殊之处？            3、郑思肖借助兰花想表达怎样的思想？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《鹌鹑图》局部</vt:lpstr>
      <vt:lpstr>请同学们结合书上作品介绍，试说出两件静物作品分别表达了作者怎样的心情？</vt:lpstr>
      <vt:lpstr>请同学们谈谈，两幅静物作品分别表达了作者怎样的心情？</vt:lpstr>
      <vt:lpstr>PowerPoint 演示文稿</vt:lpstr>
      <vt:lpstr>PowerPoint 演示文稿</vt:lpstr>
      <vt:lpstr>PowerPoint 演示文稿</vt:lpstr>
      <vt:lpstr>课堂小结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欢迎你</dc:title>
  <dc:creator>微软用户</dc:creator>
  <cp:lastModifiedBy>罗凡迪诺</cp:lastModifiedBy>
  <cp:revision>702</cp:revision>
  <dcterms:created xsi:type="dcterms:W3CDTF">2003-01-01T07:32:00Z</dcterms:created>
  <dcterms:modified xsi:type="dcterms:W3CDTF">2026-04-07T05:48:16Z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8A296F28F3D44D47A8C401FC89F58493_13</vt:lpwstr>
  </property>
</Properties>
</file>