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handoutMasterIdLst>
    <p:handoutMasterId r:id="rId61"/>
  </p:handoutMasterIdLst>
  <p:sldIdLst>
    <p:sldId id="457" r:id="rId2"/>
    <p:sldId id="257" r:id="rId3"/>
    <p:sldId id="481" r:id="rId4"/>
    <p:sldId id="482" r:id="rId5"/>
    <p:sldId id="480" r:id="rId6"/>
    <p:sldId id="483" r:id="rId7"/>
    <p:sldId id="341" r:id="rId8"/>
    <p:sldId id="355" r:id="rId9"/>
    <p:sldId id="356" r:id="rId10"/>
    <p:sldId id="361" r:id="rId11"/>
    <p:sldId id="360" r:id="rId12"/>
    <p:sldId id="362" r:id="rId13"/>
    <p:sldId id="363" r:id="rId14"/>
    <p:sldId id="367" r:id="rId15"/>
    <p:sldId id="371" r:id="rId16"/>
    <p:sldId id="373" r:id="rId17"/>
    <p:sldId id="471" r:id="rId18"/>
    <p:sldId id="378" r:id="rId19"/>
    <p:sldId id="379" r:id="rId20"/>
    <p:sldId id="380" r:id="rId21"/>
    <p:sldId id="381" r:id="rId22"/>
    <p:sldId id="463" r:id="rId23"/>
    <p:sldId id="460" r:id="rId24"/>
    <p:sldId id="461" r:id="rId25"/>
    <p:sldId id="462" r:id="rId26"/>
    <p:sldId id="473" r:id="rId27"/>
    <p:sldId id="429" r:id="rId28"/>
    <p:sldId id="430" r:id="rId29"/>
    <p:sldId id="431" r:id="rId30"/>
    <p:sldId id="432" r:id="rId31"/>
    <p:sldId id="484" r:id="rId32"/>
    <p:sldId id="433" r:id="rId33"/>
    <p:sldId id="434" r:id="rId34"/>
    <p:sldId id="441" r:id="rId35"/>
    <p:sldId id="400" r:id="rId36"/>
    <p:sldId id="402" r:id="rId37"/>
    <p:sldId id="485" r:id="rId38"/>
    <p:sldId id="404" r:id="rId39"/>
    <p:sldId id="406" r:id="rId40"/>
    <p:sldId id="408" r:id="rId41"/>
    <p:sldId id="486" r:id="rId42"/>
    <p:sldId id="410" r:id="rId43"/>
    <p:sldId id="487" r:id="rId44"/>
    <p:sldId id="412" r:id="rId45"/>
    <p:sldId id="488" r:id="rId46"/>
    <p:sldId id="414" r:id="rId47"/>
    <p:sldId id="489" r:id="rId48"/>
    <p:sldId id="416" r:id="rId49"/>
    <p:sldId id="490" r:id="rId50"/>
    <p:sldId id="418" r:id="rId51"/>
    <p:sldId id="491" r:id="rId52"/>
    <p:sldId id="420" r:id="rId53"/>
    <p:sldId id="492" r:id="rId54"/>
    <p:sldId id="422" r:id="rId55"/>
    <p:sldId id="493" r:id="rId56"/>
    <p:sldId id="424" r:id="rId57"/>
    <p:sldId id="494" r:id="rId58"/>
    <p:sldId id="428" r:id="rId59"/>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2E75B6"/>
    <a:srgbClr val="1F4E79"/>
    <a:srgbClr val="3E6CA4"/>
    <a:srgbClr val="70AD47"/>
    <a:srgbClr val="548235"/>
    <a:srgbClr val="385723"/>
    <a:srgbClr val="C5E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9633" autoAdjust="0"/>
  </p:normalViewPr>
  <p:slideViewPr>
    <p:cSldViewPr>
      <p:cViewPr varScale="1">
        <p:scale>
          <a:sx n="92" d="100"/>
          <a:sy n="92" d="100"/>
        </p:scale>
        <p:origin x="144" y="84"/>
      </p:cViewPr>
      <p:guideLst>
        <p:guide orient="horz" pos="2160"/>
        <p:guide pos="3840"/>
      </p:guideLst>
    </p:cSldViewPr>
  </p:slideViewPr>
  <p:notesTextViewPr>
    <p:cViewPr>
      <p:scale>
        <a:sx n="1" d="1"/>
        <a:sy n="1" d="1"/>
      </p:scale>
      <p:origin x="0" y="0"/>
    </p:cViewPr>
  </p:notesTextViewPr>
  <p:notesViewPr>
    <p:cSldViewPr>
      <p:cViewPr varScale="1">
        <p:scale>
          <a:sx n="68" d="100"/>
          <a:sy n="68" d="100"/>
        </p:scale>
        <p:origin x="-2856" y="-90"/>
      </p:cViewPr>
      <p:guideLst>
        <p:guide orient="horz" pos="2880"/>
        <p:guide pos="2160"/>
      </p:guideLst>
    </p:cSldViewPr>
  </p:notesViewPr>
  <p:gridSpacing cx="360000" cy="3600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300445-E839-4BDF-8DF2-D8143818C84A}" type="datetimeFigureOut">
              <a:rPr lang="zh-CN" altLang="en-US" smtClean="0"/>
              <a:t>2025/10/21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011EFD-9855-4AE3-A504-77F50F4EB6D2}" type="slidenum">
              <a:rPr lang="zh-CN" altLang="en-US" smtClean="0"/>
              <a:t>‹#›</a:t>
            </a:fld>
            <a:endParaRPr lang="zh-CN" altLang="en-US"/>
          </a:p>
        </p:txBody>
      </p:sp>
    </p:spTree>
    <p:extLst>
      <p:ext uri="{BB962C8B-B14F-4D97-AF65-F5344CB8AC3E}">
        <p14:creationId xmlns:p14="http://schemas.microsoft.com/office/powerpoint/2010/main" val="885567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789916-5EC3-4590-8CB1-0934F6982E25}" type="datetimeFigureOut">
              <a:rPr lang="zh-CN" altLang="en-US" smtClean="0"/>
              <a:t>2025/10/21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D7603B-E5D8-42A3-B21E-4A6C6E9A9061}" type="slidenum">
              <a:rPr lang="zh-CN" altLang="en-US" smtClean="0"/>
              <a:t>‹#›</a:t>
            </a:fld>
            <a:endParaRPr lang="zh-CN" altLang="en-US"/>
          </a:p>
        </p:txBody>
      </p:sp>
    </p:spTree>
    <p:extLst>
      <p:ext uri="{BB962C8B-B14F-4D97-AF65-F5344CB8AC3E}">
        <p14:creationId xmlns:p14="http://schemas.microsoft.com/office/powerpoint/2010/main" val="245003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noFill/>
          <a:ln>
            <a:solidFill>
              <a:srgbClr val="000000"/>
            </a:solidFill>
            <a:miter lim="800000"/>
          </a:ln>
        </p:spPr>
      </p:sp>
      <p:sp>
        <p:nvSpPr>
          <p:cNvPr id="2457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2531" name="灯片编号占位符 3"/>
          <p:cNvSpPr>
            <a:spLocks noGrp="1"/>
          </p:cNvSpPr>
          <p:nvPr>
            <p:ph type="sldNum" sz="quarter" idx="5"/>
          </p:nvPr>
        </p:nvSpPr>
        <p:spPr bwMode="auto">
          <a:ln>
            <a:miter lim="800000"/>
          </a:ln>
        </p:spPr>
        <p:txBody>
          <a:bodyPr wrap="square" numCol="1" anchorCtr="0" compatLnSpc="1"/>
          <a:lstStyle/>
          <a:p>
            <a:pPr defTabSz="913130" fontAlgn="base">
              <a:spcBef>
                <a:spcPct val="0"/>
              </a:spcBef>
              <a:spcAft>
                <a:spcPct val="0"/>
              </a:spcAft>
              <a:defRPr/>
            </a:pPr>
            <a:fld id="{3DA328A3-5788-47D9-A28A-7D88FF43481A}" type="slidenum">
              <a:rPr lang="zh-CN" altLang="en-US">
                <a:cs typeface="等线"/>
              </a:rPr>
              <a:t>7</a:t>
            </a:fld>
            <a:endParaRPr lang="en-US" altLang="zh-CN">
              <a:cs typeface="等线"/>
            </a:endParaRPr>
          </a:p>
        </p:txBody>
      </p:sp>
    </p:spTree>
    <p:extLst>
      <p:ext uri="{BB962C8B-B14F-4D97-AF65-F5344CB8AC3E}">
        <p14:creationId xmlns:p14="http://schemas.microsoft.com/office/powerpoint/2010/main" val="83998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p:cNvSpPr>
          <p:nvPr>
            <p:ph type="sldImg"/>
          </p:nvPr>
        </p:nvSpPr>
        <p:spPr bwMode="auto">
          <a:noFill/>
          <a:ln>
            <a:solidFill>
              <a:srgbClr val="000000"/>
            </a:solidFill>
            <a:miter lim="800000"/>
          </a:ln>
        </p:spPr>
      </p:sp>
      <p:sp>
        <p:nvSpPr>
          <p:cNvPr id="3072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8675" name="灯片编号占位符 3"/>
          <p:cNvSpPr>
            <a:spLocks noGrp="1"/>
          </p:cNvSpPr>
          <p:nvPr>
            <p:ph type="sldNum" sz="quarter" idx="5"/>
          </p:nvPr>
        </p:nvSpPr>
        <p:spPr bwMode="auto">
          <a:ln>
            <a:miter lim="800000"/>
          </a:ln>
        </p:spPr>
        <p:txBody>
          <a:bodyPr wrap="square" numCol="1" anchorCtr="0" compatLnSpc="1"/>
          <a:lstStyle/>
          <a:p>
            <a:pPr defTabSz="913130" fontAlgn="base">
              <a:spcBef>
                <a:spcPct val="0"/>
              </a:spcBef>
              <a:spcAft>
                <a:spcPct val="0"/>
              </a:spcAft>
              <a:defRPr/>
            </a:pPr>
            <a:fld id="{759BCA74-9CA6-4A6E-B197-DE8BBDA0A9DF}" type="slidenum">
              <a:rPr lang="zh-CN" altLang="en-US">
                <a:cs typeface="等线"/>
              </a:rPr>
              <a:t>8</a:t>
            </a:fld>
            <a:endParaRPr lang="en-US" altLang="zh-CN">
              <a:cs typeface="等线"/>
            </a:endParaRPr>
          </a:p>
        </p:txBody>
      </p:sp>
    </p:spTree>
    <p:extLst>
      <p:ext uri="{BB962C8B-B14F-4D97-AF65-F5344CB8AC3E}">
        <p14:creationId xmlns:p14="http://schemas.microsoft.com/office/powerpoint/2010/main" val="3954946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slide" Target="../slides/slide33.xml"/><Relationship Id="rId3" Type="http://schemas.openxmlformats.org/officeDocument/2006/relationships/slide" Target="../slides/slide7.xml"/><Relationship Id="rId7" Type="http://schemas.openxmlformats.org/officeDocument/2006/relationships/slide" Target="../slides/slide32.xml"/><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slide" Target="../slides/slide30.xml"/><Relationship Id="rId5" Type="http://schemas.openxmlformats.org/officeDocument/2006/relationships/slide" Target="../slides/slide29.xml"/><Relationship Id="rId4" Type="http://schemas.openxmlformats.org/officeDocument/2006/relationships/slide" Target="../slides/slide28.xml"/></Relationships>
</file>

<file path=ppt/slideLayouts/_rels/slideLayout5.xml.rels><?xml version="1.0" encoding="UTF-8" standalone="yes"?>
<Relationships xmlns="http://schemas.openxmlformats.org/package/2006/relationships"><Relationship Id="rId8" Type="http://schemas.openxmlformats.org/officeDocument/2006/relationships/slide" Target="../slides/slide42.xml"/><Relationship Id="rId13" Type="http://schemas.openxmlformats.org/officeDocument/2006/relationships/slide" Target="../slides/slide56.xml"/><Relationship Id="rId3" Type="http://schemas.openxmlformats.org/officeDocument/2006/relationships/slide" Target="../slides/slide46.xml"/><Relationship Id="rId7" Type="http://schemas.openxmlformats.org/officeDocument/2006/relationships/slide" Target="../slides/slide40.xml"/><Relationship Id="rId12" Type="http://schemas.openxmlformats.org/officeDocument/2006/relationships/slide" Target="../slides/slide7.xml"/><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slide" Target="../slides/slide39.xml"/><Relationship Id="rId11" Type="http://schemas.openxmlformats.org/officeDocument/2006/relationships/slide" Target="../slides/slide50.xml"/><Relationship Id="rId5" Type="http://schemas.openxmlformats.org/officeDocument/2006/relationships/slide" Target="../slides/slide38.xml"/><Relationship Id="rId15" Type="http://schemas.openxmlformats.org/officeDocument/2006/relationships/slide" Target="../slides/slide54.xml"/><Relationship Id="rId10" Type="http://schemas.openxmlformats.org/officeDocument/2006/relationships/slide" Target="../slides/slide48.xml"/><Relationship Id="rId4" Type="http://schemas.openxmlformats.org/officeDocument/2006/relationships/slide" Target="../slides/slide36.xml"/><Relationship Id="rId9" Type="http://schemas.openxmlformats.org/officeDocument/2006/relationships/slide" Target="../slides/slide44.xml"/><Relationship Id="rId14" Type="http://schemas.openxmlformats.org/officeDocument/2006/relationships/slide" Target="../slides/slide5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6_标题幻灯片">
    <p:spTree>
      <p:nvGrpSpPr>
        <p:cNvPr id="1" name=""/>
        <p:cNvGrpSpPr/>
        <p:nvPr/>
      </p:nvGrpSpPr>
      <p:grpSpPr>
        <a:xfrm>
          <a:off x="0" y="0"/>
          <a:ext cx="0" cy="0"/>
          <a:chOff x="0" y="0"/>
          <a:chExt cx="0" cy="0"/>
        </a:xfrm>
      </p:grpSpPr>
      <p:pic>
        <p:nvPicPr>
          <p:cNvPr id="7"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2" name="动作按钮: 后退或前一项 11">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13" name="动作按钮: 前进或下一项 12">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14" name="动作按钮: 结束 13">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15" name="TextBox 14">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itchFamily="34" charset="-122"/>
                <a:ea typeface="微软雅黑" pitchFamily="34" charset="-122"/>
              </a:rPr>
              <a:t>目录</a:t>
            </a:r>
            <a:endParaRPr lang="zh-CN" altLang="en-US" sz="1600" b="1" u="sng" dirty="0">
              <a:solidFill>
                <a:schemeClr val="accent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76962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0"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24" name="动作按钮: 后退或前一项 23">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5" name="动作按钮: 前进或下一项 24">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6" name="动作按钮: 结束 25">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7" name="TextBox 26">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itchFamily="34" charset="-122"/>
                <a:ea typeface="微软雅黑" pitchFamily="34" charset="-122"/>
              </a:rPr>
              <a:t>目录</a:t>
            </a:r>
            <a:endParaRPr lang="zh-CN" altLang="en-US" sz="1600" b="1" u="sng" dirty="0">
              <a:solidFill>
                <a:schemeClr val="accent1">
                  <a:lumMod val="75000"/>
                </a:schemeClr>
              </a:solidFill>
              <a:latin typeface="微软雅黑" pitchFamily="34" charset="-122"/>
              <a:ea typeface="微软雅黑" pitchFamily="34" charset="-122"/>
            </a:endParaRPr>
          </a:p>
        </p:txBody>
      </p:sp>
      <p:sp>
        <p:nvSpPr>
          <p:cNvPr id="12" name="矩形 11"/>
          <p:cNvSpPr/>
          <p:nvPr userDrawn="1"/>
        </p:nvSpPr>
        <p:spPr>
          <a:xfrm>
            <a:off x="0" y="-23256"/>
            <a:ext cx="1219041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userDrawn="1"/>
        </p:nvSpPr>
        <p:spPr>
          <a:xfrm>
            <a:off x="1057135" y="20619"/>
            <a:ext cx="2031325" cy="461665"/>
          </a:xfrm>
          <a:prstGeom prst="rect">
            <a:avLst/>
          </a:prstGeom>
          <a:noFill/>
        </p:spPr>
        <p:txBody>
          <a:bodyPr wrap="none" rtlCol="0">
            <a:spAutoFit/>
          </a:bodyPr>
          <a:lstStyle/>
          <a:p>
            <a:r>
              <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rPr>
              <a:t>突破高考热点</a:t>
            </a:r>
          </a:p>
        </p:txBody>
      </p:sp>
    </p:spTree>
    <p:extLst>
      <p:ext uri="{BB962C8B-B14F-4D97-AF65-F5344CB8AC3E}">
        <p14:creationId xmlns:p14="http://schemas.microsoft.com/office/powerpoint/2010/main" val="28006203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10"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24" name="动作按钮: 后退或前一项 23">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5" name="动作按钮: 前进或下一项 24">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6" name="动作按钮: 结束 25">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7" name="TextBox 26">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itchFamily="34" charset="-122"/>
                <a:ea typeface="微软雅黑" pitchFamily="34" charset="-122"/>
              </a:rPr>
              <a:t>目录</a:t>
            </a:r>
            <a:endParaRPr lang="zh-CN" altLang="en-US" sz="1600" b="1" u="sng" dirty="0">
              <a:solidFill>
                <a:schemeClr val="accent1">
                  <a:lumMod val="75000"/>
                </a:schemeClr>
              </a:solidFill>
              <a:latin typeface="微软雅黑" pitchFamily="34" charset="-122"/>
              <a:ea typeface="微软雅黑" pitchFamily="34" charset="-122"/>
            </a:endParaRPr>
          </a:p>
        </p:txBody>
      </p:sp>
      <p:sp>
        <p:nvSpPr>
          <p:cNvPr id="12" name="矩形 11"/>
          <p:cNvSpPr/>
          <p:nvPr userDrawn="1"/>
        </p:nvSpPr>
        <p:spPr>
          <a:xfrm>
            <a:off x="0" y="-23256"/>
            <a:ext cx="1219041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userDrawn="1"/>
        </p:nvSpPr>
        <p:spPr>
          <a:xfrm>
            <a:off x="1057135" y="20619"/>
            <a:ext cx="1723549" cy="461665"/>
          </a:xfrm>
          <a:prstGeom prst="rect">
            <a:avLst/>
          </a:prstGeom>
          <a:noFill/>
        </p:spPr>
        <p:txBody>
          <a:bodyPr wrap="none" rtlCol="0">
            <a:spAutoFit/>
          </a:bodyPr>
          <a:lstStyle/>
          <a:p>
            <a:r>
              <a:rPr lang="zh-CN" altLang="en-US" sz="2400" b="1" smtClean="0">
                <a:solidFill>
                  <a:schemeClr val="accent1">
                    <a:lumMod val="20000"/>
                    <a:lumOff val="80000"/>
                  </a:schemeClr>
                </a:solidFill>
                <a:latin typeface="微软雅黑" panose="020B0503020204020204" pitchFamily="34" charset="-122"/>
                <a:ea typeface="微软雅黑" panose="020B0503020204020204" pitchFamily="34" charset="-122"/>
              </a:rPr>
              <a:t>命题新动向</a:t>
            </a:r>
            <a:endPar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9291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10"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26" name="动作按钮: 后退或前一项 25">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7" name="动作按钮: 前进或下一项 26">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8" name="动作按钮: 结束 27">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9" name="TextBox 28">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itchFamily="34" charset="-122"/>
                <a:ea typeface="微软雅黑" pitchFamily="34" charset="-122"/>
              </a:rPr>
              <a:t>目录</a:t>
            </a:r>
            <a:endParaRPr lang="zh-CN" altLang="en-US" sz="1600" b="1" u="sng" dirty="0">
              <a:solidFill>
                <a:schemeClr val="accent1">
                  <a:lumMod val="75000"/>
                </a:schemeClr>
              </a:solidFill>
              <a:latin typeface="微软雅黑" pitchFamily="34" charset="-122"/>
              <a:ea typeface="微软雅黑" pitchFamily="34" charset="-122"/>
            </a:endParaRPr>
          </a:p>
        </p:txBody>
      </p:sp>
      <p:sp>
        <p:nvSpPr>
          <p:cNvPr id="12" name="矩形 11"/>
          <p:cNvSpPr/>
          <p:nvPr userDrawn="1"/>
        </p:nvSpPr>
        <p:spPr>
          <a:xfrm>
            <a:off x="0" y="-23256"/>
            <a:ext cx="1219041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userDrawn="1"/>
        </p:nvSpPr>
        <p:spPr>
          <a:xfrm>
            <a:off x="1054577" y="20619"/>
            <a:ext cx="2031325" cy="461665"/>
          </a:xfrm>
          <a:prstGeom prst="rect">
            <a:avLst/>
          </a:prstGeom>
          <a:noFill/>
        </p:spPr>
        <p:txBody>
          <a:bodyPr wrap="none" rtlCol="0">
            <a:spAutoFit/>
          </a:bodyPr>
          <a:lstStyle/>
          <a:p>
            <a:r>
              <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rPr>
              <a:t>链接高考真题</a:t>
            </a:r>
          </a:p>
        </p:txBody>
      </p:sp>
      <p:sp>
        <p:nvSpPr>
          <p:cNvPr id="11" name="圆角矩形 10">
            <a:hlinkClick r:id="rId4" action="ppaction://hlinksldjump"/>
          </p:cNvPr>
          <p:cNvSpPr/>
          <p:nvPr userDrawn="1"/>
        </p:nvSpPr>
        <p:spPr>
          <a:xfrm>
            <a:off x="17567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01</a:t>
            </a:r>
          </a:p>
        </p:txBody>
      </p:sp>
      <p:sp>
        <p:nvSpPr>
          <p:cNvPr id="13" name="圆角矩形 12">
            <a:hlinkClick r:id="rId5" action="ppaction://hlinksldjump"/>
          </p:cNvPr>
          <p:cNvSpPr/>
          <p:nvPr userDrawn="1"/>
        </p:nvSpPr>
        <p:spPr>
          <a:xfrm>
            <a:off x="23580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02</a:t>
            </a:r>
          </a:p>
        </p:txBody>
      </p:sp>
      <p:sp>
        <p:nvSpPr>
          <p:cNvPr id="16" name="圆角矩形 15">
            <a:hlinkClick r:id="rId6" action="ppaction://hlinksldjump"/>
          </p:cNvPr>
          <p:cNvSpPr/>
          <p:nvPr userDrawn="1"/>
        </p:nvSpPr>
        <p:spPr>
          <a:xfrm>
            <a:off x="2959284"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03</a:t>
            </a:r>
          </a:p>
        </p:txBody>
      </p:sp>
      <p:sp>
        <p:nvSpPr>
          <p:cNvPr id="17" name="圆角矩形 16">
            <a:hlinkClick r:id="rId7" action="ppaction://hlinksldjump"/>
          </p:cNvPr>
          <p:cNvSpPr/>
          <p:nvPr userDrawn="1"/>
        </p:nvSpPr>
        <p:spPr>
          <a:xfrm>
            <a:off x="35605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04</a:t>
            </a:r>
          </a:p>
        </p:txBody>
      </p:sp>
      <p:sp>
        <p:nvSpPr>
          <p:cNvPr id="18" name="圆角矩形 17">
            <a:hlinkClick r:id="rId8" action="ppaction://hlinksldjump"/>
          </p:cNvPr>
          <p:cNvSpPr/>
          <p:nvPr userDrawn="1"/>
        </p:nvSpPr>
        <p:spPr>
          <a:xfrm>
            <a:off x="41618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05</a:t>
            </a:r>
          </a:p>
        </p:txBody>
      </p:sp>
    </p:spTree>
    <p:extLst>
      <p:ext uri="{BB962C8B-B14F-4D97-AF65-F5344CB8AC3E}">
        <p14:creationId xmlns:p14="http://schemas.microsoft.com/office/powerpoint/2010/main" val="20225139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pic>
        <p:nvPicPr>
          <p:cNvPr id="23"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50" name="圆角矩形 49">
            <a:hlinkClick r:id="rId3" action="ppaction://hlinksldjump"/>
          </p:cNvPr>
          <p:cNvSpPr/>
          <p:nvPr userDrawn="1"/>
        </p:nvSpPr>
        <p:spPr>
          <a:xfrm>
            <a:off x="5618350"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07</a:t>
            </a:r>
          </a:p>
        </p:txBody>
      </p:sp>
      <p:sp>
        <p:nvSpPr>
          <p:cNvPr id="51" name="圆角矩形 50">
            <a:hlinkClick r:id="rId4" action="ppaction://hlinksldjump"/>
          </p:cNvPr>
          <p:cNvSpPr/>
          <p:nvPr userDrawn="1"/>
        </p:nvSpPr>
        <p:spPr>
          <a:xfrm>
            <a:off x="20107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01</a:t>
            </a:r>
          </a:p>
        </p:txBody>
      </p:sp>
      <p:sp>
        <p:nvSpPr>
          <p:cNvPr id="52" name="圆角矩形 51">
            <a:hlinkClick r:id="rId5" action="ppaction://hlinksldjump"/>
          </p:cNvPr>
          <p:cNvSpPr/>
          <p:nvPr userDrawn="1"/>
        </p:nvSpPr>
        <p:spPr>
          <a:xfrm>
            <a:off x="26120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02</a:t>
            </a:r>
          </a:p>
        </p:txBody>
      </p:sp>
      <p:sp>
        <p:nvSpPr>
          <p:cNvPr id="53" name="圆角矩形 52">
            <a:hlinkClick r:id="rId6" action="ppaction://hlinksldjump"/>
          </p:cNvPr>
          <p:cNvSpPr/>
          <p:nvPr userDrawn="1"/>
        </p:nvSpPr>
        <p:spPr>
          <a:xfrm>
            <a:off x="3213284"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03</a:t>
            </a:r>
          </a:p>
        </p:txBody>
      </p:sp>
      <p:sp>
        <p:nvSpPr>
          <p:cNvPr id="54" name="圆角矩形 53">
            <a:hlinkClick r:id="rId7" action="ppaction://hlinksldjump"/>
          </p:cNvPr>
          <p:cNvSpPr/>
          <p:nvPr userDrawn="1"/>
        </p:nvSpPr>
        <p:spPr>
          <a:xfrm>
            <a:off x="38145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04</a:t>
            </a:r>
          </a:p>
        </p:txBody>
      </p:sp>
      <p:sp>
        <p:nvSpPr>
          <p:cNvPr id="55" name="圆角矩形 54">
            <a:hlinkClick r:id="rId8" action="ppaction://hlinksldjump"/>
          </p:cNvPr>
          <p:cNvSpPr/>
          <p:nvPr userDrawn="1"/>
        </p:nvSpPr>
        <p:spPr>
          <a:xfrm>
            <a:off x="44158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05</a:t>
            </a:r>
          </a:p>
        </p:txBody>
      </p:sp>
      <p:sp>
        <p:nvSpPr>
          <p:cNvPr id="56" name="圆角矩形 55">
            <a:hlinkClick r:id="rId9" action="ppaction://hlinksldjump"/>
          </p:cNvPr>
          <p:cNvSpPr/>
          <p:nvPr userDrawn="1"/>
        </p:nvSpPr>
        <p:spPr>
          <a:xfrm>
            <a:off x="5017085"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06</a:t>
            </a:r>
          </a:p>
        </p:txBody>
      </p:sp>
      <p:sp>
        <p:nvSpPr>
          <p:cNvPr id="57" name="圆角矩形 56">
            <a:hlinkClick r:id="rId10" action="ppaction://hlinksldjump"/>
          </p:cNvPr>
          <p:cNvSpPr/>
          <p:nvPr userDrawn="1"/>
        </p:nvSpPr>
        <p:spPr>
          <a:xfrm>
            <a:off x="6217914" y="6447979"/>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smtClean="0">
                <a:solidFill>
                  <a:schemeClr val="tx1">
                    <a:lumMod val="75000"/>
                    <a:lumOff val="25000"/>
                  </a:schemeClr>
                </a:solidFill>
                <a:latin typeface="微软雅黑" panose="020B0503020204020204" pitchFamily="34" charset="-122"/>
                <a:ea typeface="微软雅黑" panose="020B0503020204020204" pitchFamily="34" charset="-122"/>
              </a:rPr>
              <a:t>08</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圆角矩形 57">
            <a:hlinkClick r:id="rId11" action="ppaction://hlinksldjump"/>
          </p:cNvPr>
          <p:cNvSpPr/>
          <p:nvPr userDrawn="1"/>
        </p:nvSpPr>
        <p:spPr>
          <a:xfrm>
            <a:off x="6819181" y="6447979"/>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smtClean="0">
                <a:solidFill>
                  <a:schemeClr val="tx1">
                    <a:lumMod val="75000"/>
                    <a:lumOff val="25000"/>
                  </a:schemeClr>
                </a:solidFill>
                <a:latin typeface="微软雅黑" panose="020B0503020204020204" pitchFamily="34" charset="-122"/>
                <a:ea typeface="微软雅黑" panose="020B0503020204020204" pitchFamily="34" charset="-122"/>
              </a:rPr>
              <a:t>09</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动作按钮: 后退或前一项 58">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60" name="动作按钮: 前进或下一项 59">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61" name="动作按钮: 结束 60">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62" name="TextBox 61">
            <a:hlinkClick r:id="rId12"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itchFamily="34" charset="-122"/>
                <a:ea typeface="微软雅黑" pitchFamily="34" charset="-122"/>
              </a:rPr>
              <a:t>目录</a:t>
            </a:r>
            <a:endParaRPr lang="zh-CN" altLang="en-US" sz="1600" b="1" u="sng" dirty="0">
              <a:solidFill>
                <a:schemeClr val="accent1">
                  <a:lumMod val="75000"/>
                </a:schemeClr>
              </a:solidFill>
              <a:latin typeface="微软雅黑" pitchFamily="34" charset="-122"/>
              <a:ea typeface="微软雅黑" pitchFamily="34" charset="-122"/>
            </a:endParaRPr>
          </a:p>
        </p:txBody>
      </p:sp>
      <p:sp>
        <p:nvSpPr>
          <p:cNvPr id="16" name="圆角矩形 15">
            <a:hlinkClick r:id="rId13" action="ppaction://hlinksldjump"/>
          </p:cNvPr>
          <p:cNvSpPr/>
          <p:nvPr userDrawn="1"/>
        </p:nvSpPr>
        <p:spPr>
          <a:xfrm>
            <a:off x="8462752" y="6461895"/>
            <a:ext cx="443288"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12</a:t>
            </a:r>
          </a:p>
        </p:txBody>
      </p:sp>
      <p:sp>
        <p:nvSpPr>
          <p:cNvPr id="19" name="圆角矩形 18">
            <a:hlinkClick r:id="rId14" action="ppaction://hlinksldjump"/>
          </p:cNvPr>
          <p:cNvSpPr/>
          <p:nvPr userDrawn="1"/>
        </p:nvSpPr>
        <p:spPr>
          <a:xfrm>
            <a:off x="7441217" y="6450024"/>
            <a:ext cx="443288"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10</a:t>
            </a:r>
          </a:p>
        </p:txBody>
      </p:sp>
      <p:sp>
        <p:nvSpPr>
          <p:cNvPr id="20" name="圆角矩形 19">
            <a:hlinkClick r:id="rId15" action="ppaction://hlinksldjump"/>
          </p:cNvPr>
          <p:cNvSpPr/>
          <p:nvPr userDrawn="1"/>
        </p:nvSpPr>
        <p:spPr>
          <a:xfrm>
            <a:off x="7957922" y="6461895"/>
            <a:ext cx="443288"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11</a:t>
            </a:r>
          </a:p>
        </p:txBody>
      </p:sp>
      <p:sp>
        <p:nvSpPr>
          <p:cNvPr id="30" name="矩形 29"/>
          <p:cNvSpPr/>
          <p:nvPr userDrawn="1"/>
        </p:nvSpPr>
        <p:spPr>
          <a:xfrm>
            <a:off x="46450" y="-23256"/>
            <a:ext cx="1214396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userDrawn="1"/>
        </p:nvSpPr>
        <p:spPr>
          <a:xfrm>
            <a:off x="1054577" y="20619"/>
            <a:ext cx="2031325" cy="461665"/>
          </a:xfrm>
          <a:prstGeom prst="rect">
            <a:avLst/>
          </a:prstGeom>
          <a:noFill/>
        </p:spPr>
        <p:txBody>
          <a:bodyPr wrap="none" rtlCol="0">
            <a:spAutoFit/>
          </a:bodyPr>
          <a:lstStyle/>
          <a:p>
            <a:r>
              <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rPr>
              <a:t>课时跟踪训练</a:t>
            </a:r>
          </a:p>
        </p:txBody>
      </p:sp>
    </p:spTree>
    <p:extLst>
      <p:ext uri="{BB962C8B-B14F-4D97-AF65-F5344CB8AC3E}">
        <p14:creationId xmlns:p14="http://schemas.microsoft.com/office/powerpoint/2010/main" val="4478379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pic>
        <p:nvPicPr>
          <p:cNvPr id="1030" name="Picture 6" descr="D:\9.10\课件图二轮.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33" y="0"/>
            <a:ext cx="1217732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2885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6_标题和内容">
    <p:spTree>
      <p:nvGrpSpPr>
        <p:cNvPr id="1" name=""/>
        <p:cNvGrpSpPr/>
        <p:nvPr/>
      </p:nvGrpSpPr>
      <p:grpSpPr>
        <a:xfrm>
          <a:off x="0" y="0"/>
          <a:ext cx="0" cy="0"/>
          <a:chOff x="0" y="0"/>
          <a:chExt cx="0" cy="0"/>
        </a:xfrm>
      </p:grpSpPr>
      <p:pic>
        <p:nvPicPr>
          <p:cNvPr id="18434" name="Picture 2" descr="E:\王婷2024\课件\创新同步课件\2025（春）物理 选择性必修 第三册 人教版 学生用书（鲁琼浙）L\配套PPT课件\第一章　分子动理论\第一章 分子动理论.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7432"/>
            <a:ext cx="12190413" cy="6885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0983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标题和内容">
    <p:spTree>
      <p:nvGrpSpPr>
        <p:cNvPr id="1" name=""/>
        <p:cNvGrpSpPr/>
        <p:nvPr/>
      </p:nvGrpSpPr>
      <p:grpSpPr>
        <a:xfrm>
          <a:off x="0" y="0"/>
          <a:ext cx="0" cy="0"/>
          <a:chOff x="0" y="0"/>
          <a:chExt cx="0" cy="0"/>
        </a:xfrm>
      </p:grpSpPr>
      <p:pic>
        <p:nvPicPr>
          <p:cNvPr id="13314" name="Picture 2" descr="E:\王婷2024\课件\创新同步课件\2025（春）物理 选择性必修 第三册 人教版 学生用书（鲁琼浙）L\第二章.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90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4586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2" name="Picture 2" descr="E:\王婷2024\课件\创新同步课件\2025（春）物理 选择性必修 第三册 人教版 学生用书（鲁琼浙）L\第三章.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43" y="13512"/>
            <a:ext cx="12198556" cy="6844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5579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pic>
        <p:nvPicPr>
          <p:cNvPr id="14339" name="Picture 3" descr="E:\王婷2024\课件\创新同步课件\2025（春）物理 选择性必修 第三册 人教版 学生用书（鲁琼浙）L\4章原子核.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296" y="0"/>
            <a:ext cx="122177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4280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pic>
        <p:nvPicPr>
          <p:cNvPr id="29698" name="Picture 2" descr="E:\王婷2024\课件\创新同步课件\2025（春）物理 选择性必修 第三册 人教版 学生用书（鲁琼浙）L\配套PPT课件\第五章　原子核\第五章  原子核.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0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919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407192"/>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9"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22.xml"/><Relationship Id="rId5" Type="http://schemas.openxmlformats.org/officeDocument/2006/relationships/slide" Target="slide27.xml"/><Relationship Id="rId4" Type="http://schemas.openxmlformats.org/officeDocument/2006/relationships/slide" Target="slide35.xml"/></Relationships>
</file>

<file path=ppt/slides/_rels/slide8.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tags" Target="../tags/tag10.xml"/><Relationship Id="rId7" Type="http://schemas.openxmlformats.org/officeDocument/2006/relationships/slide" Target="slide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11.xml"/><Relationship Id="rId9" Type="http://schemas.openxmlformats.org/officeDocument/2006/relationships/slide" Target="slide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slideLayout" Target="../slideLayouts/slideLayout1.xml"/><Relationship Id="rId4"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slideLayout" Target="../slideLayouts/slideLayout1.xml"/><Relationship Id="rId4"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slideLayout" Target="../slideLayouts/slideLayout1.xml"/><Relationship Id="rId4" Type="http://schemas.openxmlformats.org/officeDocument/2006/relationships/tags" Target="../tags/tag23.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2.jpeg"/><Relationship Id="rId1" Type="http://schemas.openxmlformats.org/officeDocument/2006/relationships/slideLayout" Target="../slideLayouts/slideLayout6.xml"/><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1" y="4367388"/>
            <a:ext cx="12190413" cy="2502591"/>
          </a:xfrm>
          <a:prstGeom prst="rect">
            <a:avLst/>
          </a:prstGeom>
          <a:solidFill>
            <a:srgbClr val="2E75B6">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p>
        </p:txBody>
      </p:sp>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
            <a:ext cx="1126585" cy="1052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图片 8" descr="山东金榜苑"/>
          <p:cNvPicPr>
            <a:picLocks noChangeAspect="1"/>
          </p:cNvPicPr>
          <p:nvPr/>
        </p:nvPicPr>
        <p:blipFill>
          <a:blip r:embed="rId6">
            <a:lum bright="-8000" contrast="52000"/>
          </a:blip>
          <a:srcRect b="27240"/>
          <a:stretch>
            <a:fillRect/>
          </a:stretch>
        </p:blipFill>
        <p:spPr>
          <a:xfrm>
            <a:off x="-5195" y="105853"/>
            <a:ext cx="1113340" cy="810422"/>
          </a:xfrm>
          <a:prstGeom prst="rect">
            <a:avLst/>
          </a:prstGeom>
        </p:spPr>
      </p:pic>
      <p:sp>
        <p:nvSpPr>
          <p:cNvPr id="11" name="TextBox 5"/>
          <p:cNvSpPr txBox="1"/>
          <p:nvPr>
            <p:custDataLst>
              <p:tags r:id="rId2"/>
            </p:custDataLst>
          </p:nvPr>
        </p:nvSpPr>
        <p:spPr>
          <a:xfrm>
            <a:off x="1054100" y="5719330"/>
            <a:ext cx="5284454" cy="749432"/>
          </a:xfrm>
          <a:prstGeom prst="rect">
            <a:avLst/>
          </a:prstGeom>
          <a:noFill/>
        </p:spPr>
        <p:txBody>
          <a:bodyPr wrap="none" lIns="121917" tIns="60958" rIns="121917" bIns="60958">
            <a:spAutoFit/>
          </a:bodyPr>
          <a:lstStyle/>
          <a:p>
            <a:pPr>
              <a:lnSpc>
                <a:spcPct val="110000"/>
              </a:lnSpc>
              <a:defRPr/>
            </a:pPr>
            <a:r>
              <a:rPr lang="zh-CN" altLang="en-US" sz="3700" b="1" smtClean="0">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sz="3700" b="1" smtClean="0">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3700" b="1" smtClean="0">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讲</a:t>
            </a:r>
            <a:r>
              <a:rPr lang="zh-CN" altLang="en-US" sz="3700" b="1">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3700" b="1" smtClean="0">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力与物体的平衡</a:t>
            </a:r>
            <a:endParaRPr lang="zh-CN" altLang="en-US" sz="3700" b="1" dirty="0">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Box 2"/>
          <p:cNvSpPr txBox="1"/>
          <p:nvPr>
            <p:custDataLst>
              <p:tags r:id="rId3"/>
            </p:custDataLst>
          </p:nvPr>
        </p:nvSpPr>
        <p:spPr>
          <a:xfrm>
            <a:off x="1054736" y="5050195"/>
            <a:ext cx="5359159" cy="584775"/>
          </a:xfrm>
          <a:prstGeom prst="rect">
            <a:avLst/>
          </a:prstGeom>
          <a:noFill/>
        </p:spPr>
        <p:txBody>
          <a:bodyPr wrap="none">
            <a:spAutoFit/>
          </a:bodyPr>
          <a:lstStyle/>
          <a:p>
            <a:pPr>
              <a:defRPr/>
            </a:pPr>
            <a:r>
              <a:rPr lang="zh-CN" altLang="en-US" sz="3200" b="1" smtClean="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第</a:t>
            </a:r>
            <a:r>
              <a:rPr lang="zh-CN" altLang="en-US" sz="3200" b="1">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一部分  </a:t>
            </a:r>
            <a:r>
              <a:rPr lang="zh-CN" altLang="en-US" sz="3200" b="1" smtClean="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专题一</a:t>
            </a:r>
            <a:r>
              <a:rPr lang="zh-CN" altLang="en-US" sz="3200" b="1">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　</a:t>
            </a:r>
            <a:r>
              <a:rPr lang="zh-CN" altLang="en-US" sz="3200" b="1" smtClean="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力与运动</a:t>
            </a:r>
            <a:endParaRPr lang="zh-CN" altLang="en-US" sz="3200" b="1" dirty="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endParaRPr>
          </a:p>
        </p:txBody>
      </p:sp>
    </p:spTree>
    <p:extLst>
      <p:ext uri="{BB962C8B-B14F-4D97-AF65-F5344CB8AC3E}">
        <p14:creationId xmlns:p14="http://schemas.microsoft.com/office/powerpoint/2010/main" val="21955067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1049338" y="-20638"/>
            <a:ext cx="2605087" cy="1719263"/>
          </a:xfrm>
          <a:prstGeom prst="rect">
            <a:avLst/>
          </a:prstGeom>
          <a:solidFill>
            <a:srgbClr val="2E75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p>
        </p:txBody>
      </p:sp>
      <p:sp>
        <p:nvSpPr>
          <p:cNvPr id="9" name="矩形 8"/>
          <p:cNvSpPr/>
          <p:nvPr>
            <p:custDataLst>
              <p:tags r:id="rId2"/>
            </p:custDataLst>
          </p:nvPr>
        </p:nvSpPr>
        <p:spPr>
          <a:xfrm>
            <a:off x="1050925" y="388938"/>
            <a:ext cx="2603500" cy="973137"/>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p>
        </p:txBody>
      </p:sp>
      <p:sp>
        <p:nvSpPr>
          <p:cNvPr id="10" name="TextBox 5"/>
          <p:cNvSpPr txBox="1">
            <a:spLocks noChangeArrowheads="1"/>
          </p:cNvSpPr>
          <p:nvPr/>
        </p:nvSpPr>
        <p:spPr bwMode="auto">
          <a:xfrm>
            <a:off x="1541463" y="608650"/>
            <a:ext cx="1620837" cy="523220"/>
          </a:xfrm>
          <a:prstGeom prst="rect">
            <a:avLst/>
          </a:prstGeom>
          <a:noFill/>
          <a:ln w="9525">
            <a:noFill/>
            <a:miter lim="800000"/>
          </a:ln>
        </p:spPr>
        <p:txBody>
          <a:bodyPr>
            <a:spAutoFit/>
          </a:bodyPr>
          <a:lstStyle/>
          <a:p>
            <a:r>
              <a:rPr lang="zh-CN" altLang="en-US" sz="2800" b="1" smtClean="0">
                <a:solidFill>
                  <a:srgbClr val="222A35"/>
                </a:solidFill>
                <a:latin typeface="Times New Roman" panose="02020603050405020304" pitchFamily="18" charset="0"/>
                <a:ea typeface="微软雅黑" panose="020B0503020204020204" pitchFamily="34" charset="-122"/>
                <a:cs typeface="Times New Roman" panose="02020603050405020304" pitchFamily="18" charset="0"/>
              </a:rPr>
              <a:t>必备知识</a:t>
            </a:r>
            <a:endParaRPr lang="zh-CN" altLang="en-US" sz="2800" dirty="0">
              <a:solidFill>
                <a:srgbClr val="222A35"/>
              </a:solidFill>
              <a:latin typeface="等线"/>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635458441"/>
              </p:ext>
            </p:extLst>
          </p:nvPr>
        </p:nvGraphicFramePr>
        <p:xfrm>
          <a:off x="263566" y="1809475"/>
          <a:ext cx="11603672" cy="4114800"/>
        </p:xfrm>
        <a:graphic>
          <a:graphicData uri="http://schemas.openxmlformats.org/drawingml/2006/table">
            <a:tbl>
              <a:tblPr firstRow="1" firstCol="1" bandRow="1"/>
              <a:tblGrid>
                <a:gridCol w="2435639"/>
                <a:gridCol w="9168033"/>
              </a:tblGrid>
              <a:tr h="121022">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内容</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重要的规律、公式和二级结论</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491">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弹力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弹力是由于施力物体发生弹性形变而产生的。</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在弹性限度内</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弹力与形变量成正比</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即</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kx</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细绳的弹力一定沿细绳并指向细绳收缩的方向。</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杆上的弹力不一定沿杆的方向。</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2433">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摩擦力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(5)</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摩擦力的方向与物体间的相对运动或相对运动趋势方向相反。</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静摩擦力的大小</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0&lt;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max</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滑动摩擦力的大小</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7804377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表格 1"/>
              <p:cNvGraphicFramePr>
                <a:graphicFrameLocks noGrp="1"/>
              </p:cNvGraphicFramePr>
              <p:nvPr>
                <p:extLst>
                  <p:ext uri="{D42A27DB-BD31-4B8C-83A1-F6EECF244321}">
                    <p14:modId xmlns:p14="http://schemas.microsoft.com/office/powerpoint/2010/main" val="128991732"/>
                  </p:ext>
                </p:extLst>
              </p:nvPr>
            </p:nvGraphicFramePr>
            <p:xfrm>
              <a:off x="251534" y="539187"/>
              <a:ext cx="11603672" cy="4935411"/>
            </p:xfrm>
            <a:graphic>
              <a:graphicData uri="http://schemas.openxmlformats.org/drawingml/2006/table">
                <a:tbl>
                  <a:tblPr firstRow="1" firstCol="1" bandRow="1"/>
                  <a:tblGrid>
                    <a:gridCol w="2603672"/>
                    <a:gridCol w="9000000"/>
                  </a:tblGrid>
                  <a:tr h="121022">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内容</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重要的规律、公式和二级结论</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786">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力的合成和分解</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(7)</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两个分力大小不变</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夹角越大</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合力越小。</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(8)</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两个力的合力范围</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(9)</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若三个力大小相等、方向互成</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120</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角</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则其合力为零。</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6375">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共点力的平衡</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平衡条件</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合</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或</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5719">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5.</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静电力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(11)</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方向</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正电荷所受静电力方向与电场强度方向一致</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负电荷所受静电力方向与电场强度方向相反。</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(12)</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大小</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qE</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点电荷间的静电力</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a:t>
                          </a:r>
                          <a14:m>
                            <m:oMath xmlns:m="http://schemas.openxmlformats.org/officeDocument/2006/math">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𝒒</m:t>
                                      </m:r>
                                    </m:e>
                                    <m: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𝟏</m:t>
                                      </m:r>
                                    </m:sub>
                                  </m:sSub>
                                  <m:sSub>
                                    <m:sSub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𝒒</m:t>
                                      </m:r>
                                    </m:e>
                                    <m: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𝟐</m:t>
                                      </m:r>
                                    </m:sub>
                                  </m:sSub>
                                </m:num>
                                <m:den>
                                  <m:sSup>
                                    <m:sSup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𝒓</m:t>
                                      </m:r>
                                    </m:e>
                                    <m:sup>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den>
                              </m:f>
                            </m:oMath>
                          </a14:m>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2" name="表格 1"/>
              <p:cNvGraphicFramePr>
                <a:graphicFrameLocks noGrp="1"/>
              </p:cNvGraphicFramePr>
              <p:nvPr>
                <p:extLst>
                  <p:ext uri="{D42A27DB-BD31-4B8C-83A1-F6EECF244321}">
                    <p14:modId xmlns:p14="http://schemas.microsoft.com/office/powerpoint/2010/main" val="128991732"/>
                  </p:ext>
                </p:extLst>
              </p:nvPr>
            </p:nvGraphicFramePr>
            <p:xfrm>
              <a:off x="251534" y="539187"/>
              <a:ext cx="11603672" cy="4935411"/>
            </p:xfrm>
            <a:graphic>
              <a:graphicData uri="http://schemas.openxmlformats.org/drawingml/2006/table">
                <a:tbl>
                  <a:tblPr firstRow="1" firstCol="1" bandRow="1"/>
                  <a:tblGrid>
                    <a:gridCol w="2603672"/>
                    <a:gridCol w="9000000"/>
                  </a:tblGrid>
                  <a:tr h="640080">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内容</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重要的规律、公式和二级结论</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7360">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力的合成和分解</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(7)</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两个分力大小不变</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夹角越大</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合力越小。</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(8)</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两个力的合力范围</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(9)</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若三个力大小相等、方向互成</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120</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角</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则其合力为零。</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共点力的平衡</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平衡条件</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sz="24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合</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或</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7891">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5.</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静电力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28978" t="-157778" r="-135" b="-635"/>
                          </a:stretch>
                        </a:blipFill>
                      </a:tcPr>
                    </a:tc>
                  </a:tr>
                </a:tbl>
              </a:graphicData>
            </a:graphic>
          </p:graphicFrame>
        </mc:Fallback>
      </mc:AlternateContent>
    </p:spTree>
    <p:extLst>
      <p:ext uri="{BB962C8B-B14F-4D97-AF65-F5344CB8AC3E}">
        <p14:creationId xmlns:p14="http://schemas.microsoft.com/office/powerpoint/2010/main" val="2358808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677473846"/>
              </p:ext>
            </p:extLst>
          </p:nvPr>
        </p:nvGraphicFramePr>
        <p:xfrm>
          <a:off x="251534" y="430901"/>
          <a:ext cx="11603672" cy="4056190"/>
        </p:xfrm>
        <a:graphic>
          <a:graphicData uri="http://schemas.openxmlformats.org/drawingml/2006/table">
            <a:tbl>
              <a:tblPr firstRow="1" firstCol="1" bandRow="1"/>
              <a:tblGrid>
                <a:gridCol w="2435639"/>
                <a:gridCol w="9168033"/>
              </a:tblGrid>
              <a:tr h="121022">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内容</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530350" algn="l"/>
                          <a:tab pos="2970530" algn="l"/>
                        </a:tabLst>
                      </a:pPr>
                      <a:r>
                        <a:rPr lang="zh-CN" sz="24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重要的规律、公式和二级结论</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2433">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安培力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(13)</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方向</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左手定则判断</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安培力垂直于</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决定的平面。</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(14)</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大小</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当</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sz="240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时</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当</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sz="240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时</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IlB</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当</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与</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的夹角为</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时</a:t>
                      </a:r>
                      <a:r>
                        <a:rPr lang="en-US" sz="2400" smtClean="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p>
                    <a:p>
                      <a:pPr>
                        <a:lnSpc>
                          <a:spcPct val="150000"/>
                        </a:lnSpc>
                        <a:spcAft>
                          <a:spcPts val="0"/>
                        </a:spcAft>
                        <a:tabLst>
                          <a:tab pos="1530350" algn="l"/>
                          <a:tab pos="2970530" algn="l"/>
                        </a:tabLst>
                      </a:pPr>
                      <a:r>
                        <a:rPr lang="en-US" sz="24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IlB</a:t>
                      </a:r>
                      <a:r>
                        <a:rPr lang="en-US" sz="24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 </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7080">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7.</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洛伦兹力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(15)</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方向</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左手定则判断</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洛伦兹力垂直于</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决定的平面</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洛伦兹力不做功。</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(16)</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大小</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en-US" sz="24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sz="240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a:t>
                      </a:r>
                      <a:r>
                        <a:rPr lang="en-US" sz="24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60511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1049338" y="-20638"/>
            <a:ext cx="2605087" cy="1719263"/>
          </a:xfrm>
          <a:prstGeom prst="rect">
            <a:avLst/>
          </a:prstGeom>
          <a:solidFill>
            <a:srgbClr val="2E75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p>
        </p:txBody>
      </p:sp>
      <p:sp>
        <p:nvSpPr>
          <p:cNvPr id="9" name="矩形 8"/>
          <p:cNvSpPr/>
          <p:nvPr>
            <p:custDataLst>
              <p:tags r:id="rId2"/>
            </p:custDataLst>
          </p:nvPr>
        </p:nvSpPr>
        <p:spPr>
          <a:xfrm>
            <a:off x="1050925" y="388938"/>
            <a:ext cx="2603500" cy="973137"/>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p>
        </p:txBody>
      </p:sp>
      <p:sp>
        <p:nvSpPr>
          <p:cNvPr id="10" name="TextBox 5"/>
          <p:cNvSpPr txBox="1">
            <a:spLocks noChangeArrowheads="1"/>
          </p:cNvSpPr>
          <p:nvPr/>
        </p:nvSpPr>
        <p:spPr bwMode="auto">
          <a:xfrm>
            <a:off x="1541463" y="608650"/>
            <a:ext cx="1620837" cy="523220"/>
          </a:xfrm>
          <a:prstGeom prst="rect">
            <a:avLst/>
          </a:prstGeom>
          <a:noFill/>
          <a:ln w="9525">
            <a:noFill/>
            <a:miter lim="800000"/>
          </a:ln>
        </p:spPr>
        <p:txBody>
          <a:bodyPr>
            <a:spAutoFit/>
          </a:bodyPr>
          <a:lstStyle/>
          <a:p>
            <a:pPr algn="ctr"/>
            <a:r>
              <a:rPr lang="zh-CN" altLang="en-US" sz="2800" b="1" smtClean="0">
                <a:solidFill>
                  <a:srgbClr val="222A35"/>
                </a:solidFill>
                <a:latin typeface="Times New Roman" panose="02020603050405020304" pitchFamily="18" charset="0"/>
                <a:ea typeface="微软雅黑" panose="020B0503020204020204" pitchFamily="34" charset="-122"/>
                <a:cs typeface="Times New Roman" panose="02020603050405020304" pitchFamily="18" charset="0"/>
              </a:rPr>
              <a:t>微提醒</a:t>
            </a:r>
            <a:endParaRPr lang="zh-CN" altLang="en-US" sz="2800" dirty="0">
              <a:solidFill>
                <a:srgbClr val="222A35"/>
              </a:solidFill>
              <a:latin typeface="等线"/>
              <a:ea typeface="微软雅黑" panose="020B0503020204020204" pitchFamily="34" charset="-122"/>
              <a:cs typeface="Times New Roman" panose="02020603050405020304" pitchFamily="18" charset="0"/>
            </a:endParaRPr>
          </a:p>
        </p:txBody>
      </p:sp>
      <p:sp>
        <p:nvSpPr>
          <p:cNvPr id="5" name="矩形 4"/>
          <p:cNvSpPr/>
          <p:nvPr/>
        </p:nvSpPr>
        <p:spPr>
          <a:xfrm>
            <a:off x="213433" y="1845115"/>
            <a:ext cx="11317869" cy="3123908"/>
          </a:xfrm>
          <a:prstGeom prst="rect">
            <a:avLst/>
          </a:prstGeom>
        </p:spPr>
        <p:txBody>
          <a:bodyPr wrap="square" lIns="121898" tIns="60948" rIns="121898" bIns="60948">
            <a:spAutoFit/>
          </a:bodyPr>
          <a:lstStyle/>
          <a:p>
            <a:pPr marL="252000" indent="-457200" algn="ctr">
              <a:lnSpc>
                <a:spcPct val="150000"/>
              </a:lnSpc>
              <a:spcAft>
                <a:spcPts val="0"/>
              </a:spcAft>
              <a:tabLst>
                <a:tab pos="1530350" algn="l"/>
                <a:tab pos="2970530" algn="l"/>
              </a:tabLst>
            </a:pPr>
            <a:r>
              <a:rPr lang="zh-CN" altLang="zh-CN" sz="2600">
                <a:solidFill>
                  <a:srgbClr val="000000"/>
                </a:solidFill>
                <a:latin typeface="Calibri" panose="020F0502020204030204" pitchFamily="34" charset="0"/>
                <a:cs typeface="Times New Roman" panose="02020603050405020304" pitchFamily="18" charset="0"/>
              </a:rPr>
              <a:t> </a:t>
            </a:r>
            <a:r>
              <a:rPr lang="en-US" altLang="zh-CN" sz="2600">
                <a:solidFill>
                  <a:srgbClr val="000000"/>
                </a:solidFill>
                <a:latin typeface="Calibri" panose="020F0502020204030204" pitchFamily="34" charset="0"/>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活结</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与</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死结</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动杆</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与</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定杆</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marL="252000" indent="-457200">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活结</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跨过光滑滑轮</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或杆、钉子</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的轻绳</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其两端张力大小相等</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即滑轮只改变力的方向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不改变力的大小。</a:t>
            </a:r>
            <a:endParaRPr lang="zh-CN" altLang="zh-CN" sz="1150">
              <a:latin typeface="Calibri" panose="020F0502020204030204" pitchFamily="34" charset="0"/>
              <a:cs typeface="Times New Roman" panose="02020603050405020304" pitchFamily="18" charset="0"/>
            </a:endParaRPr>
          </a:p>
          <a:p>
            <a:pPr marL="252000" indent="-457200">
              <a:lnSpc>
                <a:spcPct val="150000"/>
              </a:lnSpc>
              <a:spcAft>
                <a:spcPts val="0"/>
              </a:spcAft>
              <a:tabLst>
                <a:tab pos="1530350" algn="l"/>
                <a:tab pos="2970530" algn="l"/>
              </a:tabLst>
            </a:pP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死结</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如果几段轻绳系在一个结点上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那么这几段轻绳的张力大小不一定相等。</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170247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7497" y="164936"/>
            <a:ext cx="11317869" cy="2455200"/>
          </a:xfrm>
          <a:prstGeom prst="rect">
            <a:avLst/>
          </a:prstGeom>
        </p:spPr>
        <p:txBody>
          <a:bodyPr wrap="square" lIns="121898" tIns="60948" rIns="121898" bIns="60948">
            <a:spAutoFit/>
          </a:bodyPr>
          <a:lstStyle/>
          <a:p>
            <a:pPr marL="252000" indent="-457200">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动杆</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对于一端有转轴或有铰链的轻杆</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当轻杆处于平衡状态时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轻杆所受到的弹力方向一定沿着轻杆的方向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否则会引起轻杆的转动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如图甲所示。</a:t>
            </a:r>
            <a:endParaRPr lang="zh-CN" altLang="zh-CN" sz="1150">
              <a:latin typeface="Calibri" panose="020F0502020204030204" pitchFamily="34" charset="0"/>
              <a:cs typeface="Times New Roman" panose="02020603050405020304" pitchFamily="18" charset="0"/>
            </a:endParaRPr>
          </a:p>
          <a:p>
            <a:pPr marL="252000" indent="-457200">
              <a:lnSpc>
                <a:spcPct val="150000"/>
              </a:lnSpc>
              <a:spcAft>
                <a:spcPts val="0"/>
              </a:spcAft>
              <a:tabLst>
                <a:tab pos="1530350" algn="l"/>
                <a:tab pos="2970530" algn="l"/>
              </a:tabLst>
            </a:pP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定杆</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一端固定的轻杆</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如一端</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插入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墙壁或固定于地面</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轻杆所受到的弹力方向不一定沿着轻杆的方向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如图乙所示。</a:t>
            </a:r>
            <a:endParaRPr lang="zh-CN" altLang="zh-CN" sz="1150">
              <a:latin typeface="Calibri" panose="020F0502020204030204" pitchFamily="34" charset="0"/>
              <a:cs typeface="Times New Roman" panose="02020603050405020304" pitchFamily="18" charset="0"/>
            </a:endParaRPr>
          </a:p>
        </p:txBody>
      </p:sp>
      <p:pic>
        <p:nvPicPr>
          <p:cNvPr id="3" name="image3.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55206" y="2700569"/>
            <a:ext cx="6446393" cy="3531700"/>
          </a:xfrm>
          <a:prstGeom prst="rect">
            <a:avLst/>
          </a:prstGeom>
          <a:noFill/>
          <a:ln>
            <a:noFill/>
          </a:ln>
        </p:spPr>
      </p:pic>
    </p:spTree>
    <p:extLst>
      <p:ext uri="{BB962C8B-B14F-4D97-AF65-F5344CB8AC3E}">
        <p14:creationId xmlns:p14="http://schemas.microsoft.com/office/powerpoint/2010/main" val="1987497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8"/>
          <p:cNvSpPr/>
          <p:nvPr/>
        </p:nvSpPr>
        <p:spPr bwMode="auto">
          <a:xfrm>
            <a:off x="0" y="2393396"/>
            <a:ext cx="4838700" cy="2115648"/>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lIns="121920" tIns="60960" rIns="121920" bIns="60960"/>
          <a:lstStyle/>
          <a:p>
            <a:pPr defTabSz="914400">
              <a:defRPr/>
            </a:pPr>
            <a:endParaRPr lang="zh-CN" altLang="en-US" sz="2400">
              <a:solidFill>
                <a:srgbClr val="0070C0"/>
              </a:solidFill>
              <a:latin typeface="Arial" panose="020B0604020202020204" pitchFamily="34" charset="0"/>
              <a:ea typeface="+mn-ea"/>
              <a:cs typeface="+mn-cs"/>
            </a:endParaRPr>
          </a:p>
        </p:txBody>
      </p:sp>
      <p:sp>
        <p:nvSpPr>
          <p:cNvPr id="10" name="TextBox 9"/>
          <p:cNvSpPr txBox="1"/>
          <p:nvPr/>
        </p:nvSpPr>
        <p:spPr bwMode="auto">
          <a:xfrm>
            <a:off x="1016000" y="2687016"/>
            <a:ext cx="2901950" cy="1198285"/>
          </a:xfrm>
          <a:prstGeom prst="rect">
            <a:avLst/>
          </a:prstGeom>
          <a:noFill/>
        </p:spPr>
        <p:txBody>
          <a:bodyPr>
            <a:spAutoFit/>
          </a:bodyPr>
          <a:lstStyle/>
          <a:p>
            <a:pPr defTabSz="914400" fontAlgn="auto">
              <a:spcBef>
                <a:spcPts val="0"/>
              </a:spcBef>
              <a:spcAft>
                <a:spcPts val="0"/>
              </a:spcAft>
              <a:defRPr/>
            </a:pPr>
            <a:r>
              <a:rPr lang="zh-CN" altLang="en-US" sz="7200" b="1" kern="0" spc="-200" dirty="0">
                <a:ln w="1905">
                  <a:noFill/>
                </a:ln>
                <a:solidFill>
                  <a:prstClr val="white"/>
                </a:solidFill>
                <a:latin typeface="微软雅黑" panose="020B0503020204020204" pitchFamily="34" charset="-122"/>
                <a:ea typeface="微软雅黑" panose="020B0503020204020204" pitchFamily="34" charset="-122"/>
                <a:cs typeface="+mn-cs"/>
              </a:rPr>
              <a:t>目</a:t>
            </a:r>
            <a:r>
              <a:rPr lang="en-US" altLang="zh-CN" sz="7200" b="1" kern="0" spc="-200" dirty="0">
                <a:ln w="1905">
                  <a:noFill/>
                </a:ln>
                <a:solidFill>
                  <a:prstClr val="white"/>
                </a:solidFill>
                <a:latin typeface="微软雅黑" panose="020B0503020204020204" pitchFamily="34" charset="-122"/>
                <a:ea typeface="微软雅黑" panose="020B0503020204020204" pitchFamily="34" charset="-122"/>
                <a:cs typeface="+mn-cs"/>
              </a:rPr>
              <a:t> </a:t>
            </a:r>
            <a:r>
              <a:rPr lang="zh-CN" altLang="en-US" sz="7200" b="1" kern="0" spc="-200" dirty="0">
                <a:ln w="1905">
                  <a:noFill/>
                </a:ln>
                <a:solidFill>
                  <a:prstClr val="white"/>
                </a:solidFill>
                <a:latin typeface="微软雅黑" panose="020B0503020204020204" pitchFamily="34" charset="-122"/>
                <a:ea typeface="微软雅黑" panose="020B0503020204020204" pitchFamily="34" charset="-122"/>
                <a:cs typeface="+mn-cs"/>
              </a:rPr>
              <a:t>录</a:t>
            </a:r>
          </a:p>
        </p:txBody>
      </p:sp>
      <p:sp>
        <p:nvSpPr>
          <p:cNvPr id="11" name="TextBox 10"/>
          <p:cNvSpPr txBox="1"/>
          <p:nvPr/>
        </p:nvSpPr>
        <p:spPr bwMode="auto">
          <a:xfrm>
            <a:off x="1108076" y="3677387"/>
            <a:ext cx="2098675" cy="503121"/>
          </a:xfrm>
          <a:prstGeom prst="rect">
            <a:avLst/>
          </a:prstGeom>
          <a:noFill/>
        </p:spPr>
        <p:txBody>
          <a:bodyPr wrap="none">
            <a:spAutoFit/>
          </a:bodyPr>
          <a:lstStyle/>
          <a:p>
            <a:pPr algn="ctr" defTabSz="914400" fontAlgn="auto">
              <a:spcBef>
                <a:spcPts val="0"/>
              </a:spcBef>
              <a:spcAft>
                <a:spcPts val="0"/>
              </a:spcAft>
              <a:defRPr/>
            </a:pPr>
            <a:r>
              <a:rPr lang="en-US" altLang="zh-CN" sz="2665" b="1" dirty="0">
                <a:solidFill>
                  <a:prstClr val="white"/>
                </a:solidFill>
                <a:latin typeface="微软雅黑" panose="020B0503020204020204" pitchFamily="34" charset="-122"/>
                <a:ea typeface="微软雅黑" panose="020B0503020204020204" pitchFamily="34" charset="-122"/>
                <a:cs typeface="+mn-cs"/>
              </a:rPr>
              <a:t>CONTENTS</a:t>
            </a:r>
            <a:endParaRPr lang="zh-CN" altLang="en-US" sz="2665" b="1" dirty="0">
              <a:solidFill>
                <a:prstClr val="white"/>
              </a:solidFill>
              <a:latin typeface="微软雅黑" panose="020B0503020204020204" pitchFamily="34" charset="-122"/>
              <a:ea typeface="微软雅黑" panose="020B0503020204020204" pitchFamily="34" charset="-122"/>
              <a:cs typeface="+mn-cs"/>
            </a:endParaRPr>
          </a:p>
        </p:txBody>
      </p:sp>
      <p:grpSp>
        <p:nvGrpSpPr>
          <p:cNvPr id="23556" name="组合 11"/>
          <p:cNvGrpSpPr/>
          <p:nvPr/>
        </p:nvGrpSpPr>
        <p:grpSpPr bwMode="auto">
          <a:xfrm>
            <a:off x="4741526" y="2244690"/>
            <a:ext cx="3848417" cy="899904"/>
            <a:chOff x="4741445" y="2245292"/>
            <a:chExt cx="3847474" cy="900304"/>
          </a:xfrm>
        </p:grpSpPr>
        <p:sp>
          <p:nvSpPr>
            <p:cNvPr id="23564" name="TextBox 12">
              <a:hlinkClick r:id="rId3" action="ppaction://hlinksldjump"/>
            </p:cNvPr>
            <p:cNvSpPr txBox="1">
              <a:spLocks noChangeArrowheads="1"/>
            </p:cNvSpPr>
            <p:nvPr/>
          </p:nvSpPr>
          <p:spPr bwMode="auto">
            <a:xfrm>
              <a:off x="5634988" y="2288163"/>
              <a:ext cx="2953931" cy="646618"/>
            </a:xfrm>
            <a:prstGeom prst="rect">
              <a:avLst/>
            </a:prstGeom>
            <a:noFill/>
            <a:ln w="9525">
              <a:noFill/>
              <a:miter lim="800000"/>
            </a:ln>
          </p:spPr>
          <p:txBody>
            <a:bodyPr wrap="none">
              <a:spAutoFit/>
            </a:bodyPr>
            <a:lstStyle/>
            <a:p>
              <a:r>
                <a:rPr lang="zh-CN" altLang="en-US" sz="3600" b="1" dirty="0" smtClean="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突破高考热点</a:t>
              </a:r>
              <a:endParaRPr lang="zh-CN" altLang="en-US" sz="36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extBox 13">
              <a:hlinkClick r:id="rId3" action="ppaction://hlinksldjump"/>
            </p:cNvPr>
            <p:cNvSpPr txBox="1"/>
            <p:nvPr/>
          </p:nvSpPr>
          <p:spPr>
            <a:xfrm>
              <a:off x="4741445" y="2245292"/>
              <a:ext cx="799904" cy="900304"/>
            </a:xfrm>
            <a:prstGeom prst="rect">
              <a:avLst/>
            </a:prstGeom>
            <a:noFill/>
            <a:effectLst>
              <a:outerShdw blurRad="50800" dist="38100" dir="2700000" algn="tl" rotWithShape="0">
                <a:prstClr val="black">
                  <a:alpha val="40000"/>
                </a:prstClr>
              </a:outerShdw>
            </a:effectLst>
          </p:spPr>
          <p:txBody>
            <a:bodyPr wrap="none">
              <a:spAutoFit/>
            </a:bodyPr>
            <a:lstStyle/>
            <a:p>
              <a:pPr>
                <a:defRPr/>
              </a:pPr>
              <a:r>
                <a:rPr lang="en-US" altLang="zh-CN" sz="5300" dirty="0">
                  <a:solidFill>
                    <a:srgbClr val="0070C0"/>
                  </a:solidFill>
                  <a:latin typeface="Impact" panose="020B0806030902050204" pitchFamily="34" charset="0"/>
                </a:rPr>
                <a:t>01</a:t>
              </a:r>
            </a:p>
          </p:txBody>
        </p:sp>
      </p:grpSp>
      <p:grpSp>
        <p:nvGrpSpPr>
          <p:cNvPr id="23558" name="组合 17"/>
          <p:cNvGrpSpPr/>
          <p:nvPr/>
        </p:nvGrpSpPr>
        <p:grpSpPr bwMode="auto">
          <a:xfrm>
            <a:off x="6222586" y="4689366"/>
            <a:ext cx="3761106" cy="899904"/>
            <a:chOff x="5713655" y="3725695"/>
            <a:chExt cx="3761620" cy="900304"/>
          </a:xfrm>
        </p:grpSpPr>
        <p:sp>
          <p:nvSpPr>
            <p:cNvPr id="23560" name="TextBox 18">
              <a:hlinkClick r:id="rId4" action="ppaction://hlinksldjump"/>
            </p:cNvPr>
            <p:cNvSpPr txBox="1">
              <a:spLocks noChangeArrowheads="1"/>
            </p:cNvSpPr>
            <p:nvPr/>
          </p:nvSpPr>
          <p:spPr bwMode="auto">
            <a:xfrm>
              <a:off x="6520216" y="3822553"/>
              <a:ext cx="2955059" cy="646619"/>
            </a:xfrm>
            <a:prstGeom prst="rect">
              <a:avLst/>
            </a:prstGeom>
            <a:noFill/>
            <a:ln w="9525">
              <a:noFill/>
              <a:miter lim="800000"/>
            </a:ln>
          </p:spPr>
          <p:txBody>
            <a:bodyPr wrap="none">
              <a:spAutoFit/>
            </a:bodyPr>
            <a:lstStyle/>
            <a:p>
              <a:r>
                <a:rPr lang="zh-CN" altLang="en-US" sz="36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课时跟踪训练</a:t>
              </a:r>
            </a:p>
          </p:txBody>
        </p:sp>
        <p:sp>
          <p:nvSpPr>
            <p:cNvPr id="20" name="TextBox 19">
              <a:hlinkClick r:id="rId4" action="ppaction://hlinksldjump"/>
            </p:cNvPr>
            <p:cNvSpPr txBox="1"/>
            <p:nvPr/>
          </p:nvSpPr>
          <p:spPr>
            <a:xfrm>
              <a:off x="5713655" y="3725695"/>
              <a:ext cx="901824" cy="900304"/>
            </a:xfrm>
            <a:prstGeom prst="rect">
              <a:avLst/>
            </a:prstGeom>
            <a:noFill/>
            <a:effectLst>
              <a:outerShdw blurRad="50800" dist="38100" dir="2700000" algn="tl" rotWithShape="0">
                <a:prstClr val="black">
                  <a:alpha val="40000"/>
                </a:prstClr>
              </a:outerShdw>
            </a:effectLst>
          </p:spPr>
          <p:txBody>
            <a:bodyPr wrap="none">
              <a:spAutoFit/>
            </a:bodyPr>
            <a:lstStyle/>
            <a:p>
              <a:pPr>
                <a:defRPr/>
              </a:pPr>
              <a:r>
                <a:rPr lang="en-US" altLang="zh-CN" sz="5300" dirty="0" smtClean="0">
                  <a:solidFill>
                    <a:srgbClr val="0070C0"/>
                  </a:solidFill>
                  <a:latin typeface="Impact" panose="020B0806030902050204" pitchFamily="34" charset="0"/>
                </a:rPr>
                <a:t>04</a:t>
              </a:r>
              <a:endParaRPr lang="en-US" altLang="zh-CN" sz="5300" dirty="0">
                <a:solidFill>
                  <a:srgbClr val="0070C0"/>
                </a:solidFill>
                <a:latin typeface="Impact" panose="020B0806030902050204" pitchFamily="34" charset="0"/>
              </a:endParaRPr>
            </a:p>
          </p:txBody>
        </p:sp>
      </p:grpSp>
      <p:sp>
        <p:nvSpPr>
          <p:cNvPr id="22" name="矩形 34"/>
          <p:cNvSpPr/>
          <p:nvPr/>
        </p:nvSpPr>
        <p:spPr bwMode="auto">
          <a:xfrm>
            <a:off x="9317039" y="2393396"/>
            <a:ext cx="2892425" cy="2115648"/>
          </a:xfrm>
          <a:custGeom>
            <a:avLst/>
            <a:gdLst>
              <a:gd name="connsiteX0" fmla="*/ 0 w 1055077"/>
              <a:gd name="connsiteY0" fmla="*/ 0 h 1283968"/>
              <a:gd name="connsiteX1" fmla="*/ 1055077 w 1055077"/>
              <a:gd name="connsiteY1" fmla="*/ 0 h 1283968"/>
              <a:gd name="connsiteX2" fmla="*/ 1055077 w 1055077"/>
              <a:gd name="connsiteY2" fmla="*/ 1283968 h 1283968"/>
              <a:gd name="connsiteX3" fmla="*/ 0 w 1055077"/>
              <a:gd name="connsiteY3" fmla="*/ 1283968 h 1283968"/>
              <a:gd name="connsiteX4" fmla="*/ 0 w 1055077"/>
              <a:gd name="connsiteY4" fmla="*/ 0 h 1283968"/>
              <a:gd name="connsiteX0-1" fmla="*/ 0 w 1606620"/>
              <a:gd name="connsiteY0-2" fmla="*/ 0 h 1283968"/>
              <a:gd name="connsiteX1-3" fmla="*/ 1606620 w 1606620"/>
              <a:gd name="connsiteY1-4" fmla="*/ 0 h 1283968"/>
              <a:gd name="connsiteX2-5" fmla="*/ 1606620 w 1606620"/>
              <a:gd name="connsiteY2-6" fmla="*/ 1283968 h 1283968"/>
              <a:gd name="connsiteX3-7" fmla="*/ 551543 w 1606620"/>
              <a:gd name="connsiteY3-8" fmla="*/ 1283968 h 1283968"/>
              <a:gd name="connsiteX4-9" fmla="*/ 0 w 1606620"/>
              <a:gd name="connsiteY4-10" fmla="*/ 0 h 1283968"/>
              <a:gd name="connsiteX0-11" fmla="*/ 0 w 1833140"/>
              <a:gd name="connsiteY0-12" fmla="*/ 9525 h 1293493"/>
              <a:gd name="connsiteX1-13" fmla="*/ 1833140 w 1833140"/>
              <a:gd name="connsiteY1-14" fmla="*/ 0 h 1293493"/>
              <a:gd name="connsiteX2-15" fmla="*/ 1606620 w 1833140"/>
              <a:gd name="connsiteY2-16" fmla="*/ 1293493 h 1293493"/>
              <a:gd name="connsiteX3-17" fmla="*/ 551543 w 1833140"/>
              <a:gd name="connsiteY3-18" fmla="*/ 1293493 h 1293493"/>
              <a:gd name="connsiteX4-19" fmla="*/ 0 w 1833140"/>
              <a:gd name="connsiteY4-20" fmla="*/ 9525 h 1293493"/>
              <a:gd name="connsiteX0-21" fmla="*/ 0 w 1833140"/>
              <a:gd name="connsiteY0-22" fmla="*/ 9525 h 1293493"/>
              <a:gd name="connsiteX1-23" fmla="*/ 1833140 w 1833140"/>
              <a:gd name="connsiteY1-24" fmla="*/ 0 h 1293493"/>
              <a:gd name="connsiteX2-25" fmla="*/ 1833140 w 1833140"/>
              <a:gd name="connsiteY2-26" fmla="*/ 1293493 h 1293493"/>
              <a:gd name="connsiteX3-27" fmla="*/ 551543 w 1833140"/>
              <a:gd name="connsiteY3-28" fmla="*/ 1293493 h 1293493"/>
              <a:gd name="connsiteX4-29" fmla="*/ 0 w 1833140"/>
              <a:gd name="connsiteY4-30" fmla="*/ 9525 h 1293493"/>
              <a:gd name="connsiteX0-31" fmla="*/ 0 w 1833140"/>
              <a:gd name="connsiteY0-32" fmla="*/ 0 h 1283968"/>
              <a:gd name="connsiteX1-33" fmla="*/ 1833140 w 1833140"/>
              <a:gd name="connsiteY1-34" fmla="*/ 8288 h 1283968"/>
              <a:gd name="connsiteX2-35" fmla="*/ 1833140 w 1833140"/>
              <a:gd name="connsiteY2-36" fmla="*/ 1283968 h 1283968"/>
              <a:gd name="connsiteX3-37" fmla="*/ 551543 w 1833140"/>
              <a:gd name="connsiteY3-38" fmla="*/ 1283968 h 1283968"/>
              <a:gd name="connsiteX4-39" fmla="*/ 0 w 1833140"/>
              <a:gd name="connsiteY4-40" fmla="*/ 0 h 1283968"/>
              <a:gd name="connsiteX0-41" fmla="*/ 0 w 1843227"/>
              <a:gd name="connsiteY0-42" fmla="*/ 3587 h 1287555"/>
              <a:gd name="connsiteX1-43" fmla="*/ 1843227 w 1843227"/>
              <a:gd name="connsiteY1-44" fmla="*/ 0 h 1287555"/>
              <a:gd name="connsiteX2-45" fmla="*/ 1833140 w 1843227"/>
              <a:gd name="connsiteY2-46" fmla="*/ 1287555 h 1287555"/>
              <a:gd name="connsiteX3-47" fmla="*/ 551543 w 1843227"/>
              <a:gd name="connsiteY3-48" fmla="*/ 1287555 h 1287555"/>
              <a:gd name="connsiteX4-49" fmla="*/ 0 w 1843227"/>
              <a:gd name="connsiteY4-50" fmla="*/ 3587 h 12875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rgbClr val="0070C0"/>
          </a:solidFill>
          <a:ln w="9525" cap="flat" cmpd="sng" algn="ctr">
            <a:noFill/>
            <a:prstDash val="solid"/>
            <a:round/>
            <a:headEnd type="none" w="med" len="med"/>
            <a:tailEnd type="none" w="med" len="med"/>
          </a:ln>
          <a:effectLst>
            <a:outerShdw blurRad="50800" dist="38100" dir="8100000" algn="tr" rotWithShape="0">
              <a:prstClr val="black">
                <a:alpha val="40000"/>
              </a:prstClr>
            </a:outerShdw>
          </a:effectLst>
        </p:spPr>
        <p:txBody>
          <a:bodyPr lIns="121920" tIns="60960" rIns="121920" bIns="60960"/>
          <a:lstStyle/>
          <a:p>
            <a:pPr defTabSz="914400">
              <a:defRPr/>
            </a:pPr>
            <a:endParaRPr lang="zh-CN" altLang="en-US" sz="2400">
              <a:solidFill>
                <a:prstClr val="black"/>
              </a:solidFill>
              <a:latin typeface="Arial" panose="020B0604020202020204" pitchFamily="34" charset="0"/>
              <a:ea typeface="+mn-ea"/>
              <a:cs typeface="+mn-cs"/>
            </a:endParaRPr>
          </a:p>
        </p:txBody>
      </p:sp>
      <p:sp>
        <p:nvSpPr>
          <p:cNvPr id="12" name="TextBox 15">
            <a:hlinkClick r:id="rId5" action="ppaction://hlinksldjump"/>
          </p:cNvPr>
          <p:cNvSpPr txBox="1">
            <a:spLocks noChangeArrowheads="1"/>
          </p:cNvSpPr>
          <p:nvPr/>
        </p:nvSpPr>
        <p:spPr bwMode="auto">
          <a:xfrm>
            <a:off x="6397208" y="3975176"/>
            <a:ext cx="2954655" cy="646331"/>
          </a:xfrm>
          <a:prstGeom prst="rect">
            <a:avLst/>
          </a:prstGeom>
          <a:noFill/>
          <a:ln w="9525">
            <a:noFill/>
            <a:miter lim="800000"/>
          </a:ln>
        </p:spPr>
        <p:txBody>
          <a:bodyPr wrap="none">
            <a:spAutoFit/>
          </a:bodyPr>
          <a:lstStyle/>
          <a:p>
            <a:r>
              <a:rPr lang="zh-CN" altLang="en-US" sz="3600" b="1" dirty="0" smtClean="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链接高考真题</a:t>
            </a:r>
            <a:endParaRPr lang="zh-CN" altLang="en-US" sz="36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2">
            <a:hlinkClick r:id="rId5" action="ppaction://hlinksldjump"/>
          </p:cNvPr>
          <p:cNvSpPr txBox="1"/>
          <p:nvPr/>
        </p:nvSpPr>
        <p:spPr bwMode="auto">
          <a:xfrm>
            <a:off x="5509795" y="3925975"/>
            <a:ext cx="909223" cy="907941"/>
          </a:xfrm>
          <a:prstGeom prst="rect">
            <a:avLst/>
          </a:prstGeom>
          <a:noFill/>
          <a:effectLst>
            <a:outerShdw blurRad="50800" dist="38100" dir="2700000" algn="tl" rotWithShape="0">
              <a:prstClr val="black">
                <a:alpha val="40000"/>
              </a:prstClr>
            </a:outerShdw>
          </a:effectLst>
        </p:spPr>
        <p:txBody>
          <a:bodyPr wrap="none">
            <a:spAutoFit/>
          </a:bodyPr>
          <a:lstStyle/>
          <a:p>
            <a:pPr>
              <a:defRPr/>
            </a:pPr>
            <a:r>
              <a:rPr lang="en-US" altLang="zh-CN" sz="5300" dirty="0" smtClean="0">
                <a:solidFill>
                  <a:srgbClr val="0070C0"/>
                </a:solidFill>
                <a:latin typeface="Impact" panose="020B0806030902050204" pitchFamily="34" charset="0"/>
              </a:rPr>
              <a:t>03</a:t>
            </a:r>
            <a:endParaRPr lang="en-US" altLang="zh-CN" sz="5300" dirty="0">
              <a:solidFill>
                <a:srgbClr val="0070C0"/>
              </a:solidFill>
              <a:latin typeface="Impact" panose="020B0806030902050204" pitchFamily="34" charset="0"/>
            </a:endParaRPr>
          </a:p>
        </p:txBody>
      </p:sp>
      <p:sp>
        <p:nvSpPr>
          <p:cNvPr id="15" name="TextBox 15">
            <a:hlinkClick r:id="rId6" action="ppaction://hlinksldjump"/>
          </p:cNvPr>
          <p:cNvSpPr txBox="1">
            <a:spLocks noChangeArrowheads="1"/>
          </p:cNvSpPr>
          <p:nvPr/>
        </p:nvSpPr>
        <p:spPr bwMode="auto">
          <a:xfrm>
            <a:off x="6020915" y="3068225"/>
            <a:ext cx="2492990" cy="646331"/>
          </a:xfrm>
          <a:prstGeom prst="rect">
            <a:avLst/>
          </a:prstGeom>
          <a:noFill/>
          <a:ln w="9525">
            <a:noFill/>
            <a:miter lim="800000"/>
          </a:ln>
        </p:spPr>
        <p:txBody>
          <a:bodyPr wrap="none">
            <a:spAutoFit/>
          </a:bodyPr>
          <a:lstStyle/>
          <a:p>
            <a:r>
              <a:rPr lang="zh-CN" altLang="en-US" sz="3600" b="1" smtClean="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命题新动向</a:t>
            </a:r>
            <a:endParaRPr lang="zh-CN" altLang="en-US" sz="36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TextBox 15">
            <a:hlinkClick r:id="rId5" action="ppaction://hlinksldjump"/>
          </p:cNvPr>
          <p:cNvSpPr txBox="1"/>
          <p:nvPr/>
        </p:nvSpPr>
        <p:spPr bwMode="auto">
          <a:xfrm>
            <a:off x="5133502" y="3019024"/>
            <a:ext cx="882650" cy="899905"/>
          </a:xfrm>
          <a:prstGeom prst="rect">
            <a:avLst/>
          </a:prstGeom>
          <a:noFill/>
          <a:effectLst>
            <a:outerShdw blurRad="50800" dist="38100" dir="2700000" algn="tl" rotWithShape="0">
              <a:prstClr val="black">
                <a:alpha val="40000"/>
              </a:prstClr>
            </a:outerShdw>
          </a:effectLst>
        </p:spPr>
        <p:txBody>
          <a:bodyPr wrap="none">
            <a:spAutoFit/>
          </a:bodyPr>
          <a:lstStyle/>
          <a:p>
            <a:pPr>
              <a:defRPr/>
            </a:pPr>
            <a:r>
              <a:rPr lang="en-US" altLang="zh-CN" sz="5300" dirty="0">
                <a:solidFill>
                  <a:srgbClr val="0070C0"/>
                </a:solidFill>
                <a:latin typeface="Impact" panose="020B0806030902050204" pitchFamily="34" charset="0"/>
              </a:rPr>
              <a:t>02</a:t>
            </a:r>
          </a:p>
        </p:txBody>
      </p:sp>
    </p:spTree>
    <p:extLst>
      <p:ext uri="{BB962C8B-B14F-4D97-AF65-F5344CB8AC3E}">
        <p14:creationId xmlns:p14="http://schemas.microsoft.com/office/powerpoint/2010/main" val="2218671177"/>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1"/>
            </p:custDataLst>
          </p:nvPr>
        </p:nvSpPr>
        <p:spPr>
          <a:xfrm>
            <a:off x="717550" y="1079250"/>
            <a:ext cx="11474450" cy="409638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schemeClr val="accent6">
                  <a:lumMod val="75000"/>
                </a:schemeClr>
              </a:solidFill>
            </a:endParaRPr>
          </a:p>
        </p:txBody>
      </p:sp>
      <p:sp>
        <p:nvSpPr>
          <p:cNvPr id="10" name="五边形 9"/>
          <p:cNvSpPr/>
          <p:nvPr>
            <p:custDataLst>
              <p:tags r:id="rId2"/>
            </p:custDataLst>
          </p:nvPr>
        </p:nvSpPr>
        <p:spPr>
          <a:xfrm>
            <a:off x="4763" y="1079250"/>
            <a:ext cx="3287712" cy="4094802"/>
          </a:xfrm>
          <a:prstGeom prst="homePlate">
            <a:avLst>
              <a:gd name="adj" fmla="val 59526"/>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white"/>
              </a:solidFill>
            </a:endParaRPr>
          </a:p>
        </p:txBody>
      </p:sp>
      <p:sp>
        <p:nvSpPr>
          <p:cNvPr id="11" name="燕尾形 10"/>
          <p:cNvSpPr/>
          <p:nvPr>
            <p:custDataLst>
              <p:tags r:id="rId3"/>
            </p:custDataLst>
          </p:nvPr>
        </p:nvSpPr>
        <p:spPr>
          <a:xfrm>
            <a:off x="1582739" y="1079250"/>
            <a:ext cx="2333625" cy="4096389"/>
          </a:xfrm>
          <a:prstGeom prst="chevron">
            <a:avLst>
              <a:gd name="adj" fmla="val 8512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black"/>
              </a:solidFill>
            </a:endParaRPr>
          </a:p>
        </p:txBody>
      </p:sp>
      <p:sp>
        <p:nvSpPr>
          <p:cNvPr id="29700" name="文本框 44"/>
          <p:cNvSpPr txBox="1">
            <a:spLocks noChangeArrowheads="1"/>
          </p:cNvSpPr>
          <p:nvPr/>
        </p:nvSpPr>
        <p:spPr bwMode="auto">
          <a:xfrm>
            <a:off x="4368800" y="1269231"/>
            <a:ext cx="6515100" cy="1006242"/>
          </a:xfrm>
          <a:prstGeom prst="rect">
            <a:avLst/>
          </a:prstGeom>
          <a:noFill/>
          <a:ln w="9525">
            <a:noFill/>
            <a:miter lim="800000"/>
          </a:ln>
        </p:spPr>
        <p:txBody>
          <a:bodyPr>
            <a:spAutoFit/>
          </a:bodyPr>
          <a:lstStyle/>
          <a:p>
            <a:r>
              <a:rPr lang="zh-CN" altLang="en-US" sz="6000" b="1" spc="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突破高考热点</a:t>
            </a:r>
            <a:endParaRPr lang="zh-CN" altLang="en-US" sz="60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701" name="文本框 18"/>
          <p:cNvSpPr txBox="1">
            <a:spLocks noChangeArrowheads="1"/>
          </p:cNvSpPr>
          <p:nvPr>
            <p:custDataLst>
              <p:tags r:id="rId4"/>
            </p:custDataLst>
          </p:nvPr>
        </p:nvSpPr>
        <p:spPr bwMode="auto">
          <a:xfrm>
            <a:off x="1610038" y="2349116"/>
            <a:ext cx="989786" cy="1179428"/>
          </a:xfrm>
          <a:prstGeom prst="rect">
            <a:avLst/>
          </a:prstGeom>
          <a:noFill/>
          <a:ln w="9525">
            <a:noFill/>
            <a:miter lim="800000"/>
          </a:ln>
        </p:spPr>
        <p:txBody>
          <a:bodyPr/>
          <a:lstStyle/>
          <a:p>
            <a:pPr algn="dist"/>
            <a:r>
              <a:rPr kumimoji="1" lang="en-US" altLang="zh-CN" sz="88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1</a:t>
            </a:r>
            <a:endParaRPr kumimoji="1" lang="en-US" altLang="zh-CN" sz="8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圆角矩形 13">
            <a:hlinkClick r:id="rId7" action="ppaction://hlinksldjump"/>
          </p:cNvPr>
          <p:cNvSpPr/>
          <p:nvPr/>
        </p:nvSpPr>
        <p:spPr>
          <a:xfrm>
            <a:off x="4295613" y="3140938"/>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zh-CN" altLang="en-US" sz="2600" b="1">
                <a:solidFill>
                  <a:schemeClr val="bg1"/>
                </a:solidFill>
                <a:latin typeface="微软雅黑" panose="020B0503020204020204" pitchFamily="34" charset="-122"/>
                <a:ea typeface="微软雅黑" panose="020B0503020204020204" pitchFamily="34" charset="-122"/>
              </a:rPr>
              <a:t>热点二　动态平衡和极值问题</a:t>
            </a:r>
            <a:endParaRPr lang="zh-CN" altLang="zh-CN" sz="2600" b="1"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p:txBody>
      </p:sp>
      <p:sp>
        <p:nvSpPr>
          <p:cNvPr id="15" name="圆角矩形 14">
            <a:hlinkClick r:id="rId8" action="ppaction://hlinksldjump"/>
          </p:cNvPr>
          <p:cNvSpPr/>
          <p:nvPr/>
        </p:nvSpPr>
        <p:spPr>
          <a:xfrm>
            <a:off x="4295613" y="2427888"/>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zh-CN" altLang="en-US" sz="2600" b="1">
                <a:solidFill>
                  <a:schemeClr val="bg1"/>
                </a:solidFill>
                <a:latin typeface="微软雅黑" panose="020B0503020204020204" pitchFamily="34" charset="-122"/>
                <a:ea typeface="微软雅黑" panose="020B0503020204020204" pitchFamily="34" charset="-122"/>
              </a:rPr>
              <a:t>热点一　受力分析及静态平衡问题</a:t>
            </a:r>
            <a:endParaRPr lang="zh-CN" altLang="en-US" sz="2600" b="1" dirty="0">
              <a:solidFill>
                <a:schemeClr val="bg1"/>
              </a:solidFill>
              <a:latin typeface="微软雅黑" panose="020B0503020204020204" pitchFamily="34" charset="-122"/>
              <a:ea typeface="微软雅黑" panose="020B0503020204020204" pitchFamily="34" charset="-122"/>
            </a:endParaRPr>
          </a:p>
        </p:txBody>
      </p:sp>
      <p:sp>
        <p:nvSpPr>
          <p:cNvPr id="12" name="圆角矩形 11">
            <a:hlinkClick r:id="rId9" action="ppaction://hlinksldjump"/>
          </p:cNvPr>
          <p:cNvSpPr/>
          <p:nvPr/>
        </p:nvSpPr>
        <p:spPr>
          <a:xfrm>
            <a:off x="4295926" y="3854309"/>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Aft>
                <a:spcPts val="0"/>
              </a:spcAft>
            </a:pPr>
            <a:r>
              <a:rPr lang="zh-CN" altLang="en-US" sz="2600" b="1">
                <a:solidFill>
                  <a:schemeClr val="bg1"/>
                </a:solidFill>
                <a:latin typeface="微软雅黑" panose="020B0503020204020204" pitchFamily="34" charset="-122"/>
                <a:ea typeface="微软雅黑" panose="020B0503020204020204" pitchFamily="34" charset="-122"/>
              </a:rPr>
              <a:t>热点三　电磁场中的平衡问题</a:t>
            </a:r>
            <a:endParaRPr lang="zh-CN" altLang="zh-CN" sz="24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Tree>
    <p:extLst>
      <p:ext uri="{BB962C8B-B14F-4D97-AF65-F5344CB8AC3E}">
        <p14:creationId xmlns:p14="http://schemas.microsoft.com/office/powerpoint/2010/main" val="3946383484"/>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a:spLocks noChangeArrowheads="1"/>
          </p:cNvSpPr>
          <p:nvPr/>
        </p:nvSpPr>
        <p:spPr bwMode="auto">
          <a:xfrm>
            <a:off x="228964" y="503847"/>
            <a:ext cx="11772834" cy="59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itchFamily="34" charset="0"/>
                <a:ea typeface="宋体" pitchFamily="2" charset="-122"/>
              </a:defRPr>
            </a:lvl1pPr>
            <a:lvl2pPr marL="742950" indent="-285750" eaLnBrk="0" hangingPunct="0">
              <a:tabLst>
                <a:tab pos="2609850" algn="l"/>
              </a:tabLst>
              <a:defRPr>
                <a:solidFill>
                  <a:schemeClr val="tx1"/>
                </a:solidFill>
                <a:latin typeface="Calibri" pitchFamily="34" charset="0"/>
                <a:ea typeface="宋体" pitchFamily="2" charset="-122"/>
              </a:defRPr>
            </a:lvl2pPr>
            <a:lvl3pPr marL="1143000" indent="-228600" eaLnBrk="0" hangingPunct="0">
              <a:tabLst>
                <a:tab pos="2609850" algn="l"/>
              </a:tabLst>
              <a:defRPr>
                <a:solidFill>
                  <a:schemeClr val="tx1"/>
                </a:solidFill>
                <a:latin typeface="Calibri" pitchFamily="34" charset="0"/>
                <a:ea typeface="宋体" pitchFamily="2" charset="-122"/>
              </a:defRPr>
            </a:lvl3pPr>
            <a:lvl4pPr marL="1600200" indent="-228600" eaLnBrk="0" hangingPunct="0">
              <a:tabLst>
                <a:tab pos="2609850" algn="l"/>
              </a:tabLst>
              <a:defRPr>
                <a:solidFill>
                  <a:schemeClr val="tx1"/>
                </a:solidFill>
                <a:latin typeface="Calibri" pitchFamily="34" charset="0"/>
                <a:ea typeface="宋体" pitchFamily="2" charset="-122"/>
              </a:defRPr>
            </a:lvl4pPr>
            <a:lvl5pPr marL="2057400" indent="-228600" eaLnBrk="0" hangingPunct="0">
              <a:tabLst>
                <a:tab pos="260985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9pPr>
          </a:lstStyle>
          <a:p>
            <a:pPr algn="ctr">
              <a:lnSpc>
                <a:spcPct val="130000"/>
              </a:lnSpc>
              <a:spcBef>
                <a:spcPts val="1200"/>
              </a:spcBef>
              <a:spcAft>
                <a:spcPts val="300"/>
              </a:spcAft>
            </a:pPr>
            <a:r>
              <a:rPr lang="zh-CN" altLang="en-US" sz="2800" kern="1400">
                <a:latin typeface="Cambria"/>
                <a:ea typeface="微软雅黑"/>
                <a:cs typeface="Times New Roman"/>
              </a:rPr>
              <a:t>热点一　受力分析及静态平衡问题</a:t>
            </a:r>
            <a:endParaRPr lang="zh-CN" altLang="zh-CN" sz="1800" b="1" kern="1400" dirty="0">
              <a:effectLst/>
              <a:latin typeface="Cambria"/>
              <a:ea typeface="宋体"/>
              <a:cs typeface="Times New Roman"/>
            </a:endParaRPr>
          </a:p>
        </p:txBody>
      </p:sp>
      <p:sp>
        <p:nvSpPr>
          <p:cNvPr id="4" name="矩形 3"/>
          <p:cNvSpPr/>
          <p:nvPr/>
        </p:nvSpPr>
        <p:spPr>
          <a:xfrm>
            <a:off x="177337" y="969159"/>
            <a:ext cx="11722861" cy="62944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处理平衡问题常用的三种方法</a:t>
            </a:r>
            <a:endParaRPr lang="zh-CN" altLang="zh-CN" sz="1050" kern="100" dirty="0">
              <a:effectLst/>
              <a:latin typeface="宋体"/>
              <a:cs typeface="Courier New"/>
            </a:endParaRPr>
          </a:p>
        </p:txBody>
      </p:sp>
      <p:graphicFrame>
        <p:nvGraphicFramePr>
          <p:cNvPr id="2" name="表格 1"/>
          <p:cNvGraphicFramePr>
            <a:graphicFrameLocks noGrp="1"/>
          </p:cNvGraphicFramePr>
          <p:nvPr>
            <p:extLst>
              <p:ext uri="{D42A27DB-BD31-4B8C-83A1-F6EECF244321}">
                <p14:modId xmlns:p14="http://schemas.microsoft.com/office/powerpoint/2010/main" val="2727550956"/>
              </p:ext>
            </p:extLst>
          </p:nvPr>
        </p:nvGraphicFramePr>
        <p:xfrm>
          <a:off x="335206" y="1637508"/>
          <a:ext cx="11479805" cy="4735988"/>
        </p:xfrm>
        <a:graphic>
          <a:graphicData uri="http://schemas.openxmlformats.org/drawingml/2006/table">
            <a:tbl>
              <a:tblPr firstRow="1" firstCol="1" bandRow="1"/>
              <a:tblGrid>
                <a:gridCol w="1165543"/>
                <a:gridCol w="10314262"/>
              </a:tblGrid>
              <a:tr h="819177">
                <a:tc>
                  <a:txBody>
                    <a:bodyPr/>
                    <a:lstStyle/>
                    <a:p>
                      <a:pPr algn="ct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合成法</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物体受三个共点力的作用而平衡</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则任意两个力的合力一定与第三个力大小相等、方向相反</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834">
                <a:tc rowSpan="2">
                  <a:txBody>
                    <a:bodyPr/>
                    <a:lstStyle/>
                    <a:p>
                      <a:pPr algn="ct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分解法</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按效果分解</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物体受三个共点力的作用而平衡</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将某一个力按力的作用效果分解</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则其分力和其他两个力满足平衡条件</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834">
                <a:tc vMerge="1">
                  <a:txBody>
                    <a:bodyPr/>
                    <a:lstStyle/>
                    <a:p>
                      <a:endParaRPr lang="zh-CN" altLang="en-US"/>
                    </a:p>
                  </a:txBody>
                  <a:tcPr/>
                </a:tc>
                <a:tc>
                  <a:txBody>
                    <a:bodyPr/>
                    <a:lstStyle/>
                    <a:p>
                      <a:pP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正交分解法</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物体受到三个或三个以上力的作用时</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将物体所受的力分解为相互垂直的两组</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每组力都满足平衡条件</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6492">
                <a:tc>
                  <a:txBody>
                    <a:bodyPr/>
                    <a:lstStyle/>
                    <a:p>
                      <a:pPr algn="ct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矢量三</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p>
                      <a:pPr algn="ct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角形法</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tabLst>
                          <a:tab pos="1530350" algn="l"/>
                          <a:tab pos="2970530" algn="l"/>
                        </a:tabLst>
                      </a:pP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对受三力作用而平衡的物体</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将力的矢量图平移</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使三力组成一个首尾依次相接封闭的矢量三角形</a:t>
                      </a:r>
                      <a:r>
                        <a:rPr lang="en-US" sz="24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根据正弦定理、余弦定理或相似三角形等数学知识求解未知力</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523830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7337" y="586685"/>
            <a:ext cx="8077869" cy="3724072"/>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1</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江苏泰州中学模拟</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 </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质量为</a:t>
            </a:r>
            <a:r>
              <a:rPr lang="en-US" altLang="zh-CN" sz="2600">
                <a:solidFill>
                  <a:srgbClr val="000000"/>
                </a:solidFill>
                <a:latin typeface="Times New Roman" panose="02020603050405020304" pitchFamily="18" charset="0"/>
                <a:ea typeface="微软雅黑" panose="020B0503020204020204" pitchFamily="34" charset="-122"/>
              </a:rPr>
              <a:t>1 kg</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的小球用一轻绳悬挂</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 </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在恒力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作用下处于静止状态</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 </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此时悬线与竖直方向的夹角为</a:t>
            </a:r>
            <a:r>
              <a:rPr lang="en-US" altLang="zh-CN" sz="2600">
                <a:solidFill>
                  <a:srgbClr val="000000"/>
                </a:solidFill>
                <a:latin typeface="Times New Roman" panose="02020603050405020304" pitchFamily="18" charset="0"/>
                <a:ea typeface="微软雅黑" panose="020B0503020204020204" pitchFamily="34" charset="-122"/>
              </a:rPr>
              <a:t>60°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。若把小球换成一质量为</a:t>
            </a:r>
            <a:r>
              <a:rPr lang="en-US" altLang="zh-CN" sz="2600">
                <a:solidFill>
                  <a:srgbClr val="000000"/>
                </a:solidFill>
                <a:latin typeface="Times New Roman" panose="02020603050405020304" pitchFamily="18" charset="0"/>
                <a:ea typeface="微软雅黑" panose="020B0503020204020204" pitchFamily="34" charset="-122"/>
              </a:rPr>
              <a:t>2 kg</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的另一小球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仍在该恒力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的作用下处于静止状态</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 </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悬线与竖直方向的夹角变为</a:t>
            </a:r>
            <a:r>
              <a:rPr lang="en-US" altLang="zh-CN" sz="2600">
                <a:solidFill>
                  <a:srgbClr val="000000"/>
                </a:solidFill>
                <a:latin typeface="Times New Roman" panose="02020603050405020304" pitchFamily="18" charset="0"/>
                <a:ea typeface="微软雅黑" panose="020B0503020204020204" pitchFamily="34" charset="-122"/>
              </a:rPr>
              <a:t>30°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。重力加速度</a:t>
            </a:r>
            <a:r>
              <a:rPr lang="en-US" altLang="zh-CN" sz="2600" i="1">
                <a:solidFill>
                  <a:srgbClr val="000000"/>
                </a:solidFill>
                <a:latin typeface="Times New Roman" panose="02020603050405020304" pitchFamily="18" charset="0"/>
                <a:ea typeface="微软雅黑" panose="020B0503020204020204" pitchFamily="34" charset="-122"/>
              </a:rPr>
              <a:t>g</a:t>
            </a:r>
            <a:r>
              <a:rPr lang="en-US" altLang="zh-CN" sz="2600">
                <a:solidFill>
                  <a:srgbClr val="000000"/>
                </a:solidFill>
                <a:latin typeface="Times New Roman" panose="02020603050405020304" pitchFamily="18" charset="0"/>
                <a:ea typeface="微软雅黑" panose="020B0503020204020204" pitchFamily="34" charset="-122"/>
              </a:rPr>
              <a:t>=10 m/s</a:t>
            </a:r>
            <a:r>
              <a:rPr lang="en-US" altLang="zh-CN" sz="2600" baseline="30000">
                <a:solidFill>
                  <a:srgbClr val="000000"/>
                </a:solidFill>
                <a:latin typeface="Times New Roman" panose="02020603050405020304" pitchFamily="18" charset="0"/>
                <a:ea typeface="微软雅黑" panose="020B0503020204020204" pitchFamily="34" charset="-122"/>
              </a:rPr>
              <a:t>2</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则恒力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的大小为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6" name="TextBox 6"/>
          <p:cNvSpPr txBox="1"/>
          <p:nvPr/>
        </p:nvSpPr>
        <p:spPr>
          <a:xfrm>
            <a:off x="5542564" y="3643129"/>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A</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5.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47494" y="732304"/>
            <a:ext cx="3148015" cy="2969765"/>
          </a:xfrm>
          <a:prstGeom prst="rect">
            <a:avLst/>
          </a:prstGeom>
          <a:noFill/>
          <a:ln>
            <a:noFill/>
          </a:ln>
        </p:spPr>
      </p:pic>
      <mc:AlternateContent xmlns:mc="http://schemas.openxmlformats.org/markup-compatibility/2006" xmlns:a14="http://schemas.microsoft.com/office/drawing/2010/main">
        <mc:Choice Requires="a14">
          <p:sp>
            <p:nvSpPr>
              <p:cNvPr id="7" name="矩形 6"/>
              <p:cNvSpPr/>
              <p:nvPr/>
            </p:nvSpPr>
            <p:spPr>
              <a:xfrm>
                <a:off x="528441" y="4299043"/>
                <a:ext cx="11722861" cy="1301038"/>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A.10 N		          B.20 N</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C.10</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3</m:t>
                        </m:r>
                      </m:e>
                    </m:rad>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N</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b="1" i="1" smtClean="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D</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20</m:t>
                    </m:r>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3</m:t>
                        </m:r>
                      </m:e>
                    </m:rad>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N</a:t>
                </a:r>
                <a:endParaRPr lang="zh-CN" altLang="zh-CN" sz="1150">
                  <a:latin typeface="Calibri" panose="020F0502020204030204" pitchFamily="34" charset="0"/>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528441" y="4299043"/>
                <a:ext cx="11722861" cy="1301038"/>
              </a:xfrm>
              <a:prstGeom prst="rect">
                <a:avLst/>
              </a:prstGeom>
              <a:blipFill rotWithShape="0">
                <a:blip r:embed="rId3"/>
                <a:stretch>
                  <a:fillRect l="-676" b="-934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360690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7338" y="622780"/>
            <a:ext cx="8077868" cy="1923579"/>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设第</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solidFill>
                  <a:srgbClr val="000000"/>
                </a:solidFill>
                <a:latin typeface="Times New Roman" panose="02020603050405020304" pitchFamily="18" charset="0"/>
                <a:cs typeface="Times New Roman" panose="02020603050405020304" pitchFamily="18" charset="0"/>
              </a:rPr>
              <a:t>个小球的质量为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则另一小球的质量为</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分别对两个位置的小球受力分析</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并作出如图所示的矢量三角形</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p:pic>
        <p:nvPicPr>
          <p:cNvPr id="6" name="image6.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15206" y="658876"/>
            <a:ext cx="3148015" cy="3327856"/>
          </a:xfrm>
          <a:prstGeom prst="rect">
            <a:avLst/>
          </a:prstGeom>
          <a:noFill/>
          <a:ln>
            <a:noFill/>
          </a:ln>
        </p:spPr>
      </p:pic>
      <mc:AlternateContent xmlns:mc="http://schemas.openxmlformats.org/markup-compatibility/2006" xmlns:a14="http://schemas.microsoft.com/office/drawing/2010/main">
        <mc:Choice Requires="a14">
          <p:sp>
            <p:nvSpPr>
              <p:cNvPr id="7" name="矩形 6"/>
              <p:cNvSpPr/>
              <p:nvPr/>
            </p:nvSpPr>
            <p:spPr>
              <a:xfrm>
                <a:off x="189370" y="2505413"/>
                <a:ext cx="8077868" cy="2199552"/>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设恒力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与竖直方向的夹角为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根据正弦定理得</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𝐬𝐢𝐧𝟑𝟎</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𝟏𝟓𝟎</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𝐬𝐢𝐧𝟔𝟎</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𝟏𝟐𝟎</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联立解</a:t>
                </a:r>
                <a:r>
                  <a:rPr lang="zh-CN" altLang="zh-CN" sz="2600" b="1" smtClean="0">
                    <a:solidFill>
                      <a:srgbClr val="000000"/>
                    </a:solidFill>
                    <a:latin typeface="Times New Roman" panose="02020603050405020304" pitchFamily="18" charset="0"/>
                    <a:cs typeface="Times New Roman" panose="02020603050405020304" pitchFamily="18" charset="0"/>
                  </a:rPr>
                  <a:t>得</a:t>
                </a:r>
                <a:endParaRPr lang="en-US" altLang="zh-CN" sz="2600" b="1" smtClean="0">
                  <a:solidFill>
                    <a:srgbClr val="000000"/>
                  </a:solidFill>
                  <a:latin typeface="Times New Roman" panose="02020603050405020304" pitchFamily="18" charset="0"/>
                  <a:cs typeface="Times New Roman" panose="02020603050405020304" pitchFamily="18" charset="0"/>
                </a:endParaRPr>
              </a:p>
              <a:p>
                <a:pPr>
                  <a:lnSpc>
                    <a:spcPct val="150000"/>
                  </a:lnSpc>
                  <a:spcAft>
                    <a:spcPts val="0"/>
                  </a:spcAft>
                  <a:tabLst>
                    <a:tab pos="1530350" algn="l"/>
                    <a:tab pos="2970530" algn="l"/>
                  </a:tabLst>
                </a:pP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=10</a:t>
                </a:r>
                <a:r>
                  <a:rPr lang="en-US" altLang="zh-CN" sz="2600" b="1" smtClean="0">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189370" y="2505413"/>
                <a:ext cx="8077868" cy="2199552"/>
              </a:xfrm>
              <a:prstGeom prst="rect">
                <a:avLst/>
              </a:prstGeom>
              <a:blipFill rotWithShape="0">
                <a:blip r:embed="rId3"/>
                <a:stretch>
                  <a:fillRect l="-981" b="-526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614310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7337" y="538559"/>
            <a:ext cx="9877869" cy="1923579"/>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2</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江苏泰州中学模拟</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大小相同</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质量分别为</a:t>
            </a:r>
            <a:r>
              <a:rPr lang="en-US" altLang="zh-CN" sz="2600">
                <a:solidFill>
                  <a:srgbClr val="000000"/>
                </a:solidFill>
                <a:latin typeface="Times New Roman" panose="02020603050405020304" pitchFamily="18" charset="0"/>
                <a:ea typeface="微软雅黑" panose="020B0503020204020204" pitchFamily="34" charset="-122"/>
              </a:rPr>
              <a:t>2</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a:solidFill>
                  <a:srgbClr val="000000"/>
                </a:solidFill>
                <a:latin typeface="Times New Roman" panose="02020603050405020304" pitchFamily="18" charset="0"/>
                <a:ea typeface="微软雅黑" panose="020B0503020204020204" pitchFamily="34" charset="-122"/>
              </a:rPr>
              <a:t>3</a:t>
            </a:r>
            <a:r>
              <a:rPr lang="en-US" altLang="zh-CN" sz="2600" i="1">
                <a:solidFill>
                  <a:srgbClr val="000000"/>
                </a:solidFill>
                <a:latin typeface="Times New Roman" panose="02020603050405020304" pitchFamily="18" charset="0"/>
                <a:ea typeface="微软雅黑" panose="020B0503020204020204" pitchFamily="34" charset="-122"/>
              </a:rPr>
              <a:t>m</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竖直悬挂在丝线下方。现整个装置受到水平向右的恒定风力影响</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则两球达到平衡后的位置可能是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10" name="TextBox 6"/>
          <p:cNvSpPr txBox="1"/>
          <p:nvPr/>
        </p:nvSpPr>
        <p:spPr>
          <a:xfrm>
            <a:off x="7655523" y="181906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B</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7.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91845" y="918456"/>
            <a:ext cx="1314632" cy="3230544"/>
          </a:xfrm>
          <a:prstGeom prst="rect">
            <a:avLst/>
          </a:prstGeom>
          <a:noFill/>
          <a:ln>
            <a:noFill/>
          </a:ln>
        </p:spPr>
      </p:pic>
      <p:pic>
        <p:nvPicPr>
          <p:cNvPr id="6" name="image8.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8964" y="2600422"/>
            <a:ext cx="7252881" cy="2724832"/>
          </a:xfrm>
          <a:prstGeom prst="rect">
            <a:avLst/>
          </a:prstGeom>
          <a:noFill/>
          <a:ln>
            <a:noFill/>
          </a:ln>
        </p:spPr>
      </p:pic>
    </p:spTree>
    <p:extLst>
      <p:ext uri="{BB962C8B-B14F-4D97-AF65-F5344CB8AC3E}">
        <p14:creationId xmlns:p14="http://schemas.microsoft.com/office/powerpoint/2010/main" val="27039931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矩形 4"/>
              <p:cNvSpPr/>
              <p:nvPr/>
            </p:nvSpPr>
            <p:spPr>
              <a:xfrm>
                <a:off x="177337" y="658876"/>
                <a:ext cx="9877869" cy="303818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将两球看成一个整体</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根据平衡条件得上边丝线与竖直方向的夹角满足</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e>
                          <m:sub>
                            <m:r>
                              <a:rPr lang="zh-CN" altLang="zh-CN" sz="2600">
                                <a:effectLst/>
                                <a:latin typeface="Cambria Math" panose="02040503050406030204" pitchFamily="18" charset="0"/>
                                <a:ea typeface="微软雅黑" panose="020B0503020204020204" pitchFamily="34" charset="-122"/>
                                <a:cs typeface="Times New Roman" panose="02020603050405020304" pitchFamily="18" charset="0"/>
                              </a:rPr>
                              <m:t>风</m:t>
                            </m:r>
                          </m:sub>
                        </m:sSub>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𝟓</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以</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球为研究对象</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根据平衡条件得下边丝线与竖直方向的夹角满足</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e>
                          <m:sub>
                            <m:r>
                              <a:rPr lang="zh-CN" altLang="zh-CN" sz="2600">
                                <a:effectLst/>
                                <a:latin typeface="Cambria Math" panose="02040503050406030204" pitchFamily="18" charset="0"/>
                                <a:ea typeface="微软雅黑" panose="020B0503020204020204" pitchFamily="34" charset="-122"/>
                                <a:cs typeface="Times New Roman" panose="02020603050405020304" pitchFamily="18" charset="0"/>
                              </a:rPr>
                              <m:t>风</m:t>
                            </m:r>
                          </m:sub>
                        </m:sSub>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则有</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177337" y="658876"/>
                <a:ext cx="9877869" cy="3038180"/>
              </a:xfrm>
              <a:prstGeom prst="rect">
                <a:avLst/>
              </a:prstGeom>
              <a:blipFill rotWithShape="0">
                <a:blip r:embed="rId2"/>
                <a:stretch>
                  <a:fillRect l="-802" r="-494"/>
                </a:stretch>
              </a:blipFill>
            </p:spPr>
            <p:txBody>
              <a:bodyPr/>
              <a:lstStyle/>
              <a:p>
                <a:r>
                  <a:rPr lang="zh-CN" altLang="en-US">
                    <a:noFill/>
                  </a:rPr>
                  <a:t> </a:t>
                </a:r>
              </a:p>
            </p:txBody>
          </p:sp>
        </mc:Fallback>
      </mc:AlternateContent>
      <p:pic>
        <p:nvPicPr>
          <p:cNvPr id="4" name="image7.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91845" y="918456"/>
            <a:ext cx="1314632" cy="3230544"/>
          </a:xfrm>
          <a:prstGeom prst="rect">
            <a:avLst/>
          </a:prstGeom>
          <a:noFill/>
          <a:ln>
            <a:noFill/>
          </a:ln>
        </p:spPr>
      </p:pic>
    </p:spTree>
    <p:extLst>
      <p:ext uri="{BB962C8B-B14F-4D97-AF65-F5344CB8AC3E}">
        <p14:creationId xmlns:p14="http://schemas.microsoft.com/office/powerpoint/2010/main" val="41416087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a:spLocks noChangeArrowheads="1"/>
          </p:cNvSpPr>
          <p:nvPr/>
        </p:nvSpPr>
        <p:spPr bwMode="auto">
          <a:xfrm>
            <a:off x="228964" y="624165"/>
            <a:ext cx="11772834" cy="59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itchFamily="34" charset="0"/>
                <a:ea typeface="宋体" pitchFamily="2" charset="-122"/>
              </a:defRPr>
            </a:lvl1pPr>
            <a:lvl2pPr marL="742950" indent="-285750" eaLnBrk="0" hangingPunct="0">
              <a:tabLst>
                <a:tab pos="2609850" algn="l"/>
              </a:tabLst>
              <a:defRPr>
                <a:solidFill>
                  <a:schemeClr val="tx1"/>
                </a:solidFill>
                <a:latin typeface="Calibri" pitchFamily="34" charset="0"/>
                <a:ea typeface="宋体" pitchFamily="2" charset="-122"/>
              </a:defRPr>
            </a:lvl2pPr>
            <a:lvl3pPr marL="1143000" indent="-228600" eaLnBrk="0" hangingPunct="0">
              <a:tabLst>
                <a:tab pos="2609850" algn="l"/>
              </a:tabLst>
              <a:defRPr>
                <a:solidFill>
                  <a:schemeClr val="tx1"/>
                </a:solidFill>
                <a:latin typeface="Calibri" pitchFamily="34" charset="0"/>
                <a:ea typeface="宋体" pitchFamily="2" charset="-122"/>
              </a:defRPr>
            </a:lvl3pPr>
            <a:lvl4pPr marL="1600200" indent="-228600" eaLnBrk="0" hangingPunct="0">
              <a:tabLst>
                <a:tab pos="2609850" algn="l"/>
              </a:tabLst>
              <a:defRPr>
                <a:solidFill>
                  <a:schemeClr val="tx1"/>
                </a:solidFill>
                <a:latin typeface="Calibri" pitchFamily="34" charset="0"/>
                <a:ea typeface="宋体" pitchFamily="2" charset="-122"/>
              </a:defRPr>
            </a:lvl4pPr>
            <a:lvl5pPr marL="2057400" indent="-228600" eaLnBrk="0" hangingPunct="0">
              <a:tabLst>
                <a:tab pos="260985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9pPr>
          </a:lstStyle>
          <a:p>
            <a:pPr algn="ctr">
              <a:lnSpc>
                <a:spcPct val="130000"/>
              </a:lnSpc>
              <a:spcBef>
                <a:spcPts val="1200"/>
              </a:spcBef>
              <a:spcAft>
                <a:spcPts val="300"/>
              </a:spcAft>
            </a:pPr>
            <a:r>
              <a:rPr lang="zh-CN" altLang="en-US" sz="2800" kern="1400">
                <a:latin typeface="Cambria"/>
                <a:ea typeface="微软雅黑"/>
                <a:cs typeface="Times New Roman"/>
              </a:rPr>
              <a:t>热点二　动态平衡和极值问题</a:t>
            </a:r>
            <a:endParaRPr lang="zh-CN" altLang="zh-CN" sz="1800" b="1" kern="1400" dirty="0">
              <a:solidFill>
                <a:srgbClr val="FF0000"/>
              </a:solidFill>
              <a:effectLst/>
              <a:latin typeface="Cambria"/>
              <a:ea typeface="宋体"/>
              <a:cs typeface="Times New Roman"/>
            </a:endParaRPr>
          </a:p>
        </p:txBody>
      </p:sp>
      <p:sp>
        <p:nvSpPr>
          <p:cNvPr id="9" name="矩形 8"/>
          <p:cNvSpPr/>
          <p:nvPr/>
        </p:nvSpPr>
        <p:spPr>
          <a:xfrm>
            <a:off x="177337" y="1496493"/>
            <a:ext cx="11722861" cy="654707"/>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动态平衡问题的分析过程与处理方法</a:t>
            </a:r>
            <a:endParaRPr lang="zh-CN" altLang="zh-CN" sz="1150">
              <a:latin typeface="Calibri" panose="020F0502020204030204" pitchFamily="34" charset="0"/>
              <a:cs typeface="Times New Roman" panose="02020603050405020304" pitchFamily="18" charset="0"/>
            </a:endParaRPr>
          </a:p>
        </p:txBody>
      </p:sp>
      <p:pic>
        <p:nvPicPr>
          <p:cNvPr id="5" name="image9.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72687" y="2213744"/>
            <a:ext cx="7404265" cy="4070466"/>
          </a:xfrm>
          <a:prstGeom prst="rect">
            <a:avLst/>
          </a:prstGeom>
          <a:noFill/>
          <a:ln>
            <a:noFill/>
          </a:ln>
        </p:spPr>
      </p:pic>
    </p:spTree>
    <p:extLst>
      <p:ext uri="{BB962C8B-B14F-4D97-AF65-F5344CB8AC3E}">
        <p14:creationId xmlns:p14="http://schemas.microsoft.com/office/powerpoint/2010/main" val="26776995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7337" y="622780"/>
            <a:ext cx="11722861" cy="244872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3</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江苏镇江月考</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光滑板做成的斜面上有一个小球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小球被轻质细绳拴住悬挂在天花板上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初始时细绳与竖直方向的夹角为</a:t>
            </a:r>
            <a:r>
              <a:rPr lang="en-US" altLang="zh-CN" sz="2600">
                <a:solidFill>
                  <a:srgbClr val="000000"/>
                </a:solidFill>
                <a:latin typeface="Times New Roman" panose="02020603050405020304" pitchFamily="18" charset="0"/>
                <a:ea typeface="微软雅黑" panose="020B0503020204020204" pitchFamily="34" charset="-122"/>
              </a:rPr>
              <a:t>45°</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斜面倾角为</a:t>
            </a:r>
            <a:r>
              <a:rPr lang="en-US" altLang="zh-CN" sz="2600">
                <a:solidFill>
                  <a:srgbClr val="000000"/>
                </a:solidFill>
                <a:latin typeface="Times New Roman" panose="02020603050405020304" pitchFamily="18" charset="0"/>
                <a:ea typeface="微软雅黑" panose="020B0503020204020204" pitchFamily="34" charset="-122"/>
              </a:rPr>
              <a:t>37°</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小球处于静止状态。现缓慢减小板的倾角并改变细绳上端悬点的位置</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保持细绳与竖直方向的夹角不变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直到板与水平面平行</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该过程中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5" name="TextBox 6"/>
          <p:cNvSpPr txBox="1"/>
          <p:nvPr/>
        </p:nvSpPr>
        <p:spPr>
          <a:xfrm>
            <a:off x="9779428" y="2515002"/>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6" name="image10.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35206" y="3081032"/>
            <a:ext cx="3844095" cy="3044786"/>
          </a:xfrm>
          <a:prstGeom prst="rect">
            <a:avLst/>
          </a:prstGeom>
          <a:noFill/>
          <a:ln>
            <a:noFill/>
          </a:ln>
        </p:spPr>
      </p:pic>
      <p:sp>
        <p:nvSpPr>
          <p:cNvPr id="7" name="矩形 6"/>
          <p:cNvSpPr/>
          <p:nvPr/>
        </p:nvSpPr>
        <p:spPr>
          <a:xfrm>
            <a:off x="492345" y="3044936"/>
            <a:ext cx="11722861" cy="2448723"/>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板对小球的支持力变小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板对小球的支持力先变小后变大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细绳对小球的拉力变小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细绳对小球的拉力先变小后变大</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91747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670908"/>
            <a:ext cx="7717869" cy="2523744"/>
          </a:xfrm>
          <a:prstGeom prst="rect">
            <a:avLst/>
          </a:prstGeom>
        </p:spPr>
        <p:txBody>
          <a:bodyPr wrap="square" lIns="121898" tIns="60948" rIns="121898" bIns="60948">
            <a:spAutoFit/>
          </a:bodyPr>
          <a:lstStyle/>
          <a:p>
            <a:pPr algn="just">
              <a:lnSpc>
                <a:spcPct val="150000"/>
              </a:lnSpc>
              <a:spcAft>
                <a:spcPts val="0"/>
              </a:spcAft>
              <a:tabLst>
                <a:tab pos="1350645" algn="l"/>
                <a:tab pos="2700655"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小球受重力</a:t>
            </a:r>
            <a:r>
              <a:rPr lang="en-US" altLang="zh-CN" sz="2600" i="1">
                <a:solidFill>
                  <a:srgbClr val="000000"/>
                </a:solidFill>
                <a:latin typeface="Times New Roman" panose="02020603050405020304" pitchFamily="18" charset="0"/>
                <a:ea typeface="微软雅黑" panose="020B0503020204020204" pitchFamily="34" charset="-122"/>
              </a:rPr>
              <a:t>mg</a:t>
            </a:r>
            <a:r>
              <a:rPr lang="zh-CN" altLang="zh-CN" sz="2600" b="1">
                <a:solidFill>
                  <a:srgbClr val="000000"/>
                </a:solidFill>
                <a:latin typeface="Times New Roman" panose="02020603050405020304" pitchFamily="18" charset="0"/>
                <a:cs typeface="Times New Roman" panose="02020603050405020304" pitchFamily="18" charset="0"/>
              </a:rPr>
              <a:t>、拉力</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T</a:t>
            </a:r>
            <a:r>
              <a:rPr lang="zh-CN" altLang="zh-CN" sz="2600" b="1">
                <a:solidFill>
                  <a:srgbClr val="000000"/>
                </a:solidFill>
                <a:latin typeface="Times New Roman" panose="02020603050405020304" pitchFamily="18" charset="0"/>
                <a:cs typeface="Times New Roman" panose="02020603050405020304" pitchFamily="18" charset="0"/>
              </a:rPr>
              <a:t>及板对小球的支持力</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N</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画出三个力矢量三角形的动态变化图如图</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由动态图可知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缓慢减小板的倾角并改变细绳上端悬点位置的过程中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拉力</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T</a:t>
            </a:r>
            <a:r>
              <a:rPr lang="zh-CN" altLang="zh-CN" sz="2600" b="1">
                <a:solidFill>
                  <a:srgbClr val="000000"/>
                </a:solidFill>
                <a:latin typeface="Times New Roman" panose="02020603050405020304" pitchFamily="18" charset="0"/>
                <a:cs typeface="Times New Roman" panose="02020603050405020304" pitchFamily="18" charset="0"/>
              </a:rPr>
              <a:t>变小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支持力</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N</a:t>
            </a:r>
            <a:r>
              <a:rPr lang="zh-CN" altLang="zh-CN" sz="2600" b="1">
                <a:solidFill>
                  <a:srgbClr val="000000"/>
                </a:solidFill>
                <a:latin typeface="Times New Roman" panose="02020603050405020304" pitchFamily="18" charset="0"/>
                <a:cs typeface="Times New Roman" panose="02020603050405020304" pitchFamily="18" charset="0"/>
              </a:rPr>
              <a:t>变大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C</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050" kern="100" dirty="0">
              <a:effectLst/>
              <a:latin typeface="宋体"/>
              <a:cs typeface="Courier New"/>
            </a:endParaRPr>
          </a:p>
        </p:txBody>
      </p:sp>
      <p:pic>
        <p:nvPicPr>
          <p:cNvPr id="4" name="image11.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75206" y="909000"/>
            <a:ext cx="2249262" cy="3423965"/>
          </a:xfrm>
          <a:prstGeom prst="rect">
            <a:avLst/>
          </a:prstGeom>
          <a:noFill/>
          <a:ln>
            <a:noFill/>
          </a:ln>
        </p:spPr>
      </p:pic>
    </p:spTree>
    <p:extLst>
      <p:ext uri="{BB962C8B-B14F-4D97-AF65-F5344CB8AC3E}">
        <p14:creationId xmlns:p14="http://schemas.microsoft.com/office/powerpoint/2010/main" val="40163437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7337" y="598716"/>
            <a:ext cx="11722861" cy="1998600"/>
          </a:xfrm>
          <a:prstGeom prst="rect">
            <a:avLst/>
          </a:prstGeom>
        </p:spPr>
        <p:txBody>
          <a:bodyPr wrap="square" lIns="121898" tIns="60948" rIns="121898" bIns="60948">
            <a:spAutoFit/>
          </a:bodyPr>
          <a:lstStyle/>
          <a:p>
            <a:pPr marL="355600" indent="-355600" algn="just">
              <a:lnSpc>
                <a:spcPct val="12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4</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江苏盐城中学月考</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的木楔倾角</a:t>
            </a:r>
            <a:r>
              <a:rPr lang="en-US" altLang="zh-CN" sz="2600" i="1">
                <a:solidFill>
                  <a:srgbClr val="000000"/>
                </a:solidFill>
                <a:latin typeface="Times New Roman" panose="02020603050405020304" pitchFamily="18" charset="0"/>
                <a:ea typeface="微软雅黑" panose="020B0503020204020204" pitchFamily="34" charset="-122"/>
              </a:rPr>
              <a:t>θ</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a:solidFill>
                  <a:srgbClr val="000000"/>
                </a:solidFill>
                <a:latin typeface="Times New Roman" panose="02020603050405020304" pitchFamily="18" charset="0"/>
                <a:ea typeface="微软雅黑" panose="020B0503020204020204" pitchFamily="34" charset="-122"/>
              </a:rPr>
              <a:t>37°</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在水平面上保持静止。当将一质量为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的木块放在木楔斜面上时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它正好匀速下滑。如图所示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当用与木楔斜面成</a:t>
            </a:r>
            <a:r>
              <a:rPr lang="en-US" altLang="zh-CN" sz="2600" i="1">
                <a:solidFill>
                  <a:srgbClr val="000000"/>
                </a:solidFill>
                <a:latin typeface="Times New Roman" panose="02020603050405020304" pitchFamily="18" charset="0"/>
                <a:ea typeface="微软雅黑" panose="020B0503020204020204" pitchFamily="34" charset="-122"/>
              </a:rPr>
              <a:t>α</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角的力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拉木块时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木块匀速上升</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已知木楔在整个过程中始终静止</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sin 37°=0.6</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。下列说法错误的是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5" name="TextBox 6"/>
          <p:cNvSpPr txBox="1"/>
          <p:nvPr/>
        </p:nvSpPr>
        <p:spPr>
          <a:xfrm>
            <a:off x="6491302" y="2062139"/>
            <a:ext cx="1080135" cy="563359"/>
          </a:xfrm>
          <a:prstGeom prst="rect">
            <a:avLst/>
          </a:prstGeom>
          <a:noFill/>
        </p:spPr>
        <p:txBody>
          <a:bodyPr wrap="square" rtlCol="0">
            <a:spAutoFit/>
          </a:bodyPr>
          <a:lstStyle/>
          <a:p>
            <a:pPr>
              <a:lnSpc>
                <a:spcPct val="110000"/>
              </a:lnSpc>
            </a:pPr>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6" name="image12.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95206" y="2013064"/>
            <a:ext cx="3187443" cy="2197510"/>
          </a:xfrm>
          <a:prstGeom prst="rect">
            <a:avLst/>
          </a:prstGeom>
          <a:noFill/>
          <a:ln>
            <a:noFill/>
          </a:ln>
        </p:spPr>
      </p:pic>
      <p:sp>
        <p:nvSpPr>
          <p:cNvPr id="8" name="矩形 7"/>
          <p:cNvSpPr/>
          <p:nvPr/>
        </p:nvSpPr>
        <p:spPr>
          <a:xfrm>
            <a:off x="516409" y="2505413"/>
            <a:ext cx="11722861" cy="2009437"/>
          </a:xfrm>
          <a:prstGeom prst="rect">
            <a:avLst/>
          </a:prstGeom>
        </p:spPr>
        <p:txBody>
          <a:bodyPr wrap="square" lIns="121898" tIns="60948" rIns="121898" bIns="60948">
            <a:spAutoFit/>
          </a:bodyPr>
          <a:lstStyle/>
          <a:p>
            <a:pPr>
              <a:lnSpc>
                <a:spcPct val="12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木块与斜面间的动摩擦因数为</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0.75</a:t>
            </a:r>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=37°</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有最小值</a:t>
            </a:r>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=30°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有最小值</a:t>
            </a:r>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的最小值为</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0.96</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endParaRPr lang="zh-CN" altLang="zh-CN" sz="1150">
              <a:latin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矩形 8"/>
              <p:cNvSpPr/>
              <p:nvPr/>
            </p:nvSpPr>
            <p:spPr>
              <a:xfrm>
                <a:off x="455523" y="4517486"/>
                <a:ext cx="11722861" cy="1803546"/>
              </a:xfrm>
              <a:prstGeom prst="rect">
                <a:avLst/>
              </a:prstGeom>
            </p:spPr>
            <p:txBody>
              <a:bodyPr wrap="square" lIns="121898" tIns="60948" rIns="121898" bIns="60948">
                <a:spAutoFit/>
              </a:bodyPr>
              <a:lstStyle/>
              <a:p>
                <a:pPr>
                  <a:lnSpc>
                    <a:spcPct val="12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木块匀速下滑时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有</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37°=</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37°</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=0.75</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木块匀速上升时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有</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整理得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𝐜𝐨𝐬</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𝜶</m:t>
                        </m:r>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=37°</a:t>
                </a:r>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有最小值</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最小值为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=0.96</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mc:Choice>
        <mc:Fallback xmlns="">
          <p:sp>
            <p:nvSpPr>
              <p:cNvPr id="9" name="矩形 8"/>
              <p:cNvSpPr>
                <a:spLocks noRot="1" noChangeAspect="1" noMove="1" noResize="1" noEditPoints="1" noAdjustHandles="1" noChangeArrowheads="1" noChangeShapeType="1" noTextEdit="1"/>
              </p:cNvSpPr>
              <p:nvPr/>
            </p:nvSpPr>
            <p:spPr>
              <a:xfrm>
                <a:off x="455523" y="4517486"/>
                <a:ext cx="11722861" cy="1803546"/>
              </a:xfrm>
              <a:prstGeom prst="rect">
                <a:avLst/>
              </a:prstGeom>
              <a:blipFill rotWithShape="0">
                <a:blip r:embed="rId3"/>
                <a:stretch>
                  <a:fillRect l="-676" t="-1014" r="-676" b="-67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04251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a:spLocks noChangeArrowheads="1"/>
          </p:cNvSpPr>
          <p:nvPr/>
        </p:nvSpPr>
        <p:spPr bwMode="auto">
          <a:xfrm>
            <a:off x="228964" y="624165"/>
            <a:ext cx="11772834" cy="59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itchFamily="34" charset="0"/>
                <a:ea typeface="宋体" pitchFamily="2" charset="-122"/>
              </a:defRPr>
            </a:lvl1pPr>
            <a:lvl2pPr marL="742950" indent="-285750" eaLnBrk="0" hangingPunct="0">
              <a:tabLst>
                <a:tab pos="2609850" algn="l"/>
              </a:tabLst>
              <a:defRPr>
                <a:solidFill>
                  <a:schemeClr val="tx1"/>
                </a:solidFill>
                <a:latin typeface="Calibri" pitchFamily="34" charset="0"/>
                <a:ea typeface="宋体" pitchFamily="2" charset="-122"/>
              </a:defRPr>
            </a:lvl2pPr>
            <a:lvl3pPr marL="1143000" indent="-228600" eaLnBrk="0" hangingPunct="0">
              <a:tabLst>
                <a:tab pos="2609850" algn="l"/>
              </a:tabLst>
              <a:defRPr>
                <a:solidFill>
                  <a:schemeClr val="tx1"/>
                </a:solidFill>
                <a:latin typeface="Calibri" pitchFamily="34" charset="0"/>
                <a:ea typeface="宋体" pitchFamily="2" charset="-122"/>
              </a:defRPr>
            </a:lvl3pPr>
            <a:lvl4pPr marL="1600200" indent="-228600" eaLnBrk="0" hangingPunct="0">
              <a:tabLst>
                <a:tab pos="2609850" algn="l"/>
              </a:tabLst>
              <a:defRPr>
                <a:solidFill>
                  <a:schemeClr val="tx1"/>
                </a:solidFill>
                <a:latin typeface="Calibri" pitchFamily="34" charset="0"/>
                <a:ea typeface="宋体" pitchFamily="2" charset="-122"/>
              </a:defRPr>
            </a:lvl4pPr>
            <a:lvl5pPr marL="2057400" indent="-228600" eaLnBrk="0" hangingPunct="0">
              <a:tabLst>
                <a:tab pos="260985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itchFamily="34" charset="0"/>
                <a:ea typeface="宋体" pitchFamily="2" charset="-122"/>
              </a:defRPr>
            </a:lvl9pPr>
          </a:lstStyle>
          <a:p>
            <a:pPr algn="ctr">
              <a:lnSpc>
                <a:spcPct val="130000"/>
              </a:lnSpc>
              <a:spcBef>
                <a:spcPts val="1200"/>
              </a:spcBef>
              <a:spcAft>
                <a:spcPts val="300"/>
              </a:spcAft>
            </a:pPr>
            <a:r>
              <a:rPr lang="zh-CN" altLang="en-US" sz="2800" kern="1400">
                <a:latin typeface="Cambria"/>
                <a:ea typeface="微软雅黑"/>
                <a:cs typeface="Times New Roman"/>
              </a:rPr>
              <a:t>热点三　电磁场中的平衡问题</a:t>
            </a:r>
            <a:endParaRPr lang="zh-CN" altLang="zh-CN" sz="1800" b="1" kern="1400" dirty="0">
              <a:solidFill>
                <a:srgbClr val="FF0000"/>
              </a:solidFill>
              <a:effectLst/>
              <a:latin typeface="Cambria"/>
              <a:ea typeface="宋体"/>
              <a:cs typeface="Times New Roman"/>
            </a:endParaRPr>
          </a:p>
        </p:txBody>
      </p:sp>
      <p:sp>
        <p:nvSpPr>
          <p:cNvPr id="11" name="矩形 10"/>
          <p:cNvSpPr/>
          <p:nvPr/>
        </p:nvSpPr>
        <p:spPr>
          <a:xfrm>
            <a:off x="177337" y="1256968"/>
            <a:ext cx="11722861" cy="244872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5 </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一轻小滑轮正下方固定着一个带正电小球</a:t>
            </a:r>
            <a:r>
              <a:rPr lang="en-US" altLang="zh-CN" sz="2600">
                <a:solidFill>
                  <a:srgbClr val="000000"/>
                </a:solidFill>
                <a:latin typeface="Times New Roman" panose="02020603050405020304" pitchFamily="18" charset="0"/>
                <a:ea typeface="微软雅黑" panose="020B0503020204020204" pitchFamily="34" charset="-122"/>
              </a:rPr>
              <a:t>A</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用一绝缘轻质细线跨过滑轮拴接另一个质量为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的带</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a:t>
            </a:r>
            <a:r>
              <a:rPr lang="en-US" altLang="zh-CN" sz="2600">
                <a:solidFill>
                  <a:srgbClr val="000000"/>
                </a:solidFill>
                <a:latin typeface="Times New Roman" panose="02020603050405020304" pitchFamily="18" charset="0"/>
                <a:ea typeface="微软雅黑" panose="020B0503020204020204" pitchFamily="34" charset="-122"/>
              </a:rPr>
              <a:t>B</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悬停于同一竖直面内某处</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现用力拉细线一小段距离</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当小球</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再次平衡在同一竖直面内时</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带电小球可视为点电荷</a:t>
            </a:r>
            <a:r>
              <a:rPr lang="en-US" altLang="zh-CN" sz="2600">
                <a:solidFill>
                  <a:srgbClr val="000000"/>
                </a:solidFill>
                <a:latin typeface="Times New Roman" panose="02020603050405020304" pitchFamily="18" charset="0"/>
                <a:ea typeface="微软雅黑" panose="020B0503020204020204" pitchFamily="34" charset="-122"/>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下列说法中正确的是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12" name="TextBox 6"/>
          <p:cNvSpPr txBox="1"/>
          <p:nvPr/>
        </p:nvSpPr>
        <p:spPr>
          <a:xfrm>
            <a:off x="4498658" y="3162811"/>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B</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5" name="image13.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13026" y="3380872"/>
            <a:ext cx="2573385" cy="2697904"/>
          </a:xfrm>
          <a:prstGeom prst="rect">
            <a:avLst/>
          </a:prstGeom>
          <a:noFill/>
          <a:ln>
            <a:noFill/>
          </a:ln>
        </p:spPr>
      </p:pic>
      <p:sp>
        <p:nvSpPr>
          <p:cNvPr id="6" name="矩形 5"/>
          <p:cNvSpPr/>
          <p:nvPr/>
        </p:nvSpPr>
        <p:spPr>
          <a:xfrm>
            <a:off x="498181" y="3584500"/>
            <a:ext cx="11722861" cy="2448723"/>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两小球间的距离增大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两小球间的库仑力大小不变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细线拉力增大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条件不足</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无法判断</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76995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矩形 4"/>
              <p:cNvSpPr/>
              <p:nvPr/>
            </p:nvSpPr>
            <p:spPr>
              <a:xfrm>
                <a:off x="177337" y="598716"/>
                <a:ext cx="9002263" cy="3742347"/>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球</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受力情况如图所示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设初始时球</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离滑轮的距离为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l</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两小球间的距离为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r</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两球间的库仑力为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baseline="-25000">
                    <a:solidFill>
                      <a:srgbClr val="000000"/>
                    </a:solidFill>
                    <a:latin typeface="Times New Roman" panose="02020603050405020304" pitchFamily="18" charset="0"/>
                    <a:cs typeface="Times New Roman" panose="02020603050405020304" pitchFamily="18" charset="0"/>
                  </a:rPr>
                  <a:t>库</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𝑸</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𝐀</m:t>
                            </m:r>
                          </m:sub>
                        </m:s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𝒓</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根据三角形相似有</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𝒉</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𝒍</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e>
                          <m:sub>
                            <m:r>
                              <a:rPr lang="zh-CN" altLang="zh-CN" sz="2600" baseline="-12000">
                                <a:effectLst/>
                                <a:latin typeface="Cambria Math" panose="02040503050406030204" pitchFamily="18" charset="0"/>
                                <a:ea typeface="微软雅黑" panose="020B0503020204020204" pitchFamily="34" charset="-122"/>
                                <a:cs typeface="Times New Roman" panose="02020603050405020304" pitchFamily="18" charset="0"/>
                              </a:rPr>
                              <m:t>库</m:t>
                            </m:r>
                          </m:sub>
                        </m:sSub>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𝒓</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𝒌</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𝑸</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𝐀</m:t>
                            </m:r>
                          </m:sub>
                        </m:s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𝒓</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sup>
                        </m:sSup>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1">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用力拉细线一小段距离</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l</a:t>
                </a:r>
                <a:r>
                  <a:rPr lang="zh-CN" altLang="zh-CN" sz="2600" b="1">
                    <a:solidFill>
                      <a:srgbClr val="000000"/>
                    </a:solidFill>
                    <a:latin typeface="Times New Roman" panose="02020603050405020304" pitchFamily="18" charset="0"/>
                    <a:cs typeface="Times New Roman" panose="02020603050405020304" pitchFamily="18" charset="0"/>
                  </a:rPr>
                  <a:t>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则细线拉力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减小、</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r</a:t>
                </a:r>
                <a:r>
                  <a:rPr lang="zh-CN" altLang="zh-CN" sz="2600" b="1">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两小球间的库仑力不变</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177337" y="598716"/>
                <a:ext cx="9002263" cy="3742347"/>
              </a:xfrm>
              <a:prstGeom prst="rect">
                <a:avLst/>
              </a:prstGeom>
              <a:blipFill rotWithShape="0">
                <a:blip r:embed="rId2"/>
                <a:stretch>
                  <a:fillRect l="-880" r="-474" b="-977"/>
                </a:stretch>
              </a:blipFill>
            </p:spPr>
            <p:txBody>
              <a:bodyPr/>
              <a:lstStyle/>
              <a:p>
                <a:r>
                  <a:rPr lang="zh-CN" altLang="en-US">
                    <a:noFill/>
                  </a:rPr>
                  <a:t> </a:t>
                </a:r>
              </a:p>
            </p:txBody>
          </p:sp>
        </mc:Fallback>
      </mc:AlternateContent>
      <p:pic>
        <p:nvPicPr>
          <p:cNvPr id="4" name="image14.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79600" y="752284"/>
            <a:ext cx="2664825" cy="3526284"/>
          </a:xfrm>
          <a:prstGeom prst="rect">
            <a:avLst/>
          </a:prstGeom>
          <a:noFill/>
          <a:ln>
            <a:noFill/>
          </a:ln>
        </p:spPr>
      </p:pic>
    </p:spTree>
    <p:extLst>
      <p:ext uri="{BB962C8B-B14F-4D97-AF65-F5344CB8AC3E}">
        <p14:creationId xmlns:p14="http://schemas.microsoft.com/office/powerpoint/2010/main" val="26383303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7337" y="574654"/>
            <a:ext cx="11722861" cy="244872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6</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江苏无锡期末</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在倾角为</a:t>
            </a:r>
            <a:r>
              <a:rPr lang="en-US" altLang="zh-CN" sz="2600" i="1">
                <a:solidFill>
                  <a:srgbClr val="000000"/>
                </a:solidFill>
                <a:latin typeface="Times New Roman" panose="02020603050405020304" pitchFamily="18" charset="0"/>
                <a:ea typeface="微软雅黑" panose="020B0503020204020204" pitchFamily="34" charset="-122"/>
              </a:rPr>
              <a:t>α</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的光滑斜面上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垂直斜面放置一根直导体棒</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当通以图示方向电流</a:t>
            </a:r>
            <a:r>
              <a:rPr lang="en-US" altLang="zh-CN" sz="2600" i="1">
                <a:solidFill>
                  <a:srgbClr val="000000"/>
                </a:solidFill>
                <a:latin typeface="Times New Roman" panose="02020603050405020304" pitchFamily="18" charset="0"/>
                <a:ea typeface="微软雅黑" panose="020B0503020204020204" pitchFamily="34" charset="-122"/>
              </a:rPr>
              <a:t>I</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欲使导体棒静止在斜面上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可加一平行于纸面的匀强磁场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当外加匀强磁场的方向由垂直斜面向上沿逆时针方向转至水平向左的过程中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下列说法中正确的是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7" name="TextBox 6"/>
          <p:cNvSpPr txBox="1"/>
          <p:nvPr/>
        </p:nvSpPr>
        <p:spPr>
          <a:xfrm>
            <a:off x="6370984" y="247890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B</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5" name="image15.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5206" y="3429000"/>
            <a:ext cx="3379841" cy="1746070"/>
          </a:xfrm>
          <a:prstGeom prst="rect">
            <a:avLst/>
          </a:prstGeom>
          <a:noFill/>
          <a:ln>
            <a:noFill/>
          </a:ln>
        </p:spPr>
      </p:pic>
      <p:sp>
        <p:nvSpPr>
          <p:cNvPr id="6" name="矩形 5"/>
          <p:cNvSpPr/>
          <p:nvPr/>
        </p:nvSpPr>
        <p:spPr>
          <a:xfrm>
            <a:off x="492345" y="3092149"/>
            <a:ext cx="11722861" cy="2448723"/>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此过程中磁感应强度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逐渐减小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此过程中磁感应强度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逐渐增大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此过程中磁感应强度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先减小后增大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此过程中磁感应强度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先增大后减小</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12480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478400"/>
            <a:ext cx="11722861" cy="3055364"/>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对导体棒受力分析</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受重力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G</a:t>
            </a:r>
            <a:r>
              <a:rPr lang="zh-CN" altLang="zh-CN" sz="2600" b="1">
                <a:solidFill>
                  <a:srgbClr val="000000"/>
                </a:solidFill>
                <a:latin typeface="Times New Roman" panose="02020603050405020304" pitchFamily="18" charset="0"/>
                <a:cs typeface="Times New Roman" panose="02020603050405020304" pitchFamily="18" charset="0"/>
              </a:rPr>
              <a:t>、支持力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和安培力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三力合力为零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和</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的合力与重力等大反向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当外加匀强磁场的磁感应强度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的方向由垂直斜面向上沿逆时针方向转至水平向左的过程中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安培力从沿斜面向上转到竖直向上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由解析图可知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安培力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变大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IlB</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其中电流</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I</a:t>
            </a:r>
            <a:r>
              <a:rPr lang="zh-CN" altLang="zh-CN" sz="2600" b="1">
                <a:solidFill>
                  <a:srgbClr val="000000"/>
                </a:solidFill>
                <a:latin typeface="Times New Roman" panose="02020603050405020304" pitchFamily="18" charset="0"/>
                <a:cs typeface="Times New Roman" panose="02020603050405020304" pitchFamily="18" charset="0"/>
              </a:rPr>
              <a:t>和导体棒的长度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l</a:t>
            </a:r>
            <a:r>
              <a:rPr lang="zh-CN" altLang="zh-CN" sz="2600" b="1">
                <a:solidFill>
                  <a:srgbClr val="000000"/>
                </a:solidFill>
                <a:latin typeface="Times New Roman" panose="02020603050405020304" pitchFamily="18" charset="0"/>
                <a:cs typeface="Times New Roman" panose="02020603050405020304" pitchFamily="18" charset="0"/>
              </a:rPr>
              <a:t>均不变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故磁感应强度</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逐渐增大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pic>
        <p:nvPicPr>
          <p:cNvPr id="4" name="image16.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37611" y="3510481"/>
            <a:ext cx="3557595" cy="3026170"/>
          </a:xfrm>
          <a:prstGeom prst="rect">
            <a:avLst/>
          </a:prstGeom>
          <a:noFill/>
          <a:ln>
            <a:noFill/>
          </a:ln>
        </p:spPr>
      </p:pic>
    </p:spTree>
    <p:extLst>
      <p:ext uri="{BB962C8B-B14F-4D97-AF65-F5344CB8AC3E}">
        <p14:creationId xmlns:p14="http://schemas.microsoft.com/office/powerpoint/2010/main" val="3517866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717550" y="1079250"/>
            <a:ext cx="11474450" cy="409638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schemeClr val="accent6">
                  <a:lumMod val="75000"/>
                </a:schemeClr>
              </a:solidFill>
            </a:endParaRPr>
          </a:p>
        </p:txBody>
      </p:sp>
      <p:sp>
        <p:nvSpPr>
          <p:cNvPr id="9" name="五边形 8"/>
          <p:cNvSpPr/>
          <p:nvPr>
            <p:custDataLst>
              <p:tags r:id="rId2"/>
            </p:custDataLst>
          </p:nvPr>
        </p:nvSpPr>
        <p:spPr>
          <a:xfrm>
            <a:off x="4763" y="1079250"/>
            <a:ext cx="3287712" cy="4094802"/>
          </a:xfrm>
          <a:prstGeom prst="homePlate">
            <a:avLst>
              <a:gd name="adj" fmla="val 59526"/>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white"/>
              </a:solidFill>
            </a:endParaRPr>
          </a:p>
        </p:txBody>
      </p:sp>
      <p:sp>
        <p:nvSpPr>
          <p:cNvPr id="10" name="燕尾形 9"/>
          <p:cNvSpPr/>
          <p:nvPr>
            <p:custDataLst>
              <p:tags r:id="rId3"/>
            </p:custDataLst>
          </p:nvPr>
        </p:nvSpPr>
        <p:spPr>
          <a:xfrm>
            <a:off x="1582739" y="1079250"/>
            <a:ext cx="2333625" cy="4096389"/>
          </a:xfrm>
          <a:prstGeom prst="chevron">
            <a:avLst>
              <a:gd name="adj" fmla="val 8512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black"/>
              </a:solidFill>
            </a:endParaRPr>
          </a:p>
        </p:txBody>
      </p:sp>
      <p:sp>
        <p:nvSpPr>
          <p:cNvPr id="33796" name="文本框 44"/>
          <p:cNvSpPr txBox="1">
            <a:spLocks noChangeArrowheads="1"/>
          </p:cNvSpPr>
          <p:nvPr/>
        </p:nvSpPr>
        <p:spPr bwMode="auto">
          <a:xfrm>
            <a:off x="4368800" y="2598137"/>
            <a:ext cx="6515100" cy="1006242"/>
          </a:xfrm>
          <a:prstGeom prst="rect">
            <a:avLst/>
          </a:prstGeom>
          <a:noFill/>
          <a:ln w="9525">
            <a:noFill/>
            <a:miter lim="800000"/>
          </a:ln>
        </p:spPr>
        <p:txBody>
          <a:bodyPr>
            <a:spAutoFit/>
          </a:bodyPr>
          <a:lstStyle/>
          <a:p>
            <a:r>
              <a:rPr lang="zh-CN" altLang="en-US" sz="6000" b="1" spc="60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命题新动向</a:t>
            </a:r>
            <a:endParaRPr lang="zh-CN" altLang="en-US" sz="60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797" name="文本框 18"/>
          <p:cNvSpPr txBox="1">
            <a:spLocks noChangeArrowheads="1"/>
          </p:cNvSpPr>
          <p:nvPr>
            <p:custDataLst>
              <p:tags r:id="rId4"/>
            </p:custDataLst>
          </p:nvPr>
        </p:nvSpPr>
        <p:spPr bwMode="auto">
          <a:xfrm>
            <a:off x="1104901" y="2341021"/>
            <a:ext cx="1928813" cy="1726800"/>
          </a:xfrm>
          <a:prstGeom prst="rect">
            <a:avLst/>
          </a:prstGeom>
          <a:noFill/>
          <a:ln w="9525">
            <a:noFill/>
            <a:miter lim="800000"/>
          </a:ln>
        </p:spPr>
        <p:txBody>
          <a:bodyPr/>
          <a:lstStyle/>
          <a:p>
            <a:pPr algn="dist"/>
            <a:r>
              <a:rPr kumimoji="1" lang="en-US" altLang="zh-CN" sz="88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2</a:t>
            </a:r>
            <a:endParaRPr kumimoji="1" lang="en-US" altLang="zh-CN" sz="8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3049053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87340" y="464236"/>
            <a:ext cx="11810444" cy="648230"/>
          </a:xfrm>
          <a:prstGeom prst="rect">
            <a:avLst/>
          </a:prstGeom>
        </p:spPr>
        <p:txBody>
          <a:bodyPr wrap="square" lIns="121898" tIns="60948" rIns="121898" bIns="60948">
            <a:spAutoFit/>
          </a:bodyPr>
          <a:lstStyle/>
          <a:p>
            <a:pPr marL="252000" indent="-457200" algn="ctr">
              <a:lnSpc>
                <a:spcPct val="150000"/>
              </a:lnSpc>
              <a:spcAft>
                <a:spcPts val="0"/>
              </a:spcAft>
              <a:tabLst>
                <a:tab pos="2700655" algn="l"/>
              </a:tabLst>
            </a:pPr>
            <a:r>
              <a:rPr lang="zh-CN" altLang="en-US" sz="2600" kern="100">
                <a:latin typeface="Times New Roman"/>
                <a:ea typeface="微软雅黑"/>
                <a:cs typeface="Times New Roman"/>
              </a:rPr>
              <a:t>关注生活中的平衡问题</a:t>
            </a:r>
            <a:endParaRPr lang="zh-CN" altLang="zh-CN" sz="1050" kern="100" dirty="0">
              <a:effectLst/>
              <a:latin typeface="宋体"/>
              <a:cs typeface="Courier New"/>
            </a:endParaRPr>
          </a:p>
        </p:txBody>
      </p:sp>
      <p:sp>
        <p:nvSpPr>
          <p:cNvPr id="5" name="矩形 4"/>
          <p:cNvSpPr/>
          <p:nvPr/>
        </p:nvSpPr>
        <p:spPr>
          <a:xfrm>
            <a:off x="177337" y="1023778"/>
            <a:ext cx="11722861" cy="3188926"/>
          </a:xfrm>
          <a:prstGeom prst="rect">
            <a:avLst/>
          </a:prstGeom>
        </p:spPr>
        <p:txBody>
          <a:bodyPr wrap="square" lIns="121898" tIns="60948" rIns="121898" bIns="60948">
            <a:spAutoFit/>
          </a:bodyPr>
          <a:lstStyle/>
          <a:p>
            <a:pPr marL="355600" indent="-355600" algn="just">
              <a:lnSpc>
                <a:spcPct val="13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随着抖音、快手等小软件的出现</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人们长时间低头导致颈椎病的发病率越来越高。现将人体头颈部简化为如图甲所示的模型</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点为头部的重心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为提供支持力的颈椎</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视为轻杆</a:t>
            </a:r>
            <a:r>
              <a:rPr lang="en-US" altLang="zh-CN" sz="2600">
                <a:solidFill>
                  <a:srgbClr val="000000"/>
                </a:solidFill>
                <a:latin typeface="Times New Roman" panose="02020603050405020304" pitchFamily="18" charset="0"/>
                <a:ea typeface="微软雅黑" panose="020B0503020204020204" pitchFamily="34" charset="-122"/>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可绕</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点转动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为提供拉力的肌肉</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视为轻绳</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。当人直立时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颈椎所承受的压力大小等于头部的重力大小</a:t>
            </a:r>
            <a:r>
              <a:rPr lang="en-US" altLang="zh-CN" sz="2600" i="1">
                <a:solidFill>
                  <a:srgbClr val="000000"/>
                </a:solidFill>
                <a:latin typeface="Times New Roman" panose="02020603050405020304" pitchFamily="18" charset="0"/>
                <a:ea typeface="微软雅黑" panose="020B0503020204020204" pitchFamily="34" charset="-122"/>
              </a:rPr>
              <a:t>G</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如图乙</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当人低头时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与竖直方向的夹角分别为</a:t>
            </a:r>
            <a:r>
              <a:rPr lang="en-US" altLang="zh-CN" sz="2600">
                <a:solidFill>
                  <a:srgbClr val="000000"/>
                </a:solidFill>
                <a:latin typeface="Times New Roman" panose="02020603050405020304" pitchFamily="18" charset="0"/>
                <a:ea typeface="微软雅黑" panose="020B0503020204020204" pitchFamily="34" charset="-122"/>
              </a:rPr>
              <a:t>20°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40°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。下列关于图乙的说法中正确的是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pic>
        <p:nvPicPr>
          <p:cNvPr id="4" name="image18.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43334" y="4095833"/>
            <a:ext cx="3244343" cy="2249263"/>
          </a:xfrm>
          <a:prstGeom prst="rect">
            <a:avLst/>
          </a:prstGeom>
          <a:noFill/>
          <a:ln>
            <a:noFill/>
          </a:ln>
        </p:spPr>
      </p:pic>
      <mc:AlternateContent xmlns:mc="http://schemas.openxmlformats.org/markup-compatibility/2006" xmlns:a14="http://schemas.microsoft.com/office/drawing/2010/main">
        <mc:Choice Requires="a14">
          <p:sp>
            <p:nvSpPr>
              <p:cNvPr id="6" name="矩形 5"/>
              <p:cNvSpPr/>
              <p:nvPr/>
            </p:nvSpPr>
            <p:spPr>
              <a:xfrm>
                <a:off x="492345" y="4136968"/>
                <a:ext cx="11722861" cy="2244565"/>
              </a:xfrm>
              <a:prstGeom prst="rect">
                <a:avLst/>
              </a:prstGeom>
            </p:spPr>
            <p:txBody>
              <a:bodyPr wrap="square" lIns="121898" tIns="60948" rIns="121898" bIns="60948">
                <a:spAutoFit/>
              </a:bodyPr>
              <a:lstStyle/>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颈部肌肉的拉力大于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颈部肌肉的拉力小于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颈椎受到的压力大于</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颈椎受到的压力小于</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endParaRPr lang="zh-CN" altLang="zh-CN" sz="1150">
                  <a:latin typeface="Calibri" panose="020F0502020204030204" pitchFamily="34" charset="0"/>
                  <a:cs typeface="Times New Roman" panose="02020603050405020304" pitchFamily="18" charset="0"/>
                </a:endParaRPr>
              </a:p>
            </p:txBody>
          </p:sp>
        </mc:Choice>
        <mc:Fallback xmlns="">
          <p:sp>
            <p:nvSpPr>
              <p:cNvPr id="6" name="矩形 5"/>
              <p:cNvSpPr>
                <a:spLocks noRot="1" noChangeAspect="1" noMove="1" noResize="1" noEditPoints="1" noAdjustHandles="1" noChangeArrowheads="1" noChangeShapeType="1" noTextEdit="1"/>
              </p:cNvSpPr>
              <p:nvPr/>
            </p:nvSpPr>
            <p:spPr>
              <a:xfrm>
                <a:off x="492345" y="4136968"/>
                <a:ext cx="11722861" cy="2244565"/>
              </a:xfrm>
              <a:prstGeom prst="rect">
                <a:avLst/>
              </a:prstGeom>
              <a:blipFill rotWithShape="0">
                <a:blip r:embed="rId3"/>
                <a:stretch>
                  <a:fillRect l="-676" b="-5163"/>
                </a:stretch>
              </a:blipFill>
            </p:spPr>
            <p:txBody>
              <a:bodyPr/>
              <a:lstStyle/>
              <a:p>
                <a:r>
                  <a:rPr lang="zh-CN" altLang="en-US">
                    <a:noFill/>
                  </a:rPr>
                  <a:t> </a:t>
                </a:r>
              </a:p>
            </p:txBody>
          </p:sp>
        </mc:Fallback>
      </mc:AlternateContent>
      <p:sp>
        <p:nvSpPr>
          <p:cNvPr id="7" name="TextBox 6"/>
          <p:cNvSpPr txBox="1"/>
          <p:nvPr/>
        </p:nvSpPr>
        <p:spPr>
          <a:xfrm>
            <a:off x="1522540" y="3667193"/>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4757784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矩形 8"/>
              <p:cNvSpPr/>
              <p:nvPr/>
            </p:nvSpPr>
            <p:spPr>
              <a:xfrm>
                <a:off x="117178" y="610748"/>
                <a:ext cx="9877869" cy="2636723"/>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对人体头部受力分析如图所示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结合</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20°</a:t>
                </a:r>
                <a:r>
                  <a:rPr lang="zh-CN" altLang="zh-CN" sz="2600" b="1">
                    <a:solidFill>
                      <a:srgbClr val="000000"/>
                    </a:solidFill>
                    <a:latin typeface="Times New Roman" panose="02020603050405020304" pitchFamily="18" charset="0"/>
                    <a:cs typeface="Times New Roman" panose="02020603050405020304" pitchFamily="18" charset="0"/>
                  </a:rPr>
                  <a:t>和</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40°</a:t>
                </a:r>
                <a:r>
                  <a:rPr lang="zh-CN" altLang="zh-CN" sz="2600" b="1">
                    <a:solidFill>
                      <a:srgbClr val="000000"/>
                    </a:solidFill>
                    <a:latin typeface="Times New Roman" panose="02020603050405020304" pitchFamily="18" charset="0"/>
                    <a:cs typeface="Times New Roman" panose="02020603050405020304" pitchFamily="18" charset="0"/>
                  </a:rPr>
                  <a:t>的几何关系可知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OA</a:t>
                </a:r>
                <a:r>
                  <a:rPr lang="zh-CN" altLang="zh-CN" sz="2600" b="1">
                    <a:solidFill>
                      <a:srgbClr val="000000"/>
                    </a:solidFill>
                    <a:latin typeface="Times New Roman" panose="02020603050405020304" pitchFamily="18" charset="0"/>
                    <a:cs typeface="Times New Roman" panose="02020603050405020304" pitchFamily="18" charset="0"/>
                  </a:rPr>
                  <a:t>应在</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zh-CN" altLang="zh-CN" sz="2600" b="1">
                    <a:solidFill>
                      <a:srgbClr val="000000"/>
                    </a:solidFill>
                    <a:latin typeface="Times New Roman" panose="02020603050405020304" pitchFamily="18" charset="0"/>
                    <a:cs typeface="Times New Roman" panose="02020603050405020304" pitchFamily="18" charset="0"/>
                  </a:rPr>
                  <a:t>和</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AB</a:t>
                </a:r>
                <a:r>
                  <a:rPr lang="zh-CN" altLang="zh-CN" sz="2600" b="1">
                    <a:solidFill>
                      <a:srgbClr val="000000"/>
                    </a:solidFill>
                    <a:latin typeface="Times New Roman" panose="02020603050405020304" pitchFamily="18" charset="0"/>
                    <a:cs typeface="Times New Roman" panose="02020603050405020304" pitchFamily="18" charset="0"/>
                  </a:rPr>
                  <a:t>的角平分线上</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AB</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OA</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i="1"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OA</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20</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°&gt;</a:t>
                </a:r>
              </a:p>
              <a:p>
                <a:pPr>
                  <a:lnSpc>
                    <a:spcPct val="150000"/>
                  </a:lnSpc>
                  <a:spcAft>
                    <a:spcPts val="0"/>
                  </a:spcAft>
                  <a:tabLst>
                    <a:tab pos="1530350" algn="l"/>
                    <a:tab pos="2970530" algn="l"/>
                  </a:tabLst>
                </a:pP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smtClean="0">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30°=</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则颈部肌肉的拉力等于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颈椎受到的压力大于</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9" name="矩形 8"/>
              <p:cNvSpPr>
                <a:spLocks noRot="1" noChangeAspect="1" noMove="1" noResize="1" noEditPoints="1" noAdjustHandles="1" noChangeArrowheads="1" noChangeShapeType="1" noTextEdit="1"/>
              </p:cNvSpPr>
              <p:nvPr/>
            </p:nvSpPr>
            <p:spPr>
              <a:xfrm>
                <a:off x="117178" y="610748"/>
                <a:ext cx="9877869" cy="2636723"/>
              </a:xfrm>
              <a:prstGeom prst="rect">
                <a:avLst/>
              </a:prstGeom>
              <a:blipFill rotWithShape="0">
                <a:blip r:embed="rId2"/>
                <a:stretch>
                  <a:fillRect l="-802" b="-1155"/>
                </a:stretch>
              </a:blipFill>
            </p:spPr>
            <p:txBody>
              <a:bodyPr/>
              <a:lstStyle/>
              <a:p>
                <a:r>
                  <a:rPr lang="zh-CN" altLang="en-US">
                    <a:noFill/>
                  </a:rPr>
                  <a:t> </a:t>
                </a:r>
              </a:p>
            </p:txBody>
          </p:sp>
        </mc:Fallback>
      </mc:AlternateContent>
      <p:pic>
        <p:nvPicPr>
          <p:cNvPr id="4" name="image19.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97482" y="731548"/>
            <a:ext cx="2141947" cy="3933864"/>
          </a:xfrm>
          <a:prstGeom prst="rect">
            <a:avLst/>
          </a:prstGeom>
          <a:noFill/>
          <a:ln>
            <a:noFill/>
          </a:ln>
        </p:spPr>
      </p:pic>
    </p:spTree>
    <p:extLst>
      <p:ext uri="{BB962C8B-B14F-4D97-AF65-F5344CB8AC3E}">
        <p14:creationId xmlns:p14="http://schemas.microsoft.com/office/powerpoint/2010/main" val="4757784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7337" y="586684"/>
            <a:ext cx="11722861" cy="244872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2.</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蜘蛛网是由部分种类的蜘蛛吐丝所编成的网状物</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如图所示。蜘蛛静止在竖直平面内的蜘蛛网中央时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蜘蛛网上</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三点的连线恰好构成正三角形</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三根蜘蛛丝</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的延长线均过三角形</a:t>
            </a:r>
            <a:r>
              <a:rPr lang="en-US" altLang="zh-CN" sz="2600" i="1">
                <a:solidFill>
                  <a:srgbClr val="000000"/>
                </a:solidFill>
                <a:latin typeface="Times New Roman" panose="02020603050405020304" pitchFamily="18" charset="0"/>
                <a:ea typeface="微软雅黑" panose="020B0503020204020204" pitchFamily="34" charset="-122"/>
              </a:rPr>
              <a:t>ABC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的中心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蜘蛛丝</a:t>
            </a:r>
            <a:r>
              <a:rPr lang="en-US" altLang="zh-CN" sz="2600">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沿竖直方向且蜘蛛丝</a:t>
            </a:r>
            <a:r>
              <a:rPr lang="en-US" altLang="zh-CN" sz="2600">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中恰好无张力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蜘蛛网受到的重力不计</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9" name="TextBox 6"/>
          <p:cNvSpPr txBox="1"/>
          <p:nvPr/>
        </p:nvSpPr>
        <p:spPr>
          <a:xfrm>
            <a:off x="9647078" y="2490938"/>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20.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24378" y="3139867"/>
            <a:ext cx="3508015" cy="3108974"/>
          </a:xfrm>
          <a:prstGeom prst="rect">
            <a:avLst/>
          </a:prstGeom>
          <a:noFill/>
          <a:ln>
            <a:noFill/>
          </a:ln>
        </p:spPr>
      </p:pic>
      <p:sp>
        <p:nvSpPr>
          <p:cNvPr id="5" name="矩形 4"/>
          <p:cNvSpPr/>
          <p:nvPr/>
        </p:nvSpPr>
        <p:spPr>
          <a:xfrm>
            <a:off x="504377" y="3068086"/>
            <a:ext cx="11722861" cy="2448723"/>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蜘蛛丝</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中的张力大于蜘蛛受到的重力</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蜘蛛丝</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中的张力小于蜘蛛受到的重力</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蜘蛛丝</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中的张力等于蜘蛛所受重力的一半</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蜘蛛丝</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中的张力与蜘蛛受到的重力大小相等</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57784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7337" y="929320"/>
            <a:ext cx="7717869" cy="2523744"/>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以蜘蛛网和蜘蛛为研究对象</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其受力情况如图所示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由几何关系得</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=60°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水平方向有</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Tb</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竖直方向有</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Tb</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联立解得</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Tb</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pic>
        <p:nvPicPr>
          <p:cNvPr id="5" name="image21.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55365" y="919299"/>
            <a:ext cx="3436577" cy="3117032"/>
          </a:xfrm>
          <a:prstGeom prst="rect">
            <a:avLst/>
          </a:prstGeom>
          <a:noFill/>
          <a:ln>
            <a:noFill/>
          </a:ln>
        </p:spPr>
      </p:pic>
    </p:spTree>
    <p:extLst>
      <p:ext uri="{BB962C8B-B14F-4D97-AF65-F5344CB8AC3E}">
        <p14:creationId xmlns:p14="http://schemas.microsoft.com/office/powerpoint/2010/main" val="3237764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717550" y="1079250"/>
            <a:ext cx="11474450" cy="409638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schemeClr val="accent6">
                  <a:lumMod val="75000"/>
                </a:schemeClr>
              </a:solidFill>
            </a:endParaRPr>
          </a:p>
        </p:txBody>
      </p:sp>
      <p:sp>
        <p:nvSpPr>
          <p:cNvPr id="9" name="五边形 8"/>
          <p:cNvSpPr/>
          <p:nvPr>
            <p:custDataLst>
              <p:tags r:id="rId2"/>
            </p:custDataLst>
          </p:nvPr>
        </p:nvSpPr>
        <p:spPr>
          <a:xfrm>
            <a:off x="4763" y="1079250"/>
            <a:ext cx="3287712" cy="4094802"/>
          </a:xfrm>
          <a:prstGeom prst="homePlate">
            <a:avLst>
              <a:gd name="adj" fmla="val 59526"/>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white"/>
              </a:solidFill>
            </a:endParaRPr>
          </a:p>
        </p:txBody>
      </p:sp>
      <p:sp>
        <p:nvSpPr>
          <p:cNvPr id="10" name="燕尾形 9"/>
          <p:cNvSpPr/>
          <p:nvPr>
            <p:custDataLst>
              <p:tags r:id="rId3"/>
            </p:custDataLst>
          </p:nvPr>
        </p:nvSpPr>
        <p:spPr>
          <a:xfrm>
            <a:off x="1582739" y="1079250"/>
            <a:ext cx="2333625" cy="4096389"/>
          </a:xfrm>
          <a:prstGeom prst="chevron">
            <a:avLst>
              <a:gd name="adj" fmla="val 8512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black"/>
              </a:solidFill>
            </a:endParaRPr>
          </a:p>
        </p:txBody>
      </p:sp>
      <p:sp>
        <p:nvSpPr>
          <p:cNvPr id="33796" name="文本框 44"/>
          <p:cNvSpPr txBox="1">
            <a:spLocks noChangeArrowheads="1"/>
          </p:cNvSpPr>
          <p:nvPr/>
        </p:nvSpPr>
        <p:spPr bwMode="auto">
          <a:xfrm>
            <a:off x="4368800" y="2598137"/>
            <a:ext cx="6515100" cy="1006242"/>
          </a:xfrm>
          <a:prstGeom prst="rect">
            <a:avLst/>
          </a:prstGeom>
          <a:noFill/>
          <a:ln w="9525">
            <a:noFill/>
            <a:miter lim="800000"/>
          </a:ln>
        </p:spPr>
        <p:txBody>
          <a:bodyPr>
            <a:spAutoFit/>
          </a:bodyPr>
          <a:lstStyle/>
          <a:p>
            <a:r>
              <a:rPr lang="zh-CN" altLang="en-US" sz="60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链接高考真题</a:t>
            </a:r>
          </a:p>
        </p:txBody>
      </p:sp>
      <p:sp>
        <p:nvSpPr>
          <p:cNvPr id="33797" name="文本框 18"/>
          <p:cNvSpPr txBox="1">
            <a:spLocks noChangeArrowheads="1"/>
          </p:cNvSpPr>
          <p:nvPr>
            <p:custDataLst>
              <p:tags r:id="rId4"/>
            </p:custDataLst>
          </p:nvPr>
        </p:nvSpPr>
        <p:spPr bwMode="auto">
          <a:xfrm>
            <a:off x="1104901" y="2341021"/>
            <a:ext cx="1928813" cy="1726800"/>
          </a:xfrm>
          <a:prstGeom prst="rect">
            <a:avLst/>
          </a:prstGeom>
          <a:noFill/>
          <a:ln w="9525">
            <a:noFill/>
            <a:miter lim="800000"/>
          </a:ln>
        </p:spPr>
        <p:txBody>
          <a:bodyPr/>
          <a:lstStyle/>
          <a:p>
            <a:pPr algn="dist"/>
            <a:r>
              <a:rPr kumimoji="1" lang="en-US" altLang="zh-CN" sz="88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3</a:t>
            </a:r>
            <a:endParaRPr kumimoji="1" lang="en-US" altLang="zh-CN" sz="8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4124677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7337" y="454337"/>
            <a:ext cx="11722861" cy="1848559"/>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smtClean="0">
                <a:solidFill>
                  <a:srgbClr val="000000"/>
                </a:solidFill>
                <a:latin typeface="Times New Roman" panose="02020603050405020304" pitchFamily="18" charset="0"/>
                <a:ea typeface="微软雅黑" panose="020B0503020204020204" pitchFamily="34" charset="-122"/>
              </a:rPr>
              <a:t>1.(2025·</a:t>
            </a:r>
            <a:r>
              <a:rPr lang="zh-CN" altLang="zh-CN" sz="2600" b="1" smtClean="0">
                <a:solidFill>
                  <a:srgbClr val="000000"/>
                </a:solidFill>
                <a:latin typeface="Times New Roman" panose="02020603050405020304" pitchFamily="18" charset="0"/>
                <a:cs typeface="Times New Roman" panose="02020603050405020304" pitchFamily="18" charset="0"/>
              </a:rPr>
              <a:t>陕、晋、青、宁卷</a:t>
            </a:r>
            <a:r>
              <a:rPr lang="en-US" altLang="zh-CN" sz="2600" smtClean="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smtClean="0">
                <a:solidFill>
                  <a:srgbClr val="000000"/>
                </a:solidFill>
                <a:latin typeface="Times New Roman" panose="02020603050405020304" pitchFamily="18" charset="0"/>
                <a:ea typeface="微软雅黑" panose="020B0503020204020204" pitchFamily="34" charset="-122"/>
              </a:rPr>
              <a:t>4)</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a:t>
            </a:r>
            <a:r>
              <a:rPr lang="en-US" altLang="zh-CN" sz="2600" smtClean="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质量为</a:t>
            </a:r>
            <a:r>
              <a:rPr lang="en-US" altLang="zh-CN" sz="2600" i="1" smtClean="0">
                <a:solidFill>
                  <a:srgbClr val="000000"/>
                </a:solidFill>
                <a:latin typeface="Times New Roman" panose="02020603050405020304" pitchFamily="18" charset="0"/>
                <a:ea typeface="微软雅黑" panose="020B0503020204020204" pitchFamily="34" charset="-122"/>
              </a:rPr>
              <a:t>m</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的均匀钢管</a:t>
            </a:r>
            <a:r>
              <a:rPr lang="en-US" altLang="zh-CN" sz="2600" smtClean="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一端支在粗糙水平地面上</a:t>
            </a:r>
            <a:r>
              <a:rPr lang="en-US" altLang="zh-CN" sz="2600" smtClean="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另一端被竖直绳悬挂</a:t>
            </a:r>
            <a:r>
              <a:rPr lang="en-US" altLang="zh-CN" sz="2600" smtClean="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处于静止状态。钢管与水平地面之间的动摩擦因数为</a:t>
            </a:r>
            <a:r>
              <a:rPr lang="en-US" altLang="zh-CN" sz="2600" i="1" smtClean="0">
                <a:solidFill>
                  <a:srgbClr val="000000"/>
                </a:solidFill>
                <a:latin typeface="Times New Roman" panose="02020603050405020304" pitchFamily="18" charset="0"/>
                <a:ea typeface="微软雅黑" panose="020B0503020204020204" pitchFamily="34" charset="-122"/>
              </a:rPr>
              <a:t>μ</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、夹角为</a:t>
            </a:r>
            <a:r>
              <a:rPr lang="en-US" altLang="zh-CN" sz="2600" i="1" smtClean="0">
                <a:solidFill>
                  <a:srgbClr val="000000"/>
                </a:solidFill>
                <a:latin typeface="Times New Roman" panose="02020603050405020304" pitchFamily="18" charset="0"/>
                <a:ea typeface="微软雅黑" panose="020B0503020204020204" pitchFamily="34" charset="-122"/>
              </a:rPr>
              <a:t>θ</a:t>
            </a:r>
            <a:r>
              <a:rPr lang="en-US" altLang="zh-CN" sz="2600" smtClean="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重力加速度大小为</a:t>
            </a:r>
            <a:r>
              <a:rPr lang="en-US" altLang="zh-CN" sz="2600" i="1" smtClean="0">
                <a:solidFill>
                  <a:srgbClr val="000000"/>
                </a:solidFill>
                <a:latin typeface="Times New Roman" panose="02020603050405020304" pitchFamily="18" charset="0"/>
                <a:ea typeface="微软雅黑" panose="020B0503020204020204" pitchFamily="34" charset="-122"/>
              </a:rPr>
              <a:t>g</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。则地面对钢管左端的摩擦力大小为</a:t>
            </a:r>
            <a:r>
              <a:rPr lang="en-US" altLang="zh-CN" sz="2600" smtClean="0">
                <a:solidFill>
                  <a:srgbClr val="000000"/>
                </a:solidFill>
                <a:latin typeface="Times New Roman" panose="02020603050405020304" pitchFamily="18" charset="0"/>
                <a:ea typeface="微软雅黑" panose="020B0503020204020204" pitchFamily="34" charset="-122"/>
              </a:rPr>
              <a:t>(</a:t>
            </a:r>
            <a:r>
              <a:rPr lang="zh-CN"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9" name="TextBox 6"/>
          <p:cNvSpPr txBox="1"/>
          <p:nvPr/>
        </p:nvSpPr>
        <p:spPr>
          <a:xfrm>
            <a:off x="11171166" y="1758907"/>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23.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67056" y="2405171"/>
            <a:ext cx="3437002" cy="2526792"/>
          </a:xfrm>
          <a:prstGeom prst="rect">
            <a:avLst/>
          </a:prstGeom>
          <a:noFill/>
          <a:ln>
            <a:noFill/>
          </a:ln>
        </p:spPr>
      </p:pic>
      <mc:AlternateContent xmlns:mc="http://schemas.openxmlformats.org/markup-compatibility/2006" xmlns:a14="http://schemas.microsoft.com/office/drawing/2010/main">
        <mc:Choice Requires="a14">
          <p:sp>
            <p:nvSpPr>
              <p:cNvPr id="2" name="矩形 1"/>
              <p:cNvSpPr/>
              <p:nvPr/>
            </p:nvSpPr>
            <p:spPr>
              <a:xfrm>
                <a:off x="659110" y="2156493"/>
                <a:ext cx="6092825" cy="1317155"/>
              </a:xfrm>
              <a:prstGeom prst="rect">
                <a:avLst/>
              </a:prstGeom>
            </p:spPr>
            <p:txBody>
              <a:bodyPr>
                <a:spAutoFit/>
              </a:bodyPr>
              <a:lstStyle/>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B.</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μmg</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D.0</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659110" y="2156493"/>
                <a:ext cx="6092825" cy="1317155"/>
              </a:xfrm>
              <a:prstGeom prst="rect">
                <a:avLst/>
              </a:prstGeom>
              <a:blipFill rotWithShape="0">
                <a:blip r:embed="rId3"/>
                <a:stretch>
                  <a:fillRect l="-1800" b="-10185"/>
                </a:stretch>
              </a:blipFill>
            </p:spPr>
            <p:txBody>
              <a:bodyPr/>
              <a:lstStyle/>
              <a:p>
                <a:r>
                  <a:rPr lang="zh-CN" altLang="en-US">
                    <a:noFill/>
                  </a:rPr>
                  <a:t> </a:t>
                </a:r>
              </a:p>
            </p:txBody>
          </p:sp>
        </mc:Fallback>
      </mc:AlternateContent>
      <p:sp>
        <p:nvSpPr>
          <p:cNvPr id="6" name="矩形 5"/>
          <p:cNvSpPr/>
          <p:nvPr/>
        </p:nvSpPr>
        <p:spPr>
          <a:xfrm>
            <a:off x="564537" y="3523870"/>
            <a:ext cx="7702702" cy="2675260"/>
          </a:xfrm>
          <a:prstGeom prst="rect">
            <a:avLst/>
          </a:prstGeom>
        </p:spPr>
        <p:txBody>
          <a:bodyPr wrap="square" lIns="121898" tIns="60948" rIns="121898" bIns="60948">
            <a:spAutoFit/>
          </a:bodyPr>
          <a:lstStyle/>
          <a:p>
            <a:pPr>
              <a:lnSpc>
                <a:spcPct val="13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对钢管受力分析</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其受到重力、地面的作用力和绳子拉力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又重力、绳子拉力和地面对钢管的支持力均沿竖直方向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钢管在这三个力的作用下处于平衡状态</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合力为零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所以地面对钢管左端的摩擦力大小为</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53904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7337" y="598717"/>
            <a:ext cx="8238569" cy="2523744"/>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2.(2025·</a:t>
            </a:r>
            <a:r>
              <a:rPr lang="zh-CN" altLang="zh-CN" sz="2600" b="1">
                <a:solidFill>
                  <a:srgbClr val="000000"/>
                </a:solidFill>
                <a:latin typeface="Times New Roman" panose="02020603050405020304" pitchFamily="18" charset="0"/>
                <a:cs typeface="Times New Roman" panose="02020603050405020304" pitchFamily="18" charset="0"/>
              </a:rPr>
              <a:t>福建卷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山崖上有一个风动石</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无风时地面对风动石的作用力是</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1</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当受到一个水平风力时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风动石依然静止</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地面对风动石的作用力是</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2</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关于</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2</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的大小关系</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10" name="TextBox 6"/>
          <p:cNvSpPr txBox="1"/>
          <p:nvPr/>
        </p:nvSpPr>
        <p:spPr>
          <a:xfrm>
            <a:off x="6670827" y="2481347"/>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A</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24.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15206" y="724669"/>
            <a:ext cx="3400700" cy="2830461"/>
          </a:xfrm>
          <a:prstGeom prst="rect">
            <a:avLst/>
          </a:prstGeom>
          <a:noFill/>
          <a:ln>
            <a:noFill/>
          </a:ln>
        </p:spPr>
      </p:pic>
      <p:sp>
        <p:nvSpPr>
          <p:cNvPr id="5" name="矩形 4"/>
          <p:cNvSpPr/>
          <p:nvPr/>
        </p:nvSpPr>
        <p:spPr>
          <a:xfrm>
            <a:off x="504377" y="3070232"/>
            <a:ext cx="11722861" cy="1323415"/>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大于</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1150" smtClean="0">
                <a:latin typeface="Calibri" panose="020F0502020204030204" pitchFamily="34" charset="0"/>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大于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等于</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1150" smtClean="0">
                <a:latin typeface="Calibri" panose="020F0502020204030204" pitchFamily="34" charset="0"/>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的大小关系与风力大小有关</a:t>
            </a:r>
            <a:endParaRPr lang="zh-CN" altLang="zh-CN" sz="1150">
              <a:latin typeface="Calibri" panose="020F0502020204030204" pitchFamily="34" charset="0"/>
              <a:cs typeface="Times New Roman" panose="02020603050405020304" pitchFamily="18" charset="0"/>
            </a:endParaRPr>
          </a:p>
        </p:txBody>
      </p:sp>
      <p:sp>
        <p:nvSpPr>
          <p:cNvPr id="6" name="矩形 5"/>
          <p:cNvSpPr/>
          <p:nvPr/>
        </p:nvSpPr>
        <p:spPr>
          <a:xfrm>
            <a:off x="452239" y="4214293"/>
            <a:ext cx="11722861" cy="654707"/>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1150">
              <a:latin typeface="Calibri" panose="020F0502020204030204" pitchFamily="34" charset="0"/>
              <a:cs typeface="Times New Roman" panose="02020603050405020304" pitchFamily="18" charset="0"/>
            </a:endParaRPr>
          </a:p>
        </p:txBody>
      </p:sp>
      <p:pic>
        <p:nvPicPr>
          <p:cNvPr id="7" name="image25.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1980" y="4540360"/>
            <a:ext cx="8153226" cy="1733887"/>
          </a:xfrm>
          <a:prstGeom prst="rect">
            <a:avLst/>
          </a:prstGeom>
          <a:noFill/>
          <a:ln>
            <a:noFill/>
          </a:ln>
        </p:spPr>
      </p:pic>
    </p:spTree>
    <p:extLst>
      <p:ext uri="{BB962C8B-B14F-4D97-AF65-F5344CB8AC3E}">
        <p14:creationId xmlns:p14="http://schemas.microsoft.com/office/powerpoint/2010/main" val="14504972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7337" y="598717"/>
            <a:ext cx="8077869" cy="3724072"/>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3.(2025·</a:t>
            </a:r>
            <a:r>
              <a:rPr lang="zh-CN" altLang="zh-CN" sz="2600" b="1">
                <a:solidFill>
                  <a:srgbClr val="000000"/>
                </a:solidFill>
                <a:latin typeface="Times New Roman" panose="02020603050405020304" pitchFamily="18" charset="0"/>
                <a:cs typeface="Times New Roman" panose="02020603050405020304" pitchFamily="18" charset="0"/>
              </a:rPr>
              <a:t>河北卷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4)</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内壁截面为半圆形的光滑凹槽固定在水平面上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左右边沿等高。该截面内</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一根不可伸长的细绳穿过带有光滑孔的小球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一端固定于凹槽左边沿</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另一端过右边沿并沿绳方向对其施加拉力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。小球半径远小于凹槽半径</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所受重力大小为</a:t>
            </a:r>
            <a:r>
              <a:rPr lang="en-US" altLang="zh-CN" sz="2600" i="1">
                <a:solidFill>
                  <a:srgbClr val="000000"/>
                </a:solidFill>
                <a:latin typeface="Times New Roman" panose="02020603050405020304" pitchFamily="18" charset="0"/>
                <a:ea typeface="微软雅黑" panose="020B0503020204020204" pitchFamily="34" charset="-122"/>
              </a:rPr>
              <a:t>G</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。若小球始终位于内壁最低点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的最大值为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9" name="TextBox 6"/>
          <p:cNvSpPr txBox="1"/>
          <p:nvPr/>
        </p:nvSpPr>
        <p:spPr>
          <a:xfrm>
            <a:off x="7175206" y="3679223"/>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B</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26.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30515" y="841806"/>
            <a:ext cx="3162207" cy="2141948"/>
          </a:xfrm>
          <a:prstGeom prst="rect">
            <a:avLst/>
          </a:prstGeom>
          <a:noFill/>
          <a:ln>
            <a:noFill/>
          </a:ln>
        </p:spPr>
      </p:pic>
      <mc:AlternateContent xmlns:mc="http://schemas.openxmlformats.org/markup-compatibility/2006" xmlns:a14="http://schemas.microsoft.com/office/drawing/2010/main">
        <mc:Choice Requires="a14">
          <p:sp>
            <p:nvSpPr>
              <p:cNvPr id="2" name="矩形 1"/>
              <p:cNvSpPr/>
              <p:nvPr/>
            </p:nvSpPr>
            <p:spPr>
              <a:xfrm>
                <a:off x="550824" y="4173948"/>
                <a:ext cx="8280000" cy="1714893"/>
              </a:xfrm>
              <a:prstGeom prst="rect">
                <a:avLst/>
              </a:prstGeom>
            </p:spPr>
            <p:txBody>
              <a:bodyPr wrap="square">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1</m:t>
                        </m:r>
                      </m:num>
                      <m:den>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2</m:t>
                        </m:r>
                      </m:den>
                    </m:f>
                    <m:r>
                      <a:rPr lang="en-US" altLang="zh-CN" sz="2600" b="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𝐺</m:t>
                    </m:r>
                    <m:r>
                      <a:rPr lang="en-US" altLang="zh-CN" sz="260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B</m:t>
                    </m:r>
                    <m: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0" i="0">
                                <a:effectLst/>
                                <a:latin typeface="Cambria Math" panose="02040503050406030204" pitchFamily="18" charset="0"/>
                                <a:ea typeface="微软雅黑" panose="020B0503020204020204" pitchFamily="34" charset="-122"/>
                                <a:cs typeface="Times New Roman" panose="02020603050405020304" pitchFamily="18" charset="0"/>
                              </a:rPr>
                              <m:t>2</m:t>
                            </m:r>
                          </m:e>
                        </m:rad>
                      </m:num>
                      <m:den>
                        <m:r>
                          <a:rPr lang="en-US" altLang="zh-CN" sz="2600" b="0" i="0">
                            <a:effectLst/>
                            <a:latin typeface="Cambria Math" panose="02040503050406030204" pitchFamily="18" charset="0"/>
                            <a:ea typeface="微软雅黑" panose="020B0503020204020204" pitchFamily="34" charset="-122"/>
                            <a:cs typeface="Times New Roman" panose="02020603050405020304" pitchFamily="18" charset="0"/>
                          </a:rPr>
                          <m:t>2</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D</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2</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550824" y="4173948"/>
                <a:ext cx="8280000" cy="1714893"/>
              </a:xfrm>
              <a:prstGeom prst="rect">
                <a:avLst/>
              </a:prstGeom>
              <a:blipFill rotWithShape="0">
                <a:blip r:embed="rId3"/>
                <a:stretch>
                  <a:fillRect l="-1325" b="-284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438227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299110" y="597128"/>
                <a:ext cx="9396096" cy="2256580"/>
              </a:xfrm>
              <a:prstGeom prst="rect">
                <a:avLst/>
              </a:prstGeom>
            </p:spPr>
            <p:txBody>
              <a:bodyPr wrap="square">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小球受力情况如图所示。由平衡条件得</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45°</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当凹槽底部对小球支持力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拉力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最大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有</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45°=</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e>
                        </m:rad>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299110" y="597128"/>
                <a:ext cx="9396096" cy="2256580"/>
              </a:xfrm>
              <a:prstGeom prst="rect">
                <a:avLst/>
              </a:prstGeom>
              <a:blipFill rotWithShape="0">
                <a:blip r:embed="rId2"/>
                <a:stretch>
                  <a:fillRect l="-1168" r="-1817"/>
                </a:stretch>
              </a:blipFill>
            </p:spPr>
            <p:txBody>
              <a:bodyPr/>
              <a:lstStyle/>
              <a:p>
                <a:r>
                  <a:rPr lang="zh-CN" altLang="en-US">
                    <a:noFill/>
                  </a:rPr>
                  <a:t> </a:t>
                </a:r>
              </a:p>
            </p:txBody>
          </p:sp>
        </mc:Fallback>
      </mc:AlternateContent>
      <p:pic>
        <p:nvPicPr>
          <p:cNvPr id="3" name="image27.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95206" y="597128"/>
            <a:ext cx="2249262" cy="2707062"/>
          </a:xfrm>
          <a:prstGeom prst="rect">
            <a:avLst/>
          </a:prstGeom>
          <a:noFill/>
          <a:ln>
            <a:noFill/>
          </a:ln>
        </p:spPr>
      </p:pic>
    </p:spTree>
    <p:extLst>
      <p:ext uri="{BB962C8B-B14F-4D97-AF65-F5344CB8AC3E}">
        <p14:creationId xmlns:p14="http://schemas.microsoft.com/office/powerpoint/2010/main" val="3359514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7337" y="634812"/>
            <a:ext cx="11722861" cy="1248394"/>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4.(2025·</a:t>
            </a:r>
            <a:r>
              <a:rPr lang="zh-CN" altLang="zh-CN" sz="2600" b="1">
                <a:solidFill>
                  <a:srgbClr val="000000"/>
                </a:solidFill>
                <a:latin typeface="Times New Roman" panose="02020603050405020304" pitchFamily="18" charset="0"/>
                <a:cs typeface="Times New Roman" panose="02020603050405020304" pitchFamily="18" charset="0"/>
              </a:rPr>
              <a:t>北京卷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6)</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长方体物块</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叠放在斜面上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受到一个沿斜面方向的拉力</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两物块保持静止。</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受力的个数为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10" name="TextBox 6"/>
          <p:cNvSpPr txBox="1"/>
          <p:nvPr/>
        </p:nvSpPr>
        <p:spPr>
          <a:xfrm>
            <a:off x="7451935" y="137728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28.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5206" y="2033368"/>
            <a:ext cx="3475737" cy="1726385"/>
          </a:xfrm>
          <a:prstGeom prst="rect">
            <a:avLst/>
          </a:prstGeom>
          <a:noFill/>
          <a:ln>
            <a:noFill/>
          </a:ln>
        </p:spPr>
      </p:pic>
      <p:sp>
        <p:nvSpPr>
          <p:cNvPr id="5" name="矩形 4"/>
          <p:cNvSpPr/>
          <p:nvPr/>
        </p:nvSpPr>
        <p:spPr>
          <a:xfrm>
            <a:off x="546307" y="1810250"/>
            <a:ext cx="11722861" cy="1323415"/>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A.4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B.5</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C.6</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D.7</a:t>
            </a:r>
            <a:endParaRPr lang="zh-CN" altLang="zh-CN" sz="1150">
              <a:latin typeface="Calibri" panose="020F0502020204030204" pitchFamily="34" charset="0"/>
              <a:cs typeface="Times New Roman" panose="02020603050405020304" pitchFamily="18" charset="0"/>
            </a:endParaRPr>
          </a:p>
        </p:txBody>
      </p:sp>
      <p:sp>
        <p:nvSpPr>
          <p:cNvPr id="6" name="矩形 5"/>
          <p:cNvSpPr/>
          <p:nvPr/>
        </p:nvSpPr>
        <p:spPr>
          <a:xfrm>
            <a:off x="578391" y="3038029"/>
            <a:ext cx="7676816" cy="3123908"/>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由于</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静止</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所以</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除受重力、</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的支持力外</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还受</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沿斜面向上的静摩擦力</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静止</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所以</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除受重力、斜面的支持力、</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的压力、拉力、</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沿斜面向下的摩擦力外</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还受沿斜面向上的摩擦力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受</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a:solidFill>
                  <a:srgbClr val="000000"/>
                </a:solidFill>
                <a:latin typeface="Times New Roman" panose="02020603050405020304" pitchFamily="18" charset="0"/>
                <a:cs typeface="Times New Roman" panose="02020603050405020304" pitchFamily="18" charset="0"/>
              </a:rPr>
              <a:t>个力作用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77901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11142" y="634812"/>
            <a:ext cx="8652608" cy="1923579"/>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5.(2024·</a:t>
            </a:r>
            <a:r>
              <a:rPr lang="zh-CN" altLang="zh-CN" sz="2600" b="1">
                <a:solidFill>
                  <a:srgbClr val="000000"/>
                </a:solidFill>
                <a:latin typeface="Times New Roman" panose="02020603050405020304" pitchFamily="18" charset="0"/>
                <a:cs typeface="Times New Roman" panose="02020603050405020304" pitchFamily="18" charset="0"/>
              </a:rPr>
              <a:t>黑吉辽卷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3)</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利用砚台将墨条研磨成墨汁时讲究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圆、缓、匀</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在研磨过程中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砚台始终静止在水平桌面上。当墨条的速度方向水平向左时</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7295522" y="1916810"/>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29.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31566" y="848841"/>
            <a:ext cx="2664825" cy="2560914"/>
          </a:xfrm>
          <a:prstGeom prst="rect">
            <a:avLst/>
          </a:prstGeom>
          <a:noFill/>
          <a:ln>
            <a:noFill/>
          </a:ln>
        </p:spPr>
      </p:pic>
      <p:sp>
        <p:nvSpPr>
          <p:cNvPr id="5" name="矩形 4"/>
          <p:cNvSpPr/>
          <p:nvPr/>
        </p:nvSpPr>
        <p:spPr>
          <a:xfrm>
            <a:off x="682598" y="2409440"/>
            <a:ext cx="8652608" cy="24595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砚台对墨条的摩擦力方向水平向左</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桌面对砚台的摩擦力方向水平向左</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桌面和墨条对砚台的摩擦力是一对平衡力</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桌面对砚台的支持力与墨条对砚台的压力是一对平衡力</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87955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5305" y="682940"/>
            <a:ext cx="9159168" cy="4324236"/>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墨条相对于砚台水平向左运动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砚台对墨条有向右的摩擦力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根据牛顿第三定律知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墨条对砚台有向左的摩擦力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砚台处于平衡状态</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故桌面对砚台有向右的摩擦力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砚台处于平衡状态</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水平方向只受桌面和墨条对其的摩擦力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故这两个力是一对平衡力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桌面对砚台的支持力等于砚台的重力与墨条对砚台的压力之和</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故桌面对砚台的支持力与墨条对砚台的压力不是一对平衡力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p:pic>
        <p:nvPicPr>
          <p:cNvPr id="3" name="image29.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31566" y="824777"/>
            <a:ext cx="2664825" cy="2560914"/>
          </a:xfrm>
          <a:prstGeom prst="rect">
            <a:avLst/>
          </a:prstGeom>
          <a:noFill/>
          <a:ln>
            <a:noFill/>
          </a:ln>
        </p:spPr>
      </p:pic>
    </p:spTree>
    <p:extLst>
      <p:ext uri="{BB962C8B-B14F-4D97-AF65-F5344CB8AC3E}">
        <p14:creationId xmlns:p14="http://schemas.microsoft.com/office/powerpoint/2010/main" val="33621427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717550" y="1079250"/>
            <a:ext cx="11474450" cy="409638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schemeClr val="accent6">
                  <a:lumMod val="75000"/>
                </a:schemeClr>
              </a:solidFill>
            </a:endParaRPr>
          </a:p>
        </p:txBody>
      </p:sp>
      <p:sp>
        <p:nvSpPr>
          <p:cNvPr id="9" name="五边形 8"/>
          <p:cNvSpPr/>
          <p:nvPr>
            <p:custDataLst>
              <p:tags r:id="rId2"/>
            </p:custDataLst>
          </p:nvPr>
        </p:nvSpPr>
        <p:spPr>
          <a:xfrm>
            <a:off x="4763" y="1079250"/>
            <a:ext cx="3287712" cy="4094802"/>
          </a:xfrm>
          <a:prstGeom prst="homePlate">
            <a:avLst>
              <a:gd name="adj" fmla="val 59526"/>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white"/>
              </a:solidFill>
            </a:endParaRPr>
          </a:p>
        </p:txBody>
      </p:sp>
      <p:sp>
        <p:nvSpPr>
          <p:cNvPr id="10" name="燕尾形 9"/>
          <p:cNvSpPr/>
          <p:nvPr>
            <p:custDataLst>
              <p:tags r:id="rId3"/>
            </p:custDataLst>
          </p:nvPr>
        </p:nvSpPr>
        <p:spPr>
          <a:xfrm>
            <a:off x="1582739" y="1079250"/>
            <a:ext cx="2333625" cy="4096389"/>
          </a:xfrm>
          <a:prstGeom prst="chevron">
            <a:avLst>
              <a:gd name="adj" fmla="val 8512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black"/>
              </a:solidFill>
            </a:endParaRPr>
          </a:p>
        </p:txBody>
      </p:sp>
      <p:sp>
        <p:nvSpPr>
          <p:cNvPr id="33796" name="文本框 44"/>
          <p:cNvSpPr txBox="1">
            <a:spLocks noChangeArrowheads="1"/>
          </p:cNvSpPr>
          <p:nvPr/>
        </p:nvSpPr>
        <p:spPr bwMode="auto">
          <a:xfrm>
            <a:off x="4368800" y="2598137"/>
            <a:ext cx="6515100" cy="1015663"/>
          </a:xfrm>
          <a:prstGeom prst="rect">
            <a:avLst/>
          </a:prstGeom>
          <a:noFill/>
          <a:ln w="9525">
            <a:noFill/>
            <a:miter lim="800000"/>
          </a:ln>
        </p:spPr>
        <p:txBody>
          <a:bodyPr>
            <a:spAutoFit/>
          </a:bodyPr>
          <a:lstStyle/>
          <a:p>
            <a:r>
              <a:rPr lang="zh-CN" altLang="en-US" sz="6000" b="1" spc="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课时跟踪训练</a:t>
            </a:r>
            <a:endParaRPr lang="zh-CN" altLang="en-US" sz="60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797" name="文本框 18"/>
          <p:cNvSpPr txBox="1">
            <a:spLocks noChangeArrowheads="1"/>
          </p:cNvSpPr>
          <p:nvPr>
            <p:custDataLst>
              <p:tags r:id="rId4"/>
            </p:custDataLst>
          </p:nvPr>
        </p:nvSpPr>
        <p:spPr bwMode="auto">
          <a:xfrm>
            <a:off x="1104901" y="2341021"/>
            <a:ext cx="1928813" cy="1726800"/>
          </a:xfrm>
          <a:prstGeom prst="rect">
            <a:avLst/>
          </a:prstGeom>
          <a:noFill/>
          <a:ln w="9525">
            <a:noFill/>
            <a:miter lim="800000"/>
          </a:ln>
        </p:spPr>
        <p:txBody>
          <a:bodyPr/>
          <a:lstStyle/>
          <a:p>
            <a:pPr algn="dist"/>
            <a:r>
              <a:rPr kumimoji="1" lang="en-US" altLang="zh-CN" sz="88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4</a:t>
            </a:r>
            <a:endParaRPr kumimoji="1" lang="en-US" altLang="zh-CN" sz="8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44"/>
          <p:cNvSpPr txBox="1">
            <a:spLocks noChangeArrowheads="1"/>
          </p:cNvSpPr>
          <p:nvPr/>
        </p:nvSpPr>
        <p:spPr bwMode="auto">
          <a:xfrm>
            <a:off x="5358606" y="3658437"/>
            <a:ext cx="3009250" cy="523220"/>
          </a:xfrm>
          <a:prstGeom prst="rect">
            <a:avLst/>
          </a:prstGeom>
          <a:noFill/>
          <a:ln w="9525">
            <a:noFill/>
            <a:miter lim="800000"/>
          </a:ln>
        </p:spPr>
        <p:txBody>
          <a:bodyPr>
            <a:spAutoFit/>
          </a:bodyPr>
          <a:lstStyle/>
          <a:p>
            <a:r>
              <a:rPr lang="en-US" altLang="zh-CN" sz="2800" b="1" spc="-12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a:t>
            </a:r>
            <a:r>
              <a:rPr lang="zh-CN" altLang="en-US" sz="2800" b="1" spc="-12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限时</a:t>
            </a:r>
            <a:r>
              <a:rPr lang="en-US" altLang="zh-CN" sz="2800" b="1" spc="-12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:40</a:t>
            </a:r>
            <a:r>
              <a:rPr lang="zh-CN" altLang="en-US" sz="2800" b="1" spc="-12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分钟</a:t>
            </a:r>
            <a:r>
              <a:rPr lang="en-US" altLang="zh-CN" sz="2800" b="1" spc="-120" smtClean="0">
                <a:solidFill>
                  <a:schemeClr val="bg1"/>
                </a:solidFill>
                <a:latin typeface="楷体" panose="02010609060101010101" pitchFamily="49" charset="-122"/>
                <a:ea typeface="楷体" panose="02010609060101010101" pitchFamily="49" charset="-122"/>
                <a:cs typeface="微软雅黑" panose="020B0503020204020204" pitchFamily="34" charset="-122"/>
              </a:rPr>
              <a:t>)</a:t>
            </a:r>
            <a:endParaRPr lang="zh-CN" altLang="en-US" sz="2800" b="1" spc="-120" dirty="0">
              <a:solidFill>
                <a:schemeClr val="bg1"/>
              </a:solidFill>
              <a:latin typeface="楷体" panose="02010609060101010101" pitchFamily="49" charset="-122"/>
              <a:ea typeface="楷体" panose="02010609060101010101" pitchFamily="49" charset="-122"/>
              <a:cs typeface="微软雅黑" panose="020B0503020204020204" pitchFamily="34" charset="-122"/>
            </a:endParaRPr>
          </a:p>
        </p:txBody>
      </p:sp>
    </p:spTree>
    <p:extLst>
      <p:ext uri="{BB962C8B-B14F-4D97-AF65-F5344CB8AC3E}">
        <p14:creationId xmlns:p14="http://schemas.microsoft.com/office/powerpoint/2010/main" val="363995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矩形 8"/>
              <p:cNvSpPr/>
              <p:nvPr/>
            </p:nvSpPr>
            <p:spPr>
              <a:xfrm>
                <a:off x="177337" y="466113"/>
                <a:ext cx="8797869" cy="3390648"/>
              </a:xfrm>
              <a:prstGeom prst="rect">
                <a:avLst/>
              </a:prstGeom>
            </p:spPr>
            <p:txBody>
              <a:bodyPr wrap="square" lIns="121898" tIns="60948" rIns="121898" bIns="60948">
                <a:spAutoFit/>
              </a:bodyPr>
              <a:lstStyle/>
              <a:p>
                <a:pPr marL="252000" indent="-457200" algn="ct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级</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基础保分练</a:t>
                </a:r>
                <a:endParaRPr lang="zh-CN" altLang="zh-CN" sz="1150">
                  <a:latin typeface="Calibri" panose="020F0502020204030204" pitchFamily="34" charset="0"/>
                  <a:cs typeface="Times New Roman" panose="02020603050405020304" pitchFamily="18" charset="0"/>
                </a:endParaRPr>
              </a:p>
              <a:p>
                <a:pPr marL="252000" indent="-457200">
                  <a:lnSpc>
                    <a:spcPct val="150000"/>
                  </a:lnSpc>
                </a:pPr>
                <a:r>
                  <a:rPr lang="en-US" altLang="zh-CN" sz="2600">
                    <a:solidFill>
                      <a:srgbClr val="000000"/>
                    </a:solidFill>
                    <a:effectLst/>
                    <a:latin typeface="Times New Roman" panose="02020603050405020304" pitchFamily="18" charset="0"/>
                    <a:ea typeface="微软雅黑" panose="020B0503020204020204" pitchFamily="34" charset="-122"/>
                  </a:rPr>
                  <a:t>1.(2023·</a:t>
                </a:r>
                <a:r>
                  <a:rPr lang="zh-CN" altLang="zh-CN" sz="2600" b="1">
                    <a:solidFill>
                      <a:srgbClr val="000000"/>
                    </a:solidFill>
                    <a:latin typeface="Times New Roman" panose="02020603050405020304" pitchFamily="18" charset="0"/>
                    <a:cs typeface="Times New Roman" panose="02020603050405020304" pitchFamily="18" charset="0"/>
                  </a:rPr>
                  <a:t>江苏卷</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rPr>
                  <a:t>7)</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 “</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嫦娥五号</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探测器静止在月球平坦表面处。已知探测器质量为</a:t>
                </a:r>
                <a:r>
                  <a:rPr lang="en-US" altLang="zh-CN" sz="2600" i="1">
                    <a:solidFill>
                      <a:srgbClr val="000000"/>
                    </a:solidFill>
                    <a:effectLst/>
                    <a:latin typeface="Times New Roman" panose="02020603050405020304" pitchFamily="18" charset="0"/>
                    <a:ea typeface="微软雅黑" panose="020B0503020204020204" pitchFamily="34" charset="-122"/>
                  </a:rPr>
                  <a:t>m</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四条腿与竖直方向的夹角均为</a:t>
                </a:r>
                <a:r>
                  <a:rPr lang="en-US" altLang="zh-CN" sz="2600" i="1">
                    <a:solidFill>
                      <a:srgbClr val="000000"/>
                    </a:solidFill>
                    <a:effectLst/>
                    <a:latin typeface="Times New Roman" panose="02020603050405020304" pitchFamily="18" charset="0"/>
                    <a:ea typeface="微软雅黑" panose="020B0503020204020204" pitchFamily="34" charset="-122"/>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月球表面的重力加速度为地球表面重力加速度</a:t>
                </a:r>
                <a:r>
                  <a:rPr lang="en-US" altLang="zh-CN" sz="2600" i="1">
                    <a:solidFill>
                      <a:srgbClr val="000000"/>
                    </a:solidFill>
                    <a:effectLst/>
                    <a:latin typeface="Times New Roman" panose="02020603050405020304" pitchFamily="18" charset="0"/>
                    <a:ea typeface="微软雅黑" panose="020B0503020204020204" pitchFamily="34" charset="-122"/>
                  </a:rPr>
                  <a:t>g</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的</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𝟔</m:t>
                        </m:r>
                      </m:den>
                    </m:f>
                  </m:oMath>
                </a14:m>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。每条腿对月球表面压力的大小为</a:t>
                </a:r>
                <a:r>
                  <a:rPr lang="en-US" altLang="zh-CN" sz="2600">
                    <a:solidFill>
                      <a:srgbClr val="000000"/>
                    </a:solidFill>
                    <a:effectLst/>
                    <a:latin typeface="Times New Roman" panose="02020603050405020304" pitchFamily="18" charset="0"/>
                    <a:ea typeface="微软雅黑" panose="020B0503020204020204" pitchFamily="34" charset="-122"/>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mc:Choice>
        <mc:Fallback xmlns="">
          <p:sp>
            <p:nvSpPr>
              <p:cNvPr id="9" name="矩形 8"/>
              <p:cNvSpPr>
                <a:spLocks noRot="1" noChangeAspect="1" noMove="1" noResize="1" noEditPoints="1" noAdjustHandles="1" noChangeArrowheads="1" noChangeShapeType="1" noTextEdit="1"/>
              </p:cNvSpPr>
              <p:nvPr/>
            </p:nvSpPr>
            <p:spPr>
              <a:xfrm>
                <a:off x="177337" y="466113"/>
                <a:ext cx="8797869" cy="3390648"/>
              </a:xfrm>
              <a:prstGeom prst="rect">
                <a:avLst/>
              </a:prstGeom>
              <a:blipFill rotWithShape="0">
                <a:blip r:embed="rId2"/>
                <a:stretch>
                  <a:fillRect l="-901" r="-69"/>
                </a:stretch>
              </a:blipFill>
            </p:spPr>
            <p:txBody>
              <a:bodyPr/>
              <a:lstStyle/>
              <a:p>
                <a:r>
                  <a:rPr lang="zh-CN" altLang="en-US">
                    <a:noFill/>
                  </a:rPr>
                  <a:t> </a:t>
                </a:r>
              </a:p>
            </p:txBody>
          </p:sp>
        </mc:Fallback>
      </mc:AlternateContent>
      <p:sp>
        <p:nvSpPr>
          <p:cNvPr id="10" name="TextBox 6"/>
          <p:cNvSpPr txBox="1"/>
          <p:nvPr/>
        </p:nvSpPr>
        <p:spPr>
          <a:xfrm>
            <a:off x="6718951" y="3141192"/>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31.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35206" y="1234199"/>
            <a:ext cx="2672429" cy="2329419"/>
          </a:xfrm>
          <a:prstGeom prst="rect">
            <a:avLst/>
          </a:prstGeom>
          <a:noFill/>
          <a:ln>
            <a:noFill/>
          </a:ln>
        </p:spPr>
      </p:pic>
      <mc:AlternateContent xmlns:mc="http://schemas.openxmlformats.org/markup-compatibility/2006" xmlns:a14="http://schemas.microsoft.com/office/drawing/2010/main">
        <mc:Choice Requires="a14">
          <p:sp>
            <p:nvSpPr>
              <p:cNvPr id="5" name="矩形 4"/>
              <p:cNvSpPr/>
              <p:nvPr/>
            </p:nvSpPr>
            <p:spPr>
              <a:xfrm>
                <a:off x="456249" y="3752904"/>
                <a:ext cx="11722861" cy="859314"/>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𝟒</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b="0" i="0" smtClean="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B</m:t>
                    </m:r>
                    <m: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𝑚𝑔</m:t>
                        </m:r>
                      </m:num>
                      <m:den>
                        <m:r>
                          <a:rPr lang="en-US" altLang="zh-CN" sz="2600" b="0" i="0">
                            <a:effectLst/>
                            <a:latin typeface="Cambria Math" panose="02040503050406030204" pitchFamily="18" charset="0"/>
                            <a:ea typeface="微软雅黑" panose="020B0503020204020204" pitchFamily="34" charset="-122"/>
                            <a:cs typeface="Times New Roman" panose="02020603050405020304" pitchFamily="18" charset="0"/>
                          </a:rPr>
                          <m:t>4</m:t>
                        </m:r>
                        <m:r>
                          <m:rPr>
                            <m:sty m:val="p"/>
                          </m:rPr>
                          <a:rPr lang="en-US" altLang="zh-CN" sz="2600" b="0" i="0">
                            <a:effectLst/>
                            <a:latin typeface="Cambria Math" panose="02040503050406030204" pitchFamily="18" charset="0"/>
                            <a:ea typeface="微软雅黑" panose="020B0503020204020204" pitchFamily="34" charset="-122"/>
                            <a:cs typeface="Times New Roman" panose="02020603050405020304" pitchFamily="18" charset="0"/>
                          </a:rPr>
                          <m:t>cos</m:t>
                        </m:r>
                        <m:r>
                          <a:rPr lang="en-US" altLang="zh-CN" sz="2600" b="0" i="0" smtClean="0">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effectLst/>
                            <a:latin typeface="Cambria Math" panose="02040503050406030204" pitchFamily="18" charset="0"/>
                            <a:ea typeface="微软雅黑" panose="020B0503020204020204" pitchFamily="34" charset="-122"/>
                            <a:cs typeface="Times New Roman" panose="02020603050405020304" pitchFamily="18" charset="0"/>
                          </a:rPr>
                          <m:t>θ</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oMath>
                </a14:m>
                <a:endParaRPr lang="en-US" altLang="zh-CN" sz="2600" smtClean="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456249" y="3752904"/>
                <a:ext cx="11722861" cy="859314"/>
              </a:xfrm>
              <a:prstGeom prst="rect">
                <a:avLst/>
              </a:prstGeom>
              <a:blipFill rotWithShape="0">
                <a:blip r:embed="rId4"/>
                <a:stretch>
                  <a:fillRect l="-676" b="-496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p:cNvSpPr/>
              <p:nvPr/>
            </p:nvSpPr>
            <p:spPr>
              <a:xfrm>
                <a:off x="383334" y="4548786"/>
                <a:ext cx="4581061" cy="1120435"/>
              </a:xfrm>
              <a:prstGeom prst="rect">
                <a:avLst/>
              </a:prstGeom>
            </p:spPr>
            <p:txBody>
              <a:bodyPr wrap="none">
                <a:spAutoFit/>
              </a:bodyPr>
              <a:lstStyle/>
              <a:p>
                <a:pPr lvl="0">
                  <a:lnSpc>
                    <a:spcPct val="150000"/>
                  </a:lnSpc>
                  <a:tabLst>
                    <a:tab pos="1530350" algn="l"/>
                    <a:tab pos="2970530" algn="l"/>
                  </a:tabLst>
                </a:pPr>
                <a14:m>
                  <m:oMathPara xmlns:m="http://schemas.openxmlformats.org/officeDocument/2006/math">
                    <m:oMathParaPr>
                      <m:jc m:val="centerGroup"/>
                    </m:oMathParaPr>
                    <m:oMath xmlns:m="http://schemas.openxmlformats.org/officeDocument/2006/math">
                      <m:r>
                        <m:rPr>
                          <m:sty m:val="p"/>
                        </m:rPr>
                        <a:rPr lang="en-US" altLang="zh-CN" sz="2600" b="0" i="0" smtClean="0">
                          <a:solidFill>
                            <a:srgbClr val="000000"/>
                          </a:solidFill>
                          <a:latin typeface="Cambria Math" panose="02040503050406030204" pitchFamily="18" charset="0"/>
                          <a:ea typeface="微软雅黑" panose="020B0503020204020204" pitchFamily="34" charset="-122"/>
                          <a:cs typeface="Times New Roman" panose="02020603050405020304" pitchFamily="18" charset="0"/>
                        </a:rPr>
                        <m:t>C</m:t>
                      </m:r>
                      <m:r>
                        <a:rPr lang="en-US" altLang="zh-CN" sz="2600" b="0" i="0">
                          <a:solidFill>
                            <a:srgbClr val="000000"/>
                          </a:solidFill>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0" i="1">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𝑚𝑔</m:t>
                          </m:r>
                        </m:num>
                        <m:den>
                          <m:r>
                            <a:rPr lang="en-US" altLang="zh-CN" sz="2600" b="0" i="0">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6</m:t>
                          </m:r>
                          <m:r>
                            <m:rPr>
                              <m:sty m:val="p"/>
                            </m:rPr>
                            <a:rPr lang="en-US" altLang="zh-CN" sz="2600" b="0" i="0">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cos</m:t>
                          </m:r>
                          <m:r>
                            <a:rPr lang="en-US" altLang="zh-CN" sz="2600" b="0" i="0" smtClean="0">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θ</m:t>
                          </m:r>
                        </m:den>
                      </m:f>
                      <m:r>
                        <a:rPr lang="en-US" altLang="zh-CN" sz="2600" b="0" i="0">
                          <a:solidFill>
                            <a:srgbClr val="000000"/>
                          </a:solidFill>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latin typeface="Cambria Math" panose="02040503050406030204" pitchFamily="18" charset="0"/>
                          <a:ea typeface="微软雅黑" panose="020B0503020204020204" pitchFamily="34" charset="-122"/>
                          <a:cs typeface="Times New Roman" panose="02020603050405020304" pitchFamily="18" charset="0"/>
                        </a:rPr>
                        <m:t>D</m:t>
                      </m:r>
                      <m:r>
                        <a:rPr lang="en-US" altLang="zh-CN" sz="2600" b="0" i="0">
                          <a:solidFill>
                            <a:srgbClr val="000000"/>
                          </a:solidFill>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0" i="1">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𝑚𝑔</m:t>
                          </m:r>
                        </m:num>
                        <m:den>
                          <m:r>
                            <a:rPr lang="en-US" altLang="zh-CN" sz="2600" b="0" i="1">
                              <a:solidFill>
                                <a:prstClr val="black"/>
                              </a:solidFill>
                              <a:latin typeface="Cambria Math" panose="02040503050406030204" pitchFamily="18" charset="0"/>
                              <a:ea typeface="微软雅黑" panose="020B0503020204020204" pitchFamily="34" charset="-122"/>
                              <a:cs typeface="Times New Roman" panose="02020603050405020304" pitchFamily="18" charset="0"/>
                            </a:rPr>
                            <m:t>24</m:t>
                          </m:r>
                        </m:den>
                      </m:f>
                    </m:oMath>
                  </m:oMathPara>
                </a14:m>
                <a:endParaRPr lang="zh-CN" altLang="zh-CN" sz="1150" i="1">
                  <a:solidFill>
                    <a:prstClr val="black"/>
                  </a:solidFill>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383334" y="4548786"/>
                <a:ext cx="4581061" cy="1120435"/>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488179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177337" y="610493"/>
                <a:ext cx="8797869" cy="2919301"/>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由于探测器静止在月球平坦表面处</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月球表面对每条腿的支持力都竖直向上</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则有</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𝟔</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𝟐𝟒</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根据牛顿第三定律可知每条腿对月球表面压力的大小为</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𝟐𝟒</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177337" y="610493"/>
                <a:ext cx="8797869" cy="2919301"/>
              </a:xfrm>
              <a:prstGeom prst="rect">
                <a:avLst/>
              </a:prstGeom>
              <a:blipFill rotWithShape="0">
                <a:blip r:embed="rId2"/>
                <a:stretch>
                  <a:fillRect l="-901" r="-69" b="-3758"/>
                </a:stretch>
              </a:blipFill>
            </p:spPr>
            <p:txBody>
              <a:bodyPr/>
              <a:lstStyle/>
              <a:p>
                <a:r>
                  <a:rPr lang="zh-CN" altLang="en-US">
                    <a:noFill/>
                  </a:rPr>
                  <a:t> </a:t>
                </a:r>
              </a:p>
            </p:txBody>
          </p:sp>
        </mc:Fallback>
      </mc:AlternateContent>
      <p:pic>
        <p:nvPicPr>
          <p:cNvPr id="3" name="image31.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66370" y="881369"/>
            <a:ext cx="2672429" cy="2329419"/>
          </a:xfrm>
          <a:prstGeom prst="rect">
            <a:avLst/>
          </a:prstGeom>
          <a:noFill/>
          <a:ln>
            <a:noFill/>
          </a:ln>
        </p:spPr>
      </p:pic>
    </p:spTree>
    <p:extLst>
      <p:ext uri="{BB962C8B-B14F-4D97-AF65-F5344CB8AC3E}">
        <p14:creationId xmlns:p14="http://schemas.microsoft.com/office/powerpoint/2010/main" val="1371393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7337" y="629878"/>
            <a:ext cx="8437869" cy="1923579"/>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2.(2025·</a:t>
            </a:r>
            <a:r>
              <a:rPr lang="zh-CN" altLang="zh-CN" sz="2600" b="1">
                <a:solidFill>
                  <a:srgbClr val="000000"/>
                </a:solidFill>
                <a:latin typeface="Times New Roman" panose="02020603050405020304" pitchFamily="18" charset="0"/>
                <a:cs typeface="Times New Roman" panose="02020603050405020304" pitchFamily="18" charset="0"/>
              </a:rPr>
              <a:t>江苏扬州期中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将一根粗面条</a:t>
            </a:r>
            <a:r>
              <a:rPr lang="en-US" altLang="zh-CN" sz="2600" i="1">
                <a:solidFill>
                  <a:srgbClr val="000000"/>
                </a:solidFill>
                <a:latin typeface="Times New Roman" panose="02020603050405020304" pitchFamily="18" charset="0"/>
                <a:ea typeface="微软雅黑" panose="020B0503020204020204" pitchFamily="34" charset="-122"/>
              </a:rPr>
              <a:t>ACB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拉成细面条</a:t>
            </a:r>
            <a:r>
              <a:rPr lang="en-US" altLang="zh-CN" sz="2600" i="1">
                <a:solidFill>
                  <a:srgbClr val="000000"/>
                </a:solidFill>
                <a:latin typeface="Times New Roman" panose="02020603050405020304" pitchFamily="18" charset="0"/>
                <a:ea typeface="微软雅黑" panose="020B0503020204020204" pitchFamily="34" charset="-122"/>
              </a:rPr>
              <a:t>ADB</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粗、细面条处于静止状态时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点所受拉力分别为</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F</a:t>
            </a:r>
            <a:r>
              <a:rPr lang="en-US" altLang="zh-CN" sz="2600" baseline="-25000">
                <a:solidFill>
                  <a:srgbClr val="000000"/>
                </a:solidFill>
                <a:latin typeface="Times New Roman" panose="02020603050405020304" pitchFamily="18" charset="0"/>
                <a:ea typeface="微软雅黑" panose="020B0503020204020204" pitchFamily="34" charset="-122"/>
              </a:rPr>
              <a:t>T</a:t>
            </a:r>
            <a:r>
              <a:rPr lang="en-US" altLang="zh-CN" sz="2600" i="1">
                <a:solidFill>
                  <a:srgbClr val="000000"/>
                </a:solidFill>
                <a:latin typeface="Times New Roman" panose="02020603050405020304" pitchFamily="18" charset="0"/>
                <a:ea typeface="微软雅黑" panose="020B0503020204020204" pitchFamily="34" charset="-122"/>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10" name="TextBox 6"/>
          <p:cNvSpPr txBox="1"/>
          <p:nvPr/>
        </p:nvSpPr>
        <p:spPr>
          <a:xfrm>
            <a:off x="3455841" y="196493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B</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32.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63174" y="714540"/>
            <a:ext cx="2788015" cy="1994460"/>
          </a:xfrm>
          <a:prstGeom prst="rect">
            <a:avLst/>
          </a:prstGeom>
          <a:noFill/>
          <a:ln>
            <a:noFill/>
          </a:ln>
        </p:spPr>
      </p:pic>
      <p:sp>
        <p:nvSpPr>
          <p:cNvPr id="5" name="矩形 4"/>
          <p:cNvSpPr/>
          <p:nvPr/>
        </p:nvSpPr>
        <p:spPr>
          <a:xfrm>
            <a:off x="513273" y="2533143"/>
            <a:ext cx="11341933" cy="3724072"/>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&lt;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B.</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&gt;</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方向相同</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zh-CN" sz="2600" b="1">
                <a:solidFill>
                  <a:srgbClr val="000000"/>
                </a:solidFill>
                <a:latin typeface="Times New Roman" panose="02020603050405020304" pitchFamily="18" charset="0"/>
                <a:cs typeface="Times New Roman" panose="02020603050405020304" pitchFamily="18" charset="0"/>
              </a:rPr>
              <a:t>根据对称性可知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点处和</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点处面条切线与竖直方向的夹角相等</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设整根面条的质量为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点对面条的拉力为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根据平衡条件得</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面条变细后</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变小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变小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由牛顿第三定律可知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点所受拉力变小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&gt;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425338"/>
            <a:ext cx="11722861" cy="2668783"/>
          </a:xfrm>
          <a:prstGeom prst="rect">
            <a:avLst/>
          </a:prstGeom>
        </p:spPr>
        <p:txBody>
          <a:bodyPr wrap="square" lIns="121898" tIns="60948" rIns="121898" bIns="60948">
            <a:spAutoFit/>
          </a:bodyPr>
          <a:lstStyle/>
          <a:p>
            <a:pPr marL="355600" indent="-355600" algn="just">
              <a:lnSpc>
                <a:spcPct val="13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3.(2025·</a:t>
            </a:r>
            <a:r>
              <a:rPr lang="zh-CN" altLang="zh-CN" sz="2600" b="1">
                <a:solidFill>
                  <a:srgbClr val="000000"/>
                </a:solidFill>
                <a:latin typeface="Times New Roman" panose="02020603050405020304" pitchFamily="18" charset="0"/>
                <a:cs typeface="Times New Roman" panose="02020603050405020304" pitchFamily="18" charset="0"/>
              </a:rPr>
              <a:t>江苏连云港期中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水平面上放置一质量为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的正方体物块</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当速率为</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latin typeface="Times New Roman" panose="02020603050405020304" pitchFamily="18" charset="0"/>
                <a:ea typeface="微软雅黑" panose="020B0503020204020204" pitchFamily="34" charset="-122"/>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的风垂直吹向某一侧面时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刚好能推动该物块。已知风对物块的垂直推力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宋体" panose="02010600030101010101" pitchFamily="2" charset="-122"/>
                <a:ea typeface="微软雅黑" panose="020B0503020204020204" pitchFamily="34" charset="-122"/>
                <a:cs typeface="宋体" panose="02010600030101010101" pitchFamily="2" charset="-122"/>
              </a:rPr>
              <a:t>∝</a:t>
            </a:r>
            <a:r>
              <a:rPr lang="en-US" altLang="zh-CN" sz="2600" i="1">
                <a:solidFill>
                  <a:srgbClr val="000000"/>
                </a:solidFill>
                <a:latin typeface="Times New Roman" panose="02020603050405020304" pitchFamily="18" charset="0"/>
                <a:ea typeface="微软雅黑" panose="020B0503020204020204" pitchFamily="34" charset="-122"/>
              </a:rPr>
              <a:t>S</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30000">
                <a:solidFill>
                  <a:srgbClr val="000000"/>
                </a:solidFill>
                <a:latin typeface="Times New Roman" panose="02020603050405020304" pitchFamily="18" charset="0"/>
                <a:ea typeface="微软雅黑" panose="020B0503020204020204" pitchFamily="34" charset="-122"/>
              </a:rPr>
              <a:t>2</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其中</a:t>
            </a:r>
            <a:r>
              <a:rPr lang="en-US" altLang="zh-CN" sz="2600" i="1">
                <a:solidFill>
                  <a:srgbClr val="000000"/>
                </a:solidFill>
                <a:latin typeface="Times New Roman" panose="02020603050405020304" pitchFamily="18" charset="0"/>
                <a:ea typeface="微软雅黑" panose="020B0503020204020204" pitchFamily="34" charset="-122"/>
              </a:rPr>
              <a:t>S</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为迎风面积</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为风速</a:t>
            </a:r>
            <a:r>
              <a:rPr lang="en-US" altLang="zh-CN" sz="2600">
                <a:solidFill>
                  <a:srgbClr val="000000"/>
                </a:solidFill>
                <a:latin typeface="Times New Roman" panose="02020603050405020304" pitchFamily="18" charset="0"/>
                <a:ea typeface="微软雅黑" panose="020B0503020204020204" pitchFamily="34" charset="-122"/>
              </a:rPr>
              <a:t>)</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滑动摩擦力等于最大静摩擦力。仅将风的速率变为</a:t>
            </a:r>
            <a:r>
              <a:rPr lang="en-US" altLang="zh-CN" sz="2600">
                <a:solidFill>
                  <a:srgbClr val="000000"/>
                </a:solidFill>
                <a:latin typeface="Times New Roman" panose="02020603050405020304" pitchFamily="18" charset="0"/>
                <a:ea typeface="微软雅黑" panose="020B0503020204020204" pitchFamily="34" charset="-122"/>
              </a:rPr>
              <a:t>2</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latin typeface="Times New Roman" panose="02020603050405020304" pitchFamily="18" charset="0"/>
                <a:ea typeface="微软雅黑" panose="020B0503020204020204" pitchFamily="34" charset="-122"/>
              </a:rPr>
              <a:t>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刚好能推动同材料做成的大正方体物块</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则大物块的质量为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910827" y="255258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33.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95206" y="2541508"/>
            <a:ext cx="3810679" cy="1726385"/>
          </a:xfrm>
          <a:prstGeom prst="rect">
            <a:avLst/>
          </a:prstGeom>
          <a:noFill/>
          <a:ln>
            <a:noFill/>
          </a:ln>
        </p:spPr>
      </p:pic>
      <p:sp>
        <p:nvSpPr>
          <p:cNvPr id="5" name="矩形 4"/>
          <p:cNvSpPr/>
          <p:nvPr/>
        </p:nvSpPr>
        <p:spPr>
          <a:xfrm>
            <a:off x="540473" y="3044936"/>
            <a:ext cx="11722861" cy="1119193"/>
          </a:xfrm>
          <a:prstGeom prst="rect">
            <a:avLst/>
          </a:prstGeom>
        </p:spPr>
        <p:txBody>
          <a:bodyPr wrap="square" lIns="121898" tIns="60948" rIns="121898" bIns="60948">
            <a:spAutoFit/>
          </a:bodyPr>
          <a:lstStyle/>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A.2</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B.4</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C.16</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D.64</a:t>
            </a:r>
            <a:r>
              <a:rPr lang="en-US" altLang="zh-CN" sz="2600" i="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endParaRPr lang="zh-CN" altLang="zh-CN" sz="1150">
              <a:latin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矩形 5"/>
              <p:cNvSpPr/>
              <p:nvPr/>
            </p:nvSpPr>
            <p:spPr>
              <a:xfrm>
                <a:off x="479590" y="4016649"/>
                <a:ext cx="11722861" cy="2380499"/>
              </a:xfrm>
              <a:prstGeom prst="rect">
                <a:avLst/>
              </a:prstGeom>
            </p:spPr>
            <p:txBody>
              <a:bodyPr wrap="square" lIns="121898" tIns="60948" rIns="121898" bIns="60948">
                <a:spAutoFit/>
              </a:bodyPr>
              <a:lstStyle/>
              <a:p>
                <a:pPr>
                  <a:lnSpc>
                    <a:spcPct val="13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设质量为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zh-CN" altLang="zh-CN" sz="2600" b="1">
                    <a:solidFill>
                      <a:srgbClr val="000000"/>
                    </a:solidFill>
                    <a:latin typeface="Times New Roman" panose="02020603050405020304" pitchFamily="18" charset="0"/>
                    <a:cs typeface="Times New Roman" panose="02020603050405020304" pitchFamily="18" charset="0"/>
                  </a:rPr>
                  <a:t>的立方体边长为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L</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密度为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ρ</a:t>
                </a:r>
                <a:r>
                  <a:rPr lang="en-US" altLang="zh-CN" sz="2600" smtClean="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p>
              <a:p>
                <a:pPr>
                  <a:lnSpc>
                    <a:spcPct val="130000"/>
                  </a:lnSpc>
                  <a:spcAft>
                    <a:spcPts val="0"/>
                  </a:spcAft>
                  <a:tabLst>
                    <a:tab pos="1530350" algn="l"/>
                    <a:tab pos="2970530" algn="l"/>
                  </a:tabLst>
                </a:pPr>
                <a:r>
                  <a:rPr lang="zh-CN" altLang="zh-CN" sz="2600" b="1" smtClean="0">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ρL</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μMg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kL</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μMg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联立解得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𝒌</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sup>
                        </m:sSup>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𝟔</m:t>
                            </m:r>
                          </m:sup>
                        </m:sSup>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𝝁</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sup>
                        </m:sSup>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𝒈</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sup>
                        </m:sSup>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𝝆</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den>
                    </m:f>
                  </m:oMath>
                </a14:m>
                <a:r>
                  <a:rPr lang="zh-CN" altLang="zh-CN" sz="260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a:effectLst/>
                                <a:latin typeface="Cambria Math" panose="02040503050406030204" pitchFamily="18" charset="0"/>
                                <a:ea typeface="微软雅黑" panose="020B0503020204020204" pitchFamily="34" charset="-122"/>
                                <a:cs typeface="Times New Roman" panose="02020603050405020304" pitchFamily="18" charset="0"/>
                              </a:rPr>
                              <m:t>)</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𝟔</m:t>
                            </m:r>
                          </m:sup>
                        </m:sSup>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𝟔</m:t>
                            </m:r>
                          </m:sup>
                        </m:sSup>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=64</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故大正方体物块的质量为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=64</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6" name="矩形 5"/>
              <p:cNvSpPr>
                <a:spLocks noRot="1" noChangeAspect="1" noMove="1" noResize="1" noEditPoints="1" noAdjustHandles="1" noChangeArrowheads="1" noChangeShapeType="1" noTextEdit="1"/>
              </p:cNvSpPr>
              <p:nvPr/>
            </p:nvSpPr>
            <p:spPr>
              <a:xfrm>
                <a:off x="479590" y="4016649"/>
                <a:ext cx="11722861" cy="2380499"/>
              </a:xfrm>
              <a:prstGeom prst="rect">
                <a:avLst/>
              </a:prstGeom>
              <a:blipFill rotWithShape="0">
                <a:blip r:embed="rId3"/>
                <a:stretch>
                  <a:fillRect l="-67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矩形 6"/>
              <p:cNvSpPr/>
              <p:nvPr/>
            </p:nvSpPr>
            <p:spPr>
              <a:xfrm>
                <a:off x="177337" y="425339"/>
                <a:ext cx="11722861" cy="2187498"/>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4.(2025·</a:t>
                </a:r>
                <a:r>
                  <a:rPr lang="zh-CN" altLang="zh-CN" sz="2600" b="1">
                    <a:solidFill>
                      <a:srgbClr val="000000"/>
                    </a:solidFill>
                    <a:latin typeface="Times New Roman" panose="02020603050405020304" pitchFamily="18" charset="0"/>
                    <a:cs typeface="Times New Roman" panose="02020603050405020304" pitchFamily="18" charset="0"/>
                  </a:rPr>
                  <a:t>江苏镇江一模</a:t>
                </a:r>
                <a:r>
                  <a:rPr lang="en-US" altLang="zh-CN" sz="2600">
                    <a:solidFill>
                      <a:srgbClr val="000000"/>
                    </a:solidFill>
                    <a:effectLst/>
                    <a:latin typeface="Times New Roman" panose="02020603050405020304" pitchFamily="18" charset="0"/>
                    <a:ea typeface="微软雅黑" panose="020B0503020204020204" pitchFamily="34" charset="-122"/>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光滑水平地面上放有截面为</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𝟒</m:t>
                        </m:r>
                      </m:den>
                    </m:f>
                  </m:oMath>
                </a14:m>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圆周的柱状物体</a:t>
                </a:r>
                <a:r>
                  <a:rPr lang="en-US" altLang="zh-CN" sz="2600">
                    <a:solidFill>
                      <a:srgbClr val="000000"/>
                    </a:solidFill>
                    <a:effectLst/>
                    <a:latin typeface="Times New Roman" panose="02020603050405020304" pitchFamily="18" charset="0"/>
                    <a:ea typeface="微软雅黑" panose="020B0503020204020204" pitchFamily="34" charset="-122"/>
                  </a:rPr>
                  <a:t>A</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与墙面之间放一光滑的圆柱形物体</a:t>
                </a:r>
                <a:r>
                  <a:rPr lang="en-US" altLang="zh-CN" sz="2600">
                    <a:solidFill>
                      <a:srgbClr val="000000"/>
                    </a:solidFill>
                    <a:effectLst/>
                    <a:latin typeface="Times New Roman" panose="02020603050405020304" pitchFamily="18" charset="0"/>
                    <a:ea typeface="微软雅黑" panose="020B0503020204020204" pitchFamily="34" charset="-122"/>
                  </a:rPr>
                  <a:t>B</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对</a:t>
                </a:r>
                <a:r>
                  <a:rPr lang="en-US" altLang="zh-CN" sz="2600">
                    <a:solidFill>
                      <a:srgbClr val="000000"/>
                    </a:solidFill>
                    <a:effectLst/>
                    <a:latin typeface="Times New Roman" panose="02020603050405020304" pitchFamily="18" charset="0"/>
                    <a:ea typeface="微软雅黑" panose="020B0503020204020204" pitchFamily="34" charset="-122"/>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施加一水平向左的力</a:t>
                </a:r>
                <a:r>
                  <a:rPr lang="en-US" altLang="zh-CN" sz="2600" i="1">
                    <a:solidFill>
                      <a:srgbClr val="000000"/>
                    </a:solidFill>
                    <a:effectLst/>
                    <a:latin typeface="Times New Roman" panose="02020603050405020304" pitchFamily="18" charset="0"/>
                    <a:ea typeface="微软雅黑" panose="020B0503020204020204" pitchFamily="34" charset="-122"/>
                  </a:rPr>
                  <a:t>F</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整个装置保持静止。若将</a:t>
                </a:r>
                <a:r>
                  <a:rPr lang="en-US" altLang="zh-CN" sz="2600">
                    <a:solidFill>
                      <a:srgbClr val="000000"/>
                    </a:solidFill>
                    <a:effectLst/>
                    <a:latin typeface="Times New Roman" panose="02020603050405020304" pitchFamily="18" charset="0"/>
                    <a:ea typeface="微软雅黑" panose="020B0503020204020204" pitchFamily="34" charset="-122"/>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的位置向左移动稍许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整个装置仍保持平衡</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则</a:t>
                </a:r>
                <a:r>
                  <a:rPr lang="en-US" altLang="zh-CN" sz="2600">
                    <a:solidFill>
                      <a:srgbClr val="000000"/>
                    </a:solidFill>
                    <a:effectLst/>
                    <a:latin typeface="Times New Roman" panose="02020603050405020304" pitchFamily="18" charset="0"/>
                    <a:ea typeface="微软雅黑" panose="020B0503020204020204" pitchFamily="34" charset="-122"/>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mc:Choice>
        <mc:Fallback xmlns="">
          <p:sp>
            <p:nvSpPr>
              <p:cNvPr id="7" name="矩形 6"/>
              <p:cNvSpPr>
                <a:spLocks noRot="1" noChangeAspect="1" noMove="1" noResize="1" noEditPoints="1" noAdjustHandles="1" noChangeArrowheads="1" noChangeShapeType="1" noTextEdit="1"/>
              </p:cNvSpPr>
              <p:nvPr/>
            </p:nvSpPr>
            <p:spPr>
              <a:xfrm>
                <a:off x="177337" y="425339"/>
                <a:ext cx="11722861" cy="2187498"/>
              </a:xfrm>
              <a:prstGeom prst="rect">
                <a:avLst/>
              </a:prstGeom>
              <a:blipFill rotWithShape="0">
                <a:blip r:embed="rId2"/>
                <a:stretch>
                  <a:fillRect l="-676" r="-676" b="-2228"/>
                </a:stretch>
              </a:blipFill>
            </p:spPr>
            <p:txBody>
              <a:bodyPr/>
              <a:lstStyle/>
              <a:p>
                <a:r>
                  <a:rPr lang="zh-CN" altLang="en-US">
                    <a:noFill/>
                  </a:rPr>
                  <a:t> </a:t>
                </a:r>
              </a:p>
            </p:txBody>
          </p:sp>
        </mc:Fallback>
      </mc:AlternateContent>
      <p:sp>
        <p:nvSpPr>
          <p:cNvPr id="8" name="TextBox 6"/>
          <p:cNvSpPr txBox="1"/>
          <p:nvPr/>
        </p:nvSpPr>
        <p:spPr>
          <a:xfrm>
            <a:off x="10415071" y="1975478"/>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A</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34.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7934" y="2709000"/>
            <a:ext cx="2989105" cy="2197510"/>
          </a:xfrm>
          <a:prstGeom prst="rect">
            <a:avLst/>
          </a:prstGeom>
          <a:noFill/>
          <a:ln>
            <a:noFill/>
          </a:ln>
        </p:spPr>
      </p:pic>
      <p:sp>
        <p:nvSpPr>
          <p:cNvPr id="5" name="矩形 4"/>
          <p:cNvSpPr/>
          <p:nvPr/>
        </p:nvSpPr>
        <p:spPr>
          <a:xfrm>
            <a:off x="504377" y="2661155"/>
            <a:ext cx="11722861" cy="24595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墙对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的作用力减小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墙对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的作用力不变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的作用力增大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的作用力增大</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177337" y="848841"/>
                <a:ext cx="8437869" cy="2723991"/>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物体</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的受力情况如图所示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由平衡条件得</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墙对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的作用力为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的作用力为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AB</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𝐜𝐨𝐬</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将</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的位置向左移动稍许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AB</a:t>
                </a:r>
                <a:r>
                  <a:rPr lang="zh-CN" altLang="zh-CN" sz="2600" b="1">
                    <a:solidFill>
                      <a:srgbClr val="000000"/>
                    </a:solidFill>
                    <a:latin typeface="Times New Roman" panose="02020603050405020304" pitchFamily="18" charset="0"/>
                    <a:cs typeface="Times New Roman" panose="02020603050405020304" pitchFamily="18" charset="0"/>
                  </a:rPr>
                  <a:t>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的作用力或</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的作用力减小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177337" y="848841"/>
                <a:ext cx="8437869" cy="2723991"/>
              </a:xfrm>
              <a:prstGeom prst="rect">
                <a:avLst/>
              </a:prstGeom>
              <a:blipFill rotWithShape="0">
                <a:blip r:embed="rId2"/>
                <a:stretch>
                  <a:fillRect l="-939" r="-506" b="-1566"/>
                </a:stretch>
              </a:blipFill>
            </p:spPr>
            <p:txBody>
              <a:bodyPr/>
              <a:lstStyle/>
              <a:p>
                <a:r>
                  <a:rPr lang="zh-CN" altLang="en-US">
                    <a:noFill/>
                  </a:rPr>
                  <a:t> </a:t>
                </a:r>
              </a:p>
            </p:txBody>
          </p:sp>
        </mc:Fallback>
      </mc:AlternateContent>
      <p:pic>
        <p:nvPicPr>
          <p:cNvPr id="3" name="image35.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15206" y="903540"/>
            <a:ext cx="3040700" cy="3574677"/>
          </a:xfrm>
          <a:prstGeom prst="rect">
            <a:avLst/>
          </a:prstGeom>
          <a:noFill/>
          <a:ln>
            <a:noFill/>
          </a:ln>
        </p:spPr>
      </p:pic>
    </p:spTree>
    <p:extLst>
      <p:ext uri="{BB962C8B-B14F-4D97-AF65-F5344CB8AC3E}">
        <p14:creationId xmlns:p14="http://schemas.microsoft.com/office/powerpoint/2010/main" val="38904601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49528" y="733550"/>
            <a:ext cx="9157869" cy="3123908"/>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5.(2025·</a:t>
            </a:r>
            <a:r>
              <a:rPr lang="zh-CN" altLang="zh-CN" sz="2600" b="1">
                <a:solidFill>
                  <a:srgbClr val="000000"/>
                </a:solidFill>
                <a:latin typeface="Times New Roman" panose="02020603050405020304" pitchFamily="18" charset="0"/>
                <a:cs typeface="Times New Roman" panose="02020603050405020304" pitchFamily="18" charset="0"/>
              </a:rPr>
              <a:t>江苏盐城四校月考</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不可伸长的光滑轻绳</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一端固定于</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跨过位于</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点光滑的定滑轮</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另一端悬挂质量为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的物体</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OO'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段水平且长度为</a:t>
            </a:r>
            <a:r>
              <a:rPr lang="en-US" altLang="zh-CN" sz="2600" i="1">
                <a:solidFill>
                  <a:srgbClr val="000000"/>
                </a:solidFill>
                <a:latin typeface="Times New Roman" panose="02020603050405020304" pitchFamily="18" charset="0"/>
                <a:ea typeface="微软雅黑" panose="020B0503020204020204" pitchFamily="34" charset="-122"/>
              </a:rPr>
              <a:t>L</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。现在利用一光滑挂钩将钩码悬挂于</a:t>
            </a:r>
            <a:r>
              <a:rPr lang="en-US" altLang="zh-CN" sz="2600" i="1">
                <a:solidFill>
                  <a:srgbClr val="000000"/>
                </a:solidFill>
                <a:latin typeface="Times New Roman" panose="02020603050405020304" pitchFamily="18" charset="0"/>
                <a:ea typeface="微软雅黑" panose="020B0503020204020204" pitchFamily="34" charset="-122"/>
              </a:rPr>
              <a:t>OO'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段。平衡后物体上升</a:t>
            </a:r>
            <a:r>
              <a:rPr lang="en-US" altLang="zh-CN" sz="2600" i="1">
                <a:solidFill>
                  <a:srgbClr val="000000"/>
                </a:solidFill>
                <a:latin typeface="Times New Roman" panose="02020603050405020304" pitchFamily="18" charset="0"/>
                <a:ea typeface="微软雅黑" panose="020B0503020204020204" pitchFamily="34" charset="-122"/>
              </a:rPr>
              <a:t>L</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则挂钩与钩码的总质量为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9" name="TextBox 6"/>
          <p:cNvSpPr txBox="1"/>
          <p:nvPr/>
        </p:nvSpPr>
        <p:spPr>
          <a:xfrm>
            <a:off x="1618795" y="321745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36.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15812" y="1044819"/>
            <a:ext cx="2356577" cy="2137454"/>
          </a:xfrm>
          <a:prstGeom prst="rect">
            <a:avLst/>
          </a:prstGeom>
          <a:noFill/>
          <a:ln>
            <a:noFill/>
          </a:ln>
        </p:spPr>
      </p:pic>
      <mc:AlternateContent xmlns:mc="http://schemas.openxmlformats.org/markup-compatibility/2006" xmlns:a14="http://schemas.microsoft.com/office/drawing/2010/main">
        <mc:Choice Requires="a14">
          <p:sp>
            <p:nvSpPr>
              <p:cNvPr id="5" name="矩形 4"/>
              <p:cNvSpPr/>
              <p:nvPr/>
            </p:nvSpPr>
            <p:spPr>
              <a:xfrm>
                <a:off x="621560" y="3637614"/>
                <a:ext cx="12037869" cy="1087005"/>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e>
                        </m:rad>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r>
                      <a:rPr lang="en-US" altLang="zh-CN" sz="2600" b="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𝑀</m:t>
                    </m:r>
                    <m:r>
                      <a:rPr lang="en-US" altLang="zh-CN" sz="260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B</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r>
                      <a:rPr lang="en-US" altLang="zh-CN" sz="2600" b="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𝑀</m:t>
                    </m:r>
                    <m:r>
                      <a:rPr lang="en-US" altLang="zh-CN" sz="260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C</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e>
                    </m:rad>
                    <m:r>
                      <a:rPr lang="en-US" altLang="zh-CN" sz="2600" b="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𝑀</m:t>
                    </m:r>
                    <m:r>
                      <a:rPr lang="en-US" altLang="zh-CN" sz="260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D</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endParaRPr lang="zh-CN" altLang="zh-CN" sz="115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621560" y="3637614"/>
                <a:ext cx="12037869" cy="1087005"/>
              </a:xfrm>
              <a:prstGeom prst="rect">
                <a:avLst/>
              </a:prstGeom>
              <a:blipFill rotWithShape="0">
                <a:blip r:embed="rId3"/>
                <a:stretch>
                  <a:fillRect l="-65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287078" y="597128"/>
                <a:ext cx="8483587" cy="2580234"/>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重新平衡后</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挂钩与钩码、物体受力情况如图所示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由几何关系知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绳子与竖直方向夹角</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=30°</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对挂钩和钩码有</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30°</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对物体有</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又</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联立解得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287078" y="597128"/>
                <a:ext cx="8483587" cy="2580234"/>
              </a:xfrm>
              <a:prstGeom prst="rect">
                <a:avLst/>
              </a:prstGeom>
              <a:blipFill rotWithShape="0">
                <a:blip r:embed="rId2"/>
                <a:stretch>
                  <a:fillRect l="-934" r="-1580" b="-1418"/>
                </a:stretch>
              </a:blipFill>
            </p:spPr>
            <p:txBody>
              <a:bodyPr/>
              <a:lstStyle/>
              <a:p>
                <a:r>
                  <a:rPr lang="zh-CN" altLang="en-US">
                    <a:noFill/>
                  </a:rPr>
                  <a:t> </a:t>
                </a:r>
              </a:p>
            </p:txBody>
          </p:sp>
        </mc:Fallback>
      </mc:AlternateContent>
      <p:pic>
        <p:nvPicPr>
          <p:cNvPr id="3" name="image37.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65147" y="717367"/>
            <a:ext cx="2788015" cy="2559674"/>
          </a:xfrm>
          <a:prstGeom prst="rect">
            <a:avLst/>
          </a:prstGeom>
          <a:noFill/>
          <a:ln>
            <a:noFill/>
          </a:ln>
        </p:spPr>
      </p:pic>
    </p:spTree>
    <p:extLst>
      <p:ext uri="{BB962C8B-B14F-4D97-AF65-F5344CB8AC3E}">
        <p14:creationId xmlns:p14="http://schemas.microsoft.com/office/powerpoint/2010/main" val="11201756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3273" y="569719"/>
            <a:ext cx="7357869" cy="3709068"/>
          </a:xfrm>
          <a:prstGeom prst="rect">
            <a:avLst/>
          </a:prstGeom>
        </p:spPr>
        <p:txBody>
          <a:bodyPr wrap="square" lIns="121898" tIns="60948" rIns="121898" bIns="60948">
            <a:spAutoFit/>
          </a:bodyPr>
          <a:lstStyle/>
          <a:p>
            <a:pPr marL="355600" indent="-355600" algn="just">
              <a:lnSpc>
                <a:spcPct val="13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6.(2025·</a:t>
            </a:r>
            <a:r>
              <a:rPr lang="zh-CN" altLang="zh-CN" sz="2600" b="1">
                <a:solidFill>
                  <a:srgbClr val="000000"/>
                </a:solidFill>
                <a:latin typeface="Times New Roman" panose="02020603050405020304" pitchFamily="18" charset="0"/>
                <a:cs typeface="Times New Roman" panose="02020603050405020304" pitchFamily="18" charset="0"/>
              </a:rPr>
              <a:t>江苏常州期中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如图甲所示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一名登山爱好者正沿着竖直崖壁向上攀爬</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绳的一端固定在较高处的</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另一端拴在人的腰间</a:t>
            </a:r>
            <a:r>
              <a:rPr lang="en-US" altLang="zh-CN" sz="2600" i="1">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重心处</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。人攀爬的过程可以把人简化为图乙所示的物理模型</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脚与崖壁接触点为</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人的重力</a:t>
            </a:r>
            <a:r>
              <a:rPr lang="en-US" altLang="zh-CN" sz="2600" i="1">
                <a:solidFill>
                  <a:srgbClr val="000000"/>
                </a:solidFill>
                <a:latin typeface="Times New Roman" panose="02020603050405020304" pitchFamily="18" charset="0"/>
                <a:ea typeface="微软雅黑" panose="020B0503020204020204" pitchFamily="34" charset="-122"/>
              </a:rPr>
              <a:t>G</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全部集中在</a:t>
            </a:r>
            <a:r>
              <a:rPr lang="en-US" altLang="zh-CN" sz="2600" i="1">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到</a:t>
            </a:r>
            <a:r>
              <a:rPr lang="en-US" altLang="zh-CN" sz="2600" i="1">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点可简化为轻杆</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为轻绳。已知</a:t>
            </a:r>
            <a:r>
              <a:rPr lang="en-US" altLang="zh-CN" sz="2600" i="1">
                <a:solidFill>
                  <a:srgbClr val="000000"/>
                </a:solidFill>
                <a:latin typeface="Times New Roman" panose="02020603050405020304" pitchFamily="18" charset="0"/>
                <a:ea typeface="微软雅黑" panose="020B0503020204020204" pitchFamily="34" charset="-122"/>
              </a:rPr>
              <a:t>OC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长度不变。下列说法正确的是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5974888" y="3680715"/>
            <a:ext cx="1080135" cy="632609"/>
          </a:xfrm>
          <a:prstGeom prst="rect">
            <a:avLst/>
          </a:prstGeom>
          <a:noFill/>
        </p:spPr>
        <p:txBody>
          <a:bodyPr wrap="square" rtlCol="0">
            <a:spAutoFit/>
          </a:bodyPr>
          <a:lstStyle/>
          <a:p>
            <a:pPr>
              <a:lnSpc>
                <a:spcPct val="130000"/>
              </a:lnSpc>
            </a:pPr>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38.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37492" y="679206"/>
            <a:ext cx="4265842" cy="2843895"/>
          </a:xfrm>
          <a:prstGeom prst="rect">
            <a:avLst/>
          </a:prstGeom>
          <a:noFill/>
          <a:ln>
            <a:noFill/>
          </a:ln>
        </p:spPr>
      </p:pic>
      <p:sp>
        <p:nvSpPr>
          <p:cNvPr id="5" name="矩形 4"/>
          <p:cNvSpPr/>
          <p:nvPr/>
        </p:nvSpPr>
        <p:spPr>
          <a:xfrm>
            <a:off x="480313" y="4149522"/>
            <a:ext cx="11722861" cy="2159478"/>
          </a:xfrm>
          <a:prstGeom prst="rect">
            <a:avLst/>
          </a:prstGeom>
        </p:spPr>
        <p:txBody>
          <a:bodyPr wrap="square" lIns="121898" tIns="60948" rIns="121898" bIns="60948">
            <a:spAutoFit/>
          </a:bodyPr>
          <a:lstStyle/>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杆上的弹力方向可能不沿杆</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绳对人的拉力一定大于人所受的重力</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绳在虚线位置时与实线位置时承受的拉力大小相等</a:t>
            </a:r>
            <a:endParaRPr lang="zh-CN" altLang="zh-CN" sz="1150">
              <a:latin typeface="Calibri" panose="020F0502020204030204" pitchFamily="34" charset="0"/>
              <a:cs typeface="Times New Roman" panose="02020603050405020304" pitchFamily="18" charset="0"/>
            </a:endParaRPr>
          </a:p>
          <a:p>
            <a:pPr>
              <a:lnSpc>
                <a:spcPct val="13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杆在虚线位置时与实线位置时承受的压力大小相等</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129209" y="545655"/>
                <a:ext cx="9541933" cy="5791305"/>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b="1">
                    <a:solidFill>
                      <a:srgbClr val="000000"/>
                    </a:solidFill>
                    <a:latin typeface="Times New Roman" panose="02020603050405020304" pitchFamily="18" charset="0"/>
                    <a:cs typeface="Times New Roman" panose="02020603050405020304" pitchFamily="18" charset="0"/>
                  </a:rPr>
                  <a:t>杆的一端有铰链且处于平衡状态</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b="1">
                    <a:solidFill>
                      <a:srgbClr val="000000"/>
                    </a:solidFill>
                    <a:latin typeface="Times New Roman" panose="02020603050405020304" pitchFamily="18" charset="0"/>
                    <a:cs typeface="Times New Roman" panose="02020603050405020304" pitchFamily="18" charset="0"/>
                  </a:rPr>
                  <a:t>杆上的弹力方向一定沿杆</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人受力情况如图所示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由几何知识可知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力三角形与边三角形</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AOC</a:t>
                </a:r>
                <a:r>
                  <a:rPr lang="zh-CN" altLang="zh-CN" sz="2600" b="1">
                    <a:solidFill>
                      <a:srgbClr val="000000"/>
                    </a:solidFill>
                    <a:latin typeface="Times New Roman" panose="02020603050405020304" pitchFamily="18" charset="0"/>
                    <a:cs typeface="Times New Roman" panose="02020603050405020304" pitchFamily="18" charset="0"/>
                  </a:rPr>
                  <a:t>相似</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则有</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𝑮</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𝑨𝑶</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𝐓</m:t>
                            </m:r>
                          </m:sub>
                        </m:sSub>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𝑨𝑪</m:t>
                        </m:r>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𝑭</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𝑶𝑪</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AC</a:t>
                </a:r>
                <a:r>
                  <a:rPr lang="zh-CN" altLang="zh-CN" sz="2600" b="1">
                    <a:solidFill>
                      <a:srgbClr val="000000"/>
                    </a:solidFill>
                    <a:latin typeface="Times New Roman" panose="02020603050405020304" pitchFamily="18" charset="0"/>
                    <a:cs typeface="Times New Roman" panose="02020603050405020304" pitchFamily="18" charset="0"/>
                  </a:rPr>
                  <a:t>不一定大于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AO</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所以绳对人的拉力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zh-CN" altLang="zh-CN" sz="2600" b="1">
                    <a:solidFill>
                      <a:srgbClr val="000000"/>
                    </a:solidFill>
                    <a:latin typeface="Times New Roman" panose="02020603050405020304" pitchFamily="18" charset="0"/>
                    <a:cs typeface="Times New Roman" panose="02020603050405020304" pitchFamily="18" charset="0"/>
                  </a:rPr>
                  <a:t>不一定大于人所受的重力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由题图可知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AO</a:t>
                </a:r>
                <a:r>
                  <a:rPr lang="zh-CN" altLang="zh-CN" sz="2600" b="1">
                    <a:solidFill>
                      <a:srgbClr val="000000"/>
                    </a:solidFill>
                    <a:latin typeface="Times New Roman" panose="02020603050405020304" pitchFamily="18" charset="0"/>
                    <a:cs typeface="Times New Roman" panose="02020603050405020304" pitchFamily="18" charset="0"/>
                  </a:rPr>
                  <a:t>为定值</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AC</a:t>
                </a:r>
                <a:r>
                  <a:rPr lang="zh-CN" altLang="zh-CN" sz="2600" b="1">
                    <a:solidFill>
                      <a:srgbClr val="000000"/>
                    </a:solidFill>
                    <a:latin typeface="Times New Roman" panose="02020603050405020304" pitchFamily="18" charset="0"/>
                    <a:cs typeface="Times New Roman" panose="02020603050405020304" pitchFamily="18" charset="0"/>
                  </a:rPr>
                  <a:t>在虚线位置时比实线位置时长</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可知轻绳</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AC</a:t>
                </a:r>
                <a:r>
                  <a:rPr lang="zh-CN" altLang="zh-CN" sz="2600" b="1">
                    <a:solidFill>
                      <a:srgbClr val="000000"/>
                    </a:solidFill>
                    <a:latin typeface="Times New Roman" panose="02020603050405020304" pitchFamily="18" charset="0"/>
                    <a:cs typeface="Times New Roman" panose="02020603050405020304" pitchFamily="18" charset="0"/>
                  </a:rPr>
                  <a:t>在虚线位置时比实线位置时承受的拉力大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b="1">
                    <a:solidFill>
                      <a:srgbClr val="000000"/>
                    </a:solidFill>
                    <a:latin typeface="Times New Roman" panose="02020603050405020304" pitchFamily="18" charset="0"/>
                    <a:cs typeface="Times New Roman" panose="02020603050405020304" pitchFamily="18" charset="0"/>
                  </a:rPr>
                  <a:t>在虚线位置时与在实线位置时相等</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可知轻杆</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b="1">
                    <a:solidFill>
                      <a:srgbClr val="000000"/>
                    </a:solidFill>
                    <a:latin typeface="Times New Roman" panose="02020603050405020304" pitchFamily="18" charset="0"/>
                    <a:cs typeface="Times New Roman" panose="02020603050405020304" pitchFamily="18" charset="0"/>
                  </a:rPr>
                  <a:t>在虚线位置时与实线位置时对人的支持力相等</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由牛顿第三定律可知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轻杆</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OC</a:t>
                </a:r>
                <a:r>
                  <a:rPr lang="zh-CN" altLang="zh-CN" sz="2600" b="1">
                    <a:solidFill>
                      <a:srgbClr val="000000"/>
                    </a:solidFill>
                    <a:latin typeface="Times New Roman" panose="02020603050405020304" pitchFamily="18" charset="0"/>
                    <a:cs typeface="Times New Roman" panose="02020603050405020304" pitchFamily="18" charset="0"/>
                  </a:rPr>
                  <a:t>在虚线位置时与实线位置时承受的压力大小相等</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129209" y="545655"/>
                <a:ext cx="9541933" cy="5791305"/>
              </a:xfrm>
              <a:prstGeom prst="rect">
                <a:avLst/>
              </a:prstGeom>
              <a:blipFill rotWithShape="0">
                <a:blip r:embed="rId2"/>
                <a:stretch>
                  <a:fillRect l="-831" r="-831" b="-211"/>
                </a:stretch>
              </a:blipFill>
            </p:spPr>
            <p:txBody>
              <a:bodyPr/>
              <a:lstStyle/>
              <a:p>
                <a:r>
                  <a:rPr lang="zh-CN" altLang="en-US">
                    <a:noFill/>
                  </a:rPr>
                  <a:t> </a:t>
                </a:r>
              </a:p>
            </p:txBody>
          </p:sp>
        </mc:Fallback>
      </mc:AlternateContent>
      <p:pic>
        <p:nvPicPr>
          <p:cNvPr id="3" name="image39.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83174" y="1052695"/>
            <a:ext cx="2376580" cy="2376580"/>
          </a:xfrm>
          <a:prstGeom prst="rect">
            <a:avLst/>
          </a:prstGeom>
          <a:noFill/>
          <a:ln>
            <a:noFill/>
          </a:ln>
        </p:spPr>
      </p:pic>
    </p:spTree>
    <p:extLst>
      <p:ext uri="{BB962C8B-B14F-4D97-AF65-F5344CB8AC3E}">
        <p14:creationId xmlns:p14="http://schemas.microsoft.com/office/powerpoint/2010/main" val="14040501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65305" y="525604"/>
            <a:ext cx="11722861" cy="244872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7.</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匀强电场的电场强度方向与水平方向夹角为</a:t>
            </a:r>
            <a:r>
              <a:rPr lang="en-US" altLang="zh-CN" sz="2600">
                <a:solidFill>
                  <a:srgbClr val="000000"/>
                </a:solidFill>
                <a:latin typeface="Times New Roman" panose="02020603050405020304" pitchFamily="18" charset="0"/>
                <a:ea typeface="微软雅黑" panose="020B0503020204020204" pitchFamily="34" charset="-122"/>
              </a:rPr>
              <a:t>30°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且斜向右上方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匀强磁场的方向垂直于纸面</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图中未画出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、电荷量为</a:t>
            </a:r>
            <a:r>
              <a:rPr lang="en-US" altLang="zh-CN" sz="2600" i="1">
                <a:solidFill>
                  <a:srgbClr val="000000"/>
                </a:solidFill>
                <a:latin typeface="Times New Roman" panose="02020603050405020304" pitchFamily="18" charset="0"/>
                <a:ea typeface="微软雅黑" panose="020B0503020204020204" pitchFamily="34" charset="-122"/>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的带电小球</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可视为质点</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以与水平方向成</a:t>
            </a:r>
            <a:r>
              <a:rPr lang="en-US" altLang="zh-CN" sz="2600">
                <a:solidFill>
                  <a:srgbClr val="000000"/>
                </a:solidFill>
                <a:latin typeface="Times New Roman" panose="02020603050405020304" pitchFamily="18" charset="0"/>
                <a:ea typeface="微软雅黑" panose="020B0503020204020204" pitchFamily="34" charset="-122"/>
              </a:rPr>
              <a:t>30°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角斜向左上方的速度</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做匀速直线运动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重力加速度为</a:t>
            </a:r>
            <a:r>
              <a:rPr lang="en-US" altLang="zh-CN" sz="2600" i="1">
                <a:solidFill>
                  <a:srgbClr val="000000"/>
                </a:solidFill>
                <a:latin typeface="Times New Roman" panose="02020603050405020304" pitchFamily="18" charset="0"/>
                <a:ea typeface="微软雅黑" panose="020B0503020204020204" pitchFamily="34" charset="-122"/>
              </a:rPr>
              <a:t>g</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2710824" y="2445253"/>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40.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22701" y="2709000"/>
            <a:ext cx="3543892" cy="2504960"/>
          </a:xfrm>
          <a:prstGeom prst="rect">
            <a:avLst/>
          </a:prstGeom>
          <a:noFill/>
          <a:ln>
            <a:noFill/>
          </a:ln>
        </p:spPr>
      </p:pic>
      <mc:AlternateContent xmlns:mc="http://schemas.openxmlformats.org/markup-compatibility/2006" xmlns:a14="http://schemas.microsoft.com/office/drawing/2010/main">
        <mc:Choice Requires="a14">
          <p:sp>
            <p:nvSpPr>
              <p:cNvPr id="5" name="矩形 4"/>
              <p:cNvSpPr/>
              <p:nvPr/>
            </p:nvSpPr>
            <p:spPr>
              <a:xfrm>
                <a:off x="504377" y="3045047"/>
                <a:ext cx="11722861" cy="2891921"/>
              </a:xfrm>
              <a:prstGeom prst="rect">
                <a:avLst/>
              </a:prstGeom>
            </p:spPr>
            <p:txBody>
              <a:bodyPr wrap="square" lIns="121898" tIns="60948" rIns="121898" bIns="60948">
                <a:spAutoFit/>
              </a:bodyPr>
              <a:lstStyle/>
              <a:p>
                <a:pPr>
                  <a:lnSpc>
                    <a:spcPct val="12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匀强磁场的方向可能垂直于纸面向外</a:t>
                </a:r>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小球可能带正电荷</a:t>
                </a:r>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电场强度的大小为</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m:t>
                            </m:r>
                          </m:den>
                        </m:f>
                      </m:e>
                    </m:rad>
                  </m:oMath>
                </a14:m>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磁感应强度的大小为</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𝒒𝒗</m:t>
                        </m:r>
                      </m:den>
                    </m:f>
                  </m:oMath>
                </a14:m>
                <a:endParaRPr lang="zh-CN" altLang="zh-CN" sz="115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504377" y="3045047"/>
                <a:ext cx="11722861" cy="2891921"/>
              </a:xfrm>
              <a:prstGeom prst="rect">
                <a:avLst/>
              </a:prstGeom>
              <a:blipFill rotWithShape="0">
                <a:blip r:embed="rId3"/>
                <a:stretch>
                  <a:fillRect l="-67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323175" y="609159"/>
                <a:ext cx="6871709" cy="5637929"/>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带电小球做匀速直线运动</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受力平衡。若小球带正电荷</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小球受力情况如图甲所示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洛伦兹力沿虚线方向</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不可能平衡</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则小球带负电荷</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其受力分析如图乙所示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由左手定则可判断匀强磁场的方向垂直纸面向里</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由解析图乙可知静电力与重力大小相等</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电场强度</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由共点力的平衡条件得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30°=</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𝒒𝒗</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323175" y="609159"/>
                <a:ext cx="6871709" cy="5637929"/>
              </a:xfrm>
              <a:prstGeom prst="rect">
                <a:avLst/>
              </a:prstGeom>
              <a:blipFill rotWithShape="0">
                <a:blip r:embed="rId2"/>
                <a:stretch>
                  <a:fillRect l="-1154" r="-976"/>
                </a:stretch>
              </a:blipFill>
            </p:spPr>
            <p:txBody>
              <a:bodyPr/>
              <a:lstStyle/>
              <a:p>
                <a:r>
                  <a:rPr lang="zh-CN" altLang="en-US">
                    <a:noFill/>
                  </a:rPr>
                  <a:t> </a:t>
                </a:r>
              </a:p>
            </p:txBody>
          </p:sp>
        </mc:Fallback>
      </mc:AlternateContent>
      <p:pic>
        <p:nvPicPr>
          <p:cNvPr id="3" name="image41.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94124" y="609795"/>
            <a:ext cx="5124992" cy="3227332"/>
          </a:xfrm>
          <a:prstGeom prst="rect">
            <a:avLst/>
          </a:prstGeom>
          <a:noFill/>
          <a:ln>
            <a:noFill/>
          </a:ln>
        </p:spPr>
      </p:pic>
    </p:spTree>
    <p:extLst>
      <p:ext uri="{BB962C8B-B14F-4D97-AF65-F5344CB8AC3E}">
        <p14:creationId xmlns:p14="http://schemas.microsoft.com/office/powerpoint/2010/main" val="15762715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524936"/>
            <a:ext cx="11722861" cy="1848559"/>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8.(2025·</a:t>
            </a:r>
            <a:r>
              <a:rPr lang="zh-CN" altLang="zh-CN" sz="2600" b="1">
                <a:solidFill>
                  <a:srgbClr val="000000"/>
                </a:solidFill>
                <a:latin typeface="Times New Roman" panose="02020603050405020304" pitchFamily="18" charset="0"/>
                <a:cs typeface="Times New Roman" panose="02020603050405020304" pitchFamily="18" charset="0"/>
              </a:rPr>
              <a:t>江苏无锡期中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横截面为直角三角形的粗糙斜劈</a:t>
            </a:r>
            <a:r>
              <a:rPr lang="en-US" altLang="zh-CN" sz="2600">
                <a:solidFill>
                  <a:srgbClr val="000000"/>
                </a:solidFill>
                <a:latin typeface="Times New Roman" panose="02020603050405020304" pitchFamily="18" charset="0"/>
                <a:ea typeface="微软雅黑" panose="020B0503020204020204" pitchFamily="34" charset="-122"/>
              </a:rPr>
              <a:t>P</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靠在粗糙的竖直墙面上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通过球心水平作用在光滑球</a:t>
            </a:r>
            <a:r>
              <a:rPr lang="en-US" altLang="zh-CN" sz="2600">
                <a:solidFill>
                  <a:srgbClr val="000000"/>
                </a:solidFill>
                <a:latin typeface="Times New Roman" panose="02020603050405020304" pitchFamily="18" charset="0"/>
                <a:ea typeface="微软雅黑" panose="020B0503020204020204" pitchFamily="34" charset="-122"/>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系统处于静止状态。当力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逐渐增大时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系统始终保持静止</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下列说法中正确的是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8482858" y="1789427"/>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A</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42.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5012" y="2415466"/>
            <a:ext cx="2787981" cy="2213385"/>
          </a:xfrm>
          <a:prstGeom prst="rect">
            <a:avLst/>
          </a:prstGeom>
          <a:noFill/>
          <a:ln>
            <a:noFill/>
          </a:ln>
        </p:spPr>
      </p:pic>
      <p:sp>
        <p:nvSpPr>
          <p:cNvPr id="5" name="矩形 4"/>
          <p:cNvSpPr/>
          <p:nvPr/>
        </p:nvSpPr>
        <p:spPr>
          <a:xfrm>
            <a:off x="492345" y="2445536"/>
            <a:ext cx="11722861" cy="24595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球</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对斜劈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的支持力增大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对竖直墙面的压力减小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球</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对地面的压力不变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竖直墙面对斜劈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的摩擦力减小</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9587" y="573064"/>
            <a:ext cx="8495620" cy="5666079"/>
          </a:xfrm>
          <a:prstGeom prst="rect">
            <a:avLst/>
          </a:prstGeom>
        </p:spPr>
        <p:txBody>
          <a:bodyPr wrap="square" lIns="121898" tIns="60948" rIns="121898" bIns="60948">
            <a:spAutoFit/>
          </a:bodyPr>
          <a:lstStyle/>
          <a:p>
            <a:pPr>
              <a:lnSpc>
                <a:spcPct val="14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以</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整体为研究对象</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水平向右的力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与墙面对斜劈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b="1">
                <a:solidFill>
                  <a:srgbClr val="000000"/>
                </a:solidFill>
                <a:latin typeface="Times New Roman" panose="02020603050405020304" pitchFamily="18" charset="0"/>
                <a:cs typeface="Times New Roman" panose="02020603050405020304" pitchFamily="18" charset="0"/>
              </a:rPr>
              <a:t>的支持力等大反向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墙面对斜劈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b="1">
                <a:solidFill>
                  <a:srgbClr val="000000"/>
                </a:solidFill>
                <a:latin typeface="Times New Roman" panose="02020603050405020304" pitchFamily="18" charset="0"/>
                <a:cs typeface="Times New Roman" panose="02020603050405020304" pitchFamily="18" charset="0"/>
              </a:rPr>
              <a:t>的支持力随</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的增大而增大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由牛顿第三定律可知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b="1">
                <a:solidFill>
                  <a:srgbClr val="000000"/>
                </a:solidFill>
                <a:latin typeface="Times New Roman" panose="02020603050405020304" pitchFamily="18" charset="0"/>
                <a:cs typeface="Times New Roman" panose="02020603050405020304" pitchFamily="18" charset="0"/>
              </a:rPr>
              <a:t>对竖直墙面的压力增大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受力情况如图所示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受力平衡</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则在水平和竖直方向分别有</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增大时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则斜劈</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b="1">
                <a:solidFill>
                  <a:srgbClr val="000000"/>
                </a:solidFill>
                <a:latin typeface="Times New Roman" panose="02020603050405020304" pitchFamily="18" charset="0"/>
                <a:cs typeface="Times New Roman" panose="02020603050405020304" pitchFamily="18" charset="0"/>
              </a:rPr>
              <a:t>对球</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的压力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地面对球</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的支持力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由牛顿第三定律可知球</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对斜劈的支持力增大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球</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对地面的压力增大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由于开始时墙面对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b="1">
                <a:solidFill>
                  <a:srgbClr val="000000"/>
                </a:solidFill>
                <a:latin typeface="Times New Roman" panose="02020603050405020304" pitchFamily="18" charset="0"/>
                <a:cs typeface="Times New Roman" panose="02020603050405020304" pitchFamily="18" charset="0"/>
              </a:rPr>
              <a:t>的摩擦力方向不确定</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所以无法判断此摩擦力的变化情况</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p:pic>
        <p:nvPicPr>
          <p:cNvPr id="3" name="image43.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15206" y="908209"/>
            <a:ext cx="3060702" cy="3465081"/>
          </a:xfrm>
          <a:prstGeom prst="rect">
            <a:avLst/>
          </a:prstGeom>
          <a:noFill/>
          <a:ln>
            <a:noFill/>
          </a:ln>
        </p:spPr>
      </p:pic>
    </p:spTree>
    <p:extLst>
      <p:ext uri="{BB962C8B-B14F-4D97-AF65-F5344CB8AC3E}">
        <p14:creationId xmlns:p14="http://schemas.microsoft.com/office/powerpoint/2010/main" val="28549229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7337" y="605813"/>
            <a:ext cx="11722861" cy="2858835"/>
          </a:xfrm>
          <a:prstGeom prst="rect">
            <a:avLst/>
          </a:prstGeom>
        </p:spPr>
        <p:txBody>
          <a:bodyPr wrap="square" lIns="121898" tIns="60948" rIns="121898" bIns="60948">
            <a:spAutoFit/>
          </a:bodyPr>
          <a:lstStyle/>
          <a:p>
            <a:pPr marL="252000" indent="-457200" algn="ctr">
              <a:lnSpc>
                <a:spcPct val="14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级</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综合创新练</a:t>
            </a:r>
            <a:endParaRPr lang="zh-CN" altLang="zh-CN" sz="1150">
              <a:latin typeface="Calibri" panose="020F0502020204030204" pitchFamily="34" charset="0"/>
              <a:cs typeface="Times New Roman" panose="02020603050405020304" pitchFamily="18" charset="0"/>
            </a:endParaRPr>
          </a:p>
          <a:p>
            <a:pPr marL="252000" indent="-457200">
              <a:lnSpc>
                <a:spcPct val="140000"/>
              </a:lnSpc>
            </a:pPr>
            <a:r>
              <a:rPr lang="en-US" altLang="zh-CN" sz="2600">
                <a:solidFill>
                  <a:srgbClr val="000000"/>
                </a:solidFill>
                <a:latin typeface="Times New Roman" panose="02020603050405020304" pitchFamily="18" charset="0"/>
                <a:ea typeface="微软雅黑" panose="020B0503020204020204" pitchFamily="34" charset="-122"/>
              </a:rPr>
              <a:t>9.</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、长为</a:t>
            </a:r>
            <a:r>
              <a:rPr lang="en-US" altLang="zh-CN" sz="2600" i="1">
                <a:solidFill>
                  <a:srgbClr val="000000"/>
                </a:solidFill>
                <a:latin typeface="Times New Roman" panose="02020603050405020304" pitchFamily="18" charset="0"/>
                <a:ea typeface="微软雅黑" panose="020B0503020204020204" pitchFamily="34" charset="-122"/>
              </a:rPr>
              <a:t>l</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的直导体棒用两绝缘细线悬挂于</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O'</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并处于竖直方向的匀强磁场中。当导体棒中通以如图所示的电流</a:t>
            </a:r>
            <a:r>
              <a:rPr lang="en-US" altLang="zh-CN" sz="2600" i="1">
                <a:solidFill>
                  <a:srgbClr val="000000"/>
                </a:solidFill>
                <a:latin typeface="Times New Roman" panose="02020603050405020304" pitchFamily="18" charset="0"/>
                <a:ea typeface="微软雅黑" panose="020B0503020204020204" pitchFamily="34" charset="-122"/>
              </a:rPr>
              <a:t>I</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并保持静止时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悬线与竖直方向夹角为</a:t>
            </a:r>
            <a:r>
              <a:rPr lang="en-US" altLang="zh-CN" sz="2600">
                <a:solidFill>
                  <a:srgbClr val="000000"/>
                </a:solidFill>
                <a:latin typeface="Times New Roman" panose="02020603050405020304" pitchFamily="18" charset="0"/>
                <a:ea typeface="微软雅黑" panose="020B0503020204020204" pitchFamily="34" charset="-122"/>
              </a:rPr>
              <a:t>30°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现通过改变磁感应强度的大小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使悬线与竖直方向的夹角从</a:t>
            </a:r>
            <a:r>
              <a:rPr lang="en-US" altLang="zh-CN" sz="2600">
                <a:solidFill>
                  <a:srgbClr val="000000"/>
                </a:solidFill>
                <a:latin typeface="Times New Roman" panose="02020603050405020304" pitchFamily="18" charset="0"/>
                <a:ea typeface="微软雅黑" panose="020B0503020204020204" pitchFamily="34" charset="-122"/>
              </a:rPr>
              <a:t>30°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缓慢变为</a:t>
            </a:r>
            <a:r>
              <a:rPr lang="en-US" altLang="zh-CN" sz="2600">
                <a:solidFill>
                  <a:srgbClr val="000000"/>
                </a:solidFill>
                <a:latin typeface="Times New Roman" panose="02020603050405020304" pitchFamily="18" charset="0"/>
                <a:ea typeface="微软雅黑" panose="020B0503020204020204" pitchFamily="34" charset="-122"/>
              </a:rPr>
              <a:t>60°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。在这一过程中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9" name="TextBox 6"/>
          <p:cNvSpPr txBox="1"/>
          <p:nvPr/>
        </p:nvSpPr>
        <p:spPr>
          <a:xfrm>
            <a:off x="8182881" y="2886086"/>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44.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35206" y="3498875"/>
            <a:ext cx="3175356" cy="2474189"/>
          </a:xfrm>
          <a:prstGeom prst="rect">
            <a:avLst/>
          </a:prstGeom>
          <a:noFill/>
          <a:ln>
            <a:noFill/>
          </a:ln>
        </p:spPr>
      </p:pic>
      <mc:AlternateContent xmlns:mc="http://schemas.openxmlformats.org/markup-compatibility/2006" xmlns:a14="http://schemas.microsoft.com/office/drawing/2010/main">
        <mc:Choice Requires="a14">
          <p:sp>
            <p:nvSpPr>
              <p:cNvPr id="5" name="矩形 4"/>
              <p:cNvSpPr/>
              <p:nvPr/>
            </p:nvSpPr>
            <p:spPr>
              <a:xfrm>
                <a:off x="413960" y="3447634"/>
                <a:ext cx="11722861" cy="2501366"/>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磁场方向竖直向上</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悬线拉力逐渐减小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磁感应强度大小变为原来的</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倍</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磁感应强度大小变为原来的</a:t>
                </a:r>
                <a14:m>
                  <m:oMath xmlns:m="http://schemas.openxmlformats.org/officeDocument/2006/math">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oMath>
                </a14:m>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倍</a:t>
                </a:r>
                <a:endParaRPr lang="zh-CN" altLang="zh-CN" sz="115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413960" y="3447634"/>
                <a:ext cx="11722861" cy="2501366"/>
              </a:xfrm>
              <a:prstGeom prst="rect">
                <a:avLst/>
              </a:prstGeom>
              <a:blipFill rotWithShape="0">
                <a:blip r:embed="rId3"/>
                <a:stretch>
                  <a:fillRect l="-676" b="-463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矩形 2"/>
              <p:cNvSpPr/>
              <p:nvPr/>
            </p:nvSpPr>
            <p:spPr>
              <a:xfrm>
                <a:off x="141241" y="581749"/>
                <a:ext cx="8797869" cy="4654904"/>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由三力平衡可知</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baseline="-25000">
                    <a:solidFill>
                      <a:srgbClr val="000000"/>
                    </a:solidFill>
                    <a:latin typeface="Times New Roman" panose="02020603050405020304" pitchFamily="18" charset="0"/>
                    <a:cs typeface="Times New Roman" panose="02020603050405020304" pitchFamily="18" charset="0"/>
                  </a:rPr>
                  <a:t>安</a:t>
                </a:r>
                <a:r>
                  <a:rPr lang="zh-CN" altLang="zh-CN" sz="2600" b="1">
                    <a:solidFill>
                      <a:srgbClr val="000000"/>
                    </a:solidFill>
                    <a:latin typeface="Times New Roman" panose="02020603050405020304" pitchFamily="18" charset="0"/>
                    <a:cs typeface="Times New Roman" panose="02020603050405020304" pitchFamily="18" charset="0"/>
                  </a:rPr>
                  <a:t>水平向右</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根据左手定则可知磁场方向竖直向下</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导体棒受力情况如图所示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设悬线与竖直方向的夹角为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𝐜𝐨𝐬</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当夹角</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由</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30°</a:t>
                </a:r>
                <a:r>
                  <a:rPr lang="zh-CN" altLang="zh-CN" sz="2600" b="1">
                    <a:solidFill>
                      <a:srgbClr val="000000"/>
                    </a:solidFill>
                    <a:latin typeface="Times New Roman" panose="02020603050405020304" pitchFamily="18" charset="0"/>
                    <a:cs typeface="Times New Roman" panose="02020603050405020304" pitchFamily="18" charset="0"/>
                  </a:rPr>
                  <a:t>变为</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60°</a:t>
                </a:r>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悬线拉力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zh-CN" altLang="zh-CN" sz="2600" b="1">
                    <a:solidFill>
                      <a:srgbClr val="000000"/>
                    </a:solidFill>
                    <a:latin typeface="Times New Roman" panose="02020603050405020304" pitchFamily="18" charset="0"/>
                    <a:cs typeface="Times New Roman" panose="02020603050405020304" pitchFamily="18" charset="0"/>
                  </a:rPr>
                  <a:t>变大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baseline="-25000">
                    <a:solidFill>
                      <a:srgbClr val="000000"/>
                    </a:solidFill>
                    <a:latin typeface="Times New Roman" panose="02020603050405020304" pitchFamily="18" charset="0"/>
                    <a:cs typeface="Times New Roman" panose="02020603050405020304" pitchFamily="18" charset="0"/>
                  </a:rPr>
                  <a:t>安</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又</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baseline="-25000">
                    <a:solidFill>
                      <a:srgbClr val="000000"/>
                    </a:solidFill>
                    <a:latin typeface="Times New Roman" panose="02020603050405020304" pitchFamily="18" charset="0"/>
                    <a:cs typeface="Times New Roman" panose="02020603050405020304" pitchFamily="18" charset="0"/>
                  </a:rPr>
                  <a:t>安</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IlB</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𝐭𝐚𝐧</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𝑰𝒍</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=30°</a:t>
                </a:r>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𝑰𝒍</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=60°</a:t>
                </a:r>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smtClean="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p>
              <a:p>
                <a:pPr>
                  <a:lnSpc>
                    <a:spcPct val="150000"/>
                  </a:lnSpc>
                  <a:spcAft>
                    <a:spcPts val="0"/>
                  </a:spcAft>
                  <a:tabLst>
                    <a:tab pos="1530350" algn="l"/>
                    <a:tab pos="2970530" algn="l"/>
                  </a:tabLst>
                </a:pP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baseline="-250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ad>
                          <m:radPr>
                            <m:degHide m:val="on"/>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e>
                        </m:rad>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𝒎𝒈</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𝑰𝒍</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mc:Choice>
        <mc:Fallback xmlns="">
          <p:sp>
            <p:nvSpPr>
              <p:cNvPr id="3" name="矩形 2"/>
              <p:cNvSpPr>
                <a:spLocks noRot="1" noChangeAspect="1" noMove="1" noResize="1" noEditPoints="1" noAdjustHandles="1" noChangeArrowheads="1" noChangeShapeType="1" noTextEdit="1"/>
              </p:cNvSpPr>
              <p:nvPr/>
            </p:nvSpPr>
            <p:spPr>
              <a:xfrm>
                <a:off x="141241" y="581749"/>
                <a:ext cx="8797869" cy="4654904"/>
              </a:xfrm>
              <a:prstGeom prst="rect">
                <a:avLst/>
              </a:prstGeom>
              <a:blipFill rotWithShape="0">
                <a:blip r:embed="rId2"/>
                <a:stretch>
                  <a:fillRect l="-901" r="-1178"/>
                </a:stretch>
              </a:blipFill>
            </p:spPr>
            <p:txBody>
              <a:bodyPr/>
              <a:lstStyle/>
              <a:p>
                <a:r>
                  <a:rPr lang="zh-CN" altLang="en-US">
                    <a:noFill/>
                  </a:rPr>
                  <a:t> </a:t>
                </a:r>
              </a:p>
            </p:txBody>
          </p:sp>
        </mc:Fallback>
      </mc:AlternateContent>
      <p:pic>
        <p:nvPicPr>
          <p:cNvPr id="4" name="image45.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50251" y="771568"/>
            <a:ext cx="2931308" cy="3023488"/>
          </a:xfrm>
          <a:prstGeom prst="rect">
            <a:avLst/>
          </a:prstGeom>
          <a:noFill/>
          <a:ln>
            <a:noFill/>
          </a:ln>
        </p:spPr>
      </p:pic>
    </p:spTree>
    <p:extLst>
      <p:ext uri="{BB962C8B-B14F-4D97-AF65-F5344CB8AC3E}">
        <p14:creationId xmlns:p14="http://schemas.microsoft.com/office/powerpoint/2010/main" val="16116783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461435"/>
            <a:ext cx="11722861" cy="3048887"/>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10.(2025·</a:t>
            </a:r>
            <a:r>
              <a:rPr lang="zh-CN" altLang="zh-CN" sz="2600" b="1">
                <a:solidFill>
                  <a:srgbClr val="000000"/>
                </a:solidFill>
                <a:latin typeface="Times New Roman" panose="02020603050405020304" pitchFamily="18" charset="0"/>
                <a:cs typeface="Times New Roman" panose="02020603050405020304" pitchFamily="18" charset="0"/>
              </a:rPr>
              <a:t>江苏扬州期中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一光滑的轻质小滑轮用支架固定在天花板上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一轻绳跨过光滑轻滑轮</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一端连接物块</a:t>
            </a:r>
            <a:r>
              <a:rPr lang="en-US" altLang="zh-CN" sz="2600">
                <a:solidFill>
                  <a:srgbClr val="000000"/>
                </a:solidFill>
                <a:latin typeface="Times New Roman" panose="02020603050405020304" pitchFamily="18" charset="0"/>
                <a:ea typeface="微软雅黑" panose="020B0503020204020204" pitchFamily="34" charset="-122"/>
              </a:rPr>
              <a:t>A</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另一端连接中间有孔的小球</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。物块</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的质量小于小球</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的质量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套在以</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为圆心的固定光滑四分之一圆弧杆的最低点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轻绳处于竖直状态。现对小球</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施加始终沿杆切线方向的外力</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使小球</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沿圆弧杆向上缓慢移动到</a:t>
            </a:r>
            <a:r>
              <a:rPr lang="en-US" altLang="zh-CN" sz="2600" i="1">
                <a:solidFill>
                  <a:srgbClr val="000000"/>
                </a:solidFill>
                <a:latin typeface="Times New Roman" panose="02020603050405020304" pitchFamily="18" charset="0"/>
                <a:ea typeface="微软雅黑" panose="020B0503020204020204" pitchFamily="34" charset="-122"/>
              </a:rPr>
              <a:t>OB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绳水平的过程中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10655704" y="2947193"/>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46.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43174" y="3588923"/>
            <a:ext cx="2534559" cy="2696013"/>
          </a:xfrm>
          <a:prstGeom prst="rect">
            <a:avLst/>
          </a:prstGeom>
          <a:noFill/>
          <a:ln>
            <a:noFill/>
          </a:ln>
        </p:spPr>
      </p:pic>
      <p:sp>
        <p:nvSpPr>
          <p:cNvPr id="5" name="矩形 4"/>
          <p:cNvSpPr/>
          <p:nvPr/>
        </p:nvSpPr>
        <p:spPr>
          <a:xfrm>
            <a:off x="504377" y="3489440"/>
            <a:ext cx="11722861" cy="24595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轻绳对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的拉力是恒力</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滑轮支架对滑轮轴的作用力逐渐增大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圆弧杆对</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的弹力先减小后增大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外力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逐渐减小</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46.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2542" y="1183386"/>
            <a:ext cx="2788015" cy="2965614"/>
          </a:xfrm>
          <a:prstGeom prst="rect">
            <a:avLst/>
          </a:prstGeom>
          <a:noFill/>
          <a:ln>
            <a:noFill/>
          </a:ln>
        </p:spPr>
      </p:pic>
      <mc:AlternateContent xmlns:mc="http://schemas.openxmlformats.org/markup-compatibility/2006" xmlns:a14="http://schemas.microsoft.com/office/drawing/2010/main">
        <mc:Choice Requires="a14">
          <p:sp>
            <p:nvSpPr>
              <p:cNvPr id="3" name="矩形 2"/>
              <p:cNvSpPr/>
              <p:nvPr/>
            </p:nvSpPr>
            <p:spPr>
              <a:xfrm>
                <a:off x="190827" y="556847"/>
                <a:ext cx="8652032" cy="5418126"/>
              </a:xfrm>
              <a:prstGeom prst="rect">
                <a:avLst/>
              </a:prstGeom>
            </p:spPr>
            <p:txBody>
              <a:bodyPr wrap="square" lIns="121898" tIns="60948" rIns="121898" bIns="60948">
                <a:spAutoFit/>
              </a:bodyPr>
              <a:lstStyle/>
              <a:p>
                <a:pPr>
                  <a:lnSpc>
                    <a:spcPct val="14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轻绳对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的拉力大小始终等于</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的重力</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但轻绳对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的拉力的方向不断变化</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是变力</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因滑轮两侧绳子的拉力大小不变</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但两绳间的夹角逐渐变大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可知两个力的合力逐渐减小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则滑轮支架对滑轮轴的作用力逐渐减小</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OB</a:t>
                </a:r>
                <a:r>
                  <a:rPr lang="zh-CN" altLang="zh-CN" sz="2600" b="1">
                    <a:solidFill>
                      <a:srgbClr val="000000"/>
                    </a:solidFill>
                    <a:latin typeface="Times New Roman" panose="02020603050405020304" pitchFamily="18" charset="0"/>
                    <a:cs typeface="Times New Roman" panose="02020603050405020304" pitchFamily="18" charset="0"/>
                  </a:rPr>
                  <a:t>绳与竖直方向的夹角为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由平衡条件得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则当</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p>
                <a:pPr>
                  <a:lnSpc>
                    <a:spcPct val="140000"/>
                  </a:lnSpc>
                  <a:spcAft>
                    <a:spcPts val="0"/>
                  </a:spcAft>
                  <a:tabLst>
                    <a:tab pos="1530350" algn="l"/>
                    <a:tab pos="2970530" algn="l"/>
                  </a:tabLst>
                </a:pP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𝐀</m:t>
                            </m:r>
                          </m:sub>
                        </m:sSub>
                      </m:num>
                      <m:den>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𝐁</m:t>
                            </m:r>
                          </m:sub>
                        </m:sSub>
                      </m:den>
                    </m:f>
                  </m:oMath>
                </a14:m>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可知随着</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增大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圆弧杆对</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的弹力先减小到零后再反向增大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沿杆切线方向由平衡条件得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可知随着</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增大外力</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逐渐增大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mc:Choice>
        <mc:Fallback xmlns="">
          <p:sp>
            <p:nvSpPr>
              <p:cNvPr id="3" name="矩形 2"/>
              <p:cNvSpPr>
                <a:spLocks noRot="1" noChangeAspect="1" noMove="1" noResize="1" noEditPoints="1" noAdjustHandles="1" noChangeArrowheads="1" noChangeShapeType="1" noTextEdit="1"/>
              </p:cNvSpPr>
              <p:nvPr/>
            </p:nvSpPr>
            <p:spPr>
              <a:xfrm>
                <a:off x="190827" y="556847"/>
                <a:ext cx="8652032" cy="5418126"/>
              </a:xfrm>
              <a:prstGeom prst="rect">
                <a:avLst/>
              </a:prstGeom>
              <a:blipFill rotWithShape="0">
                <a:blip r:embed="rId3"/>
                <a:stretch>
                  <a:fillRect l="-915" b="-45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364291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629877"/>
            <a:ext cx="11722861" cy="3048887"/>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11.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竖直面内固定一均匀带电圆环</a:t>
            </a:r>
            <a:r>
              <a:rPr lang="en-US" altLang="zh-CN" sz="2600">
                <a:solidFill>
                  <a:srgbClr val="000000"/>
                </a:solidFill>
                <a:latin typeface="Times New Roman" panose="02020603050405020304" pitchFamily="18" charset="0"/>
                <a:ea typeface="微软雅黑" panose="020B0503020204020204" pitchFamily="34" charset="-122"/>
              </a:rPr>
              <a:t>A</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所带电荷量为</a:t>
            </a:r>
            <a:r>
              <a:rPr lang="en-US" altLang="zh-CN" sz="2600" i="1">
                <a:solidFill>
                  <a:srgbClr val="000000"/>
                </a:solidFill>
                <a:latin typeface="Times New Roman" panose="02020603050405020304" pitchFamily="18" charset="0"/>
                <a:ea typeface="微软雅黑" panose="020B0503020204020204" pitchFamily="34" charset="-122"/>
              </a:rPr>
              <a:t>Q</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圆环</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的轴线</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过圆心且垂直于圆环平面</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上距离圆心为</a:t>
            </a:r>
            <a:r>
              <a:rPr lang="en-US" altLang="zh-CN" sz="2600" i="1">
                <a:solidFill>
                  <a:srgbClr val="000000"/>
                </a:solidFill>
                <a:latin typeface="Times New Roman" panose="02020603050405020304" pitchFamily="18" charset="0"/>
                <a:ea typeface="微软雅黑" panose="020B0503020204020204" pitchFamily="34" charset="-122"/>
              </a:rPr>
              <a:t>r</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处有一质量为</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、电荷量为</a:t>
            </a:r>
            <a:r>
              <a:rPr lang="en-US" altLang="zh-CN" sz="2600" i="1">
                <a:solidFill>
                  <a:srgbClr val="000000"/>
                </a:solidFill>
                <a:latin typeface="Times New Roman" panose="02020603050405020304" pitchFamily="18" charset="0"/>
                <a:ea typeface="微软雅黑" panose="020B0503020204020204" pitchFamily="34" charset="-122"/>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的小球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小球用绝缘细线悬挂于</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静止时小球与</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点连线与竖直方向的夹角为</a:t>
            </a:r>
            <a:r>
              <a:rPr lang="en-US" altLang="zh-CN" sz="2600" i="1">
                <a:solidFill>
                  <a:srgbClr val="000000"/>
                </a:solidFill>
                <a:latin typeface="Times New Roman" panose="02020603050405020304" pitchFamily="18" charset="0"/>
                <a:ea typeface="微软雅黑" panose="020B0503020204020204" pitchFamily="34" charset="-122"/>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小球与圆环连线与轴线的夹角为</a:t>
            </a:r>
            <a:r>
              <a:rPr lang="en-US" altLang="zh-CN" sz="2600" i="1">
                <a:solidFill>
                  <a:srgbClr val="000000"/>
                </a:solidFill>
                <a:latin typeface="Times New Roman" panose="02020603050405020304" pitchFamily="18" charset="0"/>
                <a:ea typeface="微软雅黑" panose="020B0503020204020204" pitchFamily="34" charset="-122"/>
              </a:rPr>
              <a:t>α</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静电力常量为</a:t>
            </a:r>
            <a:r>
              <a:rPr lang="en-US" altLang="zh-CN" sz="2600" i="1">
                <a:solidFill>
                  <a:srgbClr val="000000"/>
                </a:solidFill>
                <a:latin typeface="Times New Roman" panose="02020603050405020304" pitchFamily="18" charset="0"/>
                <a:ea typeface="微软雅黑" panose="020B0503020204020204" pitchFamily="34" charset="-122"/>
              </a:rPr>
              <a:t>k</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重力加速度为</a:t>
            </a:r>
            <a:r>
              <a:rPr lang="en-US" altLang="zh-CN" sz="2600" i="1">
                <a:solidFill>
                  <a:srgbClr val="000000"/>
                </a:solidFill>
                <a:latin typeface="Times New Roman" panose="02020603050405020304" pitchFamily="18" charset="0"/>
                <a:ea typeface="微软雅黑" panose="020B0503020204020204" pitchFamily="34" charset="-122"/>
              </a:rPr>
              <a:t>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则小球与圆环之间的库仑力大小为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8" name="TextBox 6"/>
          <p:cNvSpPr txBox="1"/>
          <p:nvPr/>
        </p:nvSpPr>
        <p:spPr>
          <a:xfrm>
            <a:off x="3862880" y="3090619"/>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C</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47.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45365" y="3084750"/>
            <a:ext cx="2749841" cy="3031743"/>
          </a:xfrm>
          <a:prstGeom prst="rect">
            <a:avLst/>
          </a:prstGeom>
          <a:noFill/>
          <a:ln>
            <a:noFill/>
          </a:ln>
        </p:spPr>
      </p:pic>
      <mc:AlternateContent xmlns:mc="http://schemas.openxmlformats.org/markup-compatibility/2006" xmlns:a14="http://schemas.microsoft.com/office/drawing/2010/main">
        <mc:Choice Requires="a14">
          <p:sp>
            <p:nvSpPr>
              <p:cNvPr id="5" name="矩形 4"/>
              <p:cNvSpPr/>
              <p:nvPr/>
            </p:nvSpPr>
            <p:spPr>
              <a:xfrm>
                <a:off x="522244" y="3442106"/>
                <a:ext cx="11722861" cy="152315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𝑄𝑞</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𝑟</m:t>
                            </m:r>
                          </m:e>
                          <m:sup>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2</m:t>
                            </m:r>
                          </m:sup>
                        </m:sSup>
                      </m:den>
                    </m:f>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b="1" i="1" smtClean="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m:rPr>
                        <m:sty m:val="p"/>
                      </m:rPr>
                      <a:rPr lang="en-US" altLang="zh-CN" sz="2600" b="0" i="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B</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𝑘</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𝑄𝑞</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𝑟</m:t>
                            </m:r>
                          </m:e>
                          <m:sup>
                            <m:r>
                              <a:rPr lang="en-US" altLang="zh-CN" sz="2600" b="0" i="1">
                                <a:effectLst/>
                                <a:latin typeface="Cambria Math" panose="02040503050406030204" pitchFamily="18" charset="0"/>
                                <a:ea typeface="微软雅黑" panose="020B0503020204020204" pitchFamily="34" charset="-122"/>
                                <a:cs typeface="Times New Roman" panose="02020603050405020304" pitchFamily="18" charset="0"/>
                              </a:rPr>
                              <m:t>2</m:t>
                            </m:r>
                          </m:sup>
                        </m:sSup>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D.</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endParaRPr lang="zh-CN" altLang="zh-CN" sz="115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522244" y="3442106"/>
                <a:ext cx="11722861" cy="1523150"/>
              </a:xfrm>
              <a:prstGeom prst="rect">
                <a:avLst/>
              </a:prstGeom>
              <a:blipFill rotWithShape="0">
                <a:blip r:embed="rId3"/>
                <a:stretch>
                  <a:fillRect l="-676" b="-72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177337" y="617845"/>
                <a:ext cx="8765829" cy="5143115"/>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因为带电圆环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距离带电小球较近</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所以不能将其看成点电荷</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故不能使用库仑定律求小球受到的库仑力</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把圆环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分成无数小段</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任取环上一小段</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该小段可看作点电荷</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Δ</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Δ</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zh-CN" altLang="zh-CN" sz="2600" b="1">
                    <a:solidFill>
                      <a:srgbClr val="000000"/>
                    </a:solidFill>
                    <a:latin typeface="Times New Roman" panose="02020603050405020304" pitchFamily="18" charset="0"/>
                    <a:cs typeface="Times New Roman" panose="02020603050405020304" pitchFamily="18" charset="0"/>
                  </a:rPr>
                  <a:t>对小球的库仑力为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𝒌</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𝚫</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𝒓</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则圆环上各点电荷对小球的库仑力的合力为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baseline="-25000">
                    <a:solidFill>
                      <a:srgbClr val="000000"/>
                    </a:solidFill>
                    <a:latin typeface="Times New Roman" panose="02020603050405020304" pitchFamily="18" charset="0"/>
                    <a:cs typeface="Times New Roman" panose="02020603050405020304" pitchFamily="18" charset="0"/>
                  </a:rPr>
                  <a:t>合</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𝒌𝑸𝒒</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𝒓</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即小球与圆环之间的库仑力大小为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baseline="-25000">
                    <a:solidFill>
                      <a:srgbClr val="000000"/>
                    </a:solidFill>
                    <a:latin typeface="Times New Roman" panose="02020603050405020304" pitchFamily="18" charset="0"/>
                    <a:cs typeface="Times New Roman" panose="02020603050405020304" pitchFamily="18" charset="0"/>
                  </a:rPr>
                  <a:t>合</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𝒌𝑸𝒒</m:t>
                        </m:r>
                      </m:num>
                      <m:den>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𝒓</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小球的受力情况如图所示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由平衡条件得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177337" y="617845"/>
                <a:ext cx="8765829" cy="5143115"/>
              </a:xfrm>
              <a:prstGeom prst="rect">
                <a:avLst/>
              </a:prstGeom>
              <a:blipFill rotWithShape="0">
                <a:blip r:embed="rId2"/>
                <a:stretch>
                  <a:fillRect l="-904" r="-834" b="-355"/>
                </a:stretch>
              </a:blipFill>
            </p:spPr>
            <p:txBody>
              <a:bodyPr/>
              <a:lstStyle/>
              <a:p>
                <a:r>
                  <a:rPr lang="zh-CN" altLang="en-US">
                    <a:noFill/>
                  </a:rPr>
                  <a:t> </a:t>
                </a:r>
              </a:p>
            </p:txBody>
          </p:sp>
        </mc:Fallback>
      </mc:AlternateContent>
      <p:pic>
        <p:nvPicPr>
          <p:cNvPr id="3" name="image48.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43166" y="909000"/>
            <a:ext cx="2779996" cy="2700703"/>
          </a:xfrm>
          <a:prstGeom prst="rect">
            <a:avLst/>
          </a:prstGeom>
          <a:noFill/>
          <a:ln>
            <a:noFill/>
          </a:ln>
        </p:spPr>
      </p:pic>
    </p:spTree>
    <p:extLst>
      <p:ext uri="{BB962C8B-B14F-4D97-AF65-F5344CB8AC3E}">
        <p14:creationId xmlns:p14="http://schemas.microsoft.com/office/powerpoint/2010/main" val="37532551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7337" y="605813"/>
            <a:ext cx="11722861" cy="3048887"/>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en-US" altLang="zh-CN" sz="2600">
                <a:solidFill>
                  <a:srgbClr val="000000"/>
                </a:solidFill>
                <a:latin typeface="Times New Roman" panose="02020603050405020304" pitchFamily="18" charset="0"/>
                <a:ea typeface="微软雅黑" panose="020B0503020204020204" pitchFamily="34" charset="-122"/>
              </a:rPr>
              <a:t>12.(2025·</a:t>
            </a:r>
            <a:r>
              <a:rPr lang="zh-CN" altLang="zh-CN" sz="2600" b="1">
                <a:solidFill>
                  <a:srgbClr val="000000"/>
                </a:solidFill>
                <a:latin typeface="Times New Roman" panose="02020603050405020304" pitchFamily="18" charset="0"/>
                <a:cs typeface="Times New Roman" panose="02020603050405020304" pitchFamily="18" charset="0"/>
              </a:rPr>
              <a:t>江苏无锡期中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弹性绳的一端固定在</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另一端穿过光滑的小孔</a:t>
            </a:r>
            <a:r>
              <a:rPr lang="en-US" altLang="zh-CN" sz="2600">
                <a:solidFill>
                  <a:srgbClr val="000000"/>
                </a:solidFill>
                <a:latin typeface="Times New Roman" panose="02020603050405020304" pitchFamily="18" charset="0"/>
                <a:ea typeface="微软雅黑" panose="020B0503020204020204" pitchFamily="34" charset="-122"/>
              </a:rPr>
              <a:t>O</a:t>
            </a:r>
            <a:r>
              <a:rPr lang="en-US" altLang="zh-CN" sz="2600" baseline="-25000">
                <a:solidFill>
                  <a:srgbClr val="000000"/>
                </a:solidFill>
                <a:latin typeface="Times New Roman" panose="02020603050405020304" pitchFamily="18" charset="0"/>
                <a:ea typeface="微软雅黑" panose="020B0503020204020204" pitchFamily="34" charset="-122"/>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系着一物体</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刚开始时物体静止在粗糙水平面上的</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点。已知</a:t>
            </a:r>
            <a:r>
              <a:rPr lang="en-US" altLang="zh-CN" sz="2600" i="1">
                <a:solidFill>
                  <a:srgbClr val="000000"/>
                </a:solidFill>
                <a:latin typeface="Times New Roman" panose="02020603050405020304" pitchFamily="18" charset="0"/>
                <a:ea typeface="微软雅黑" panose="020B0503020204020204" pitchFamily="34" charset="-122"/>
              </a:rPr>
              <a:t>OO</a:t>
            </a:r>
            <a:r>
              <a:rPr lang="en-US" altLang="zh-CN" sz="2600" baseline="-25000">
                <a:solidFill>
                  <a:srgbClr val="000000"/>
                </a:solidFill>
                <a:latin typeface="Times New Roman" panose="02020603050405020304" pitchFamily="18" charset="0"/>
                <a:ea typeface="微软雅黑" panose="020B0503020204020204" pitchFamily="34" charset="-122"/>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的距离刚好等于弹性绳的原长</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弹性绳的弹力遵从胡克定律</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物体与水平面间的动摩擦因数一定。用一外力</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拉着物体缓慢向右移动到</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弹性绳始终在弹性限度内</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下列表述正确的是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a:cs typeface="Courier New"/>
            </a:endParaRPr>
          </a:p>
        </p:txBody>
      </p:sp>
      <p:sp>
        <p:nvSpPr>
          <p:cNvPr id="9" name="TextBox 6"/>
          <p:cNvSpPr txBox="1"/>
          <p:nvPr/>
        </p:nvSpPr>
        <p:spPr>
          <a:xfrm>
            <a:off x="5783332" y="3090624"/>
            <a:ext cx="1080135" cy="553998"/>
          </a:xfrm>
          <a:prstGeom prst="rect">
            <a:avLst/>
          </a:prstGeom>
          <a:noFill/>
        </p:spPr>
        <p:txBody>
          <a:bodyPr wrap="square" rtlCol="0">
            <a:spAutoFit/>
          </a:bodyPr>
          <a:lstStyle/>
          <a:p>
            <a:r>
              <a:rPr lang="en-US" altLang="zh-CN" sz="3000" b="1" smtClean="0">
                <a:solidFill>
                  <a:srgbClr val="C00000"/>
                </a:solidFill>
                <a:latin typeface="Times New Roman" pitchFamily="18" charset="0"/>
                <a:ea typeface="华文细黑" pitchFamily="2" charset="-122"/>
                <a:cs typeface="Times New Roman" pitchFamily="18" charset="0"/>
              </a:rPr>
              <a:t>D</a:t>
            </a:r>
            <a:endParaRPr lang="zh-CN" altLang="en-US" sz="3000" b="1" dirty="0">
              <a:solidFill>
                <a:srgbClr val="C00000"/>
              </a:solidFill>
              <a:latin typeface="Times New Roman" pitchFamily="18" charset="0"/>
              <a:ea typeface="华文细黑" pitchFamily="2" charset="-122"/>
              <a:cs typeface="Times New Roman" pitchFamily="18" charset="0"/>
            </a:endParaRPr>
          </a:p>
        </p:txBody>
      </p:sp>
      <p:pic>
        <p:nvPicPr>
          <p:cNvPr id="4" name="image49.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41377" y="3232926"/>
            <a:ext cx="2879904" cy="2700703"/>
          </a:xfrm>
          <a:prstGeom prst="rect">
            <a:avLst/>
          </a:prstGeom>
          <a:noFill/>
          <a:ln>
            <a:noFill/>
          </a:ln>
        </p:spPr>
      </p:pic>
      <p:sp>
        <p:nvSpPr>
          <p:cNvPr id="5" name="矩形 4"/>
          <p:cNvSpPr/>
          <p:nvPr/>
        </p:nvSpPr>
        <p:spPr>
          <a:xfrm>
            <a:off x="504377" y="3668681"/>
            <a:ext cx="11722861" cy="24595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外力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大小不变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地面对物体的支持力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逐渐变小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地面对物体的摩擦力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逐渐变大</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外力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与弹性绳对物体的弹力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的合力保持不变</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162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3273" y="449400"/>
            <a:ext cx="9157869" cy="5949361"/>
          </a:xfrm>
          <a:prstGeom prst="rect">
            <a:avLst/>
          </a:prstGeom>
        </p:spPr>
        <p:txBody>
          <a:bodyPr wrap="square" lIns="121898" tIns="60948" rIns="121898" bIns="60948">
            <a:spAutoFit/>
          </a:bodyPr>
          <a:lstStyle/>
          <a:p>
            <a:pPr>
              <a:lnSpc>
                <a:spcPct val="14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a:solidFill>
                  <a:srgbClr val="000000"/>
                </a:solidFill>
                <a:latin typeface="Times New Roman" panose="02020603050405020304" pitchFamily="18" charset="0"/>
                <a:cs typeface="Times New Roman" panose="02020603050405020304" pitchFamily="18" charset="0"/>
              </a:rPr>
              <a:t>物体受力情况如图所示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O</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移动过程中弹性绳的伸长量为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弹性绳与水平面的夹角为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kx</a:t>
            </a:r>
            <a:r>
              <a:rPr lang="zh-CN" altLang="zh-CN" sz="2600" b="1">
                <a:solidFill>
                  <a:srgbClr val="000000"/>
                </a:solidFill>
                <a:latin typeface="Times New Roman" panose="02020603050405020304" pitchFamily="18" charset="0"/>
                <a:cs typeface="Times New Roman" panose="02020603050405020304" pitchFamily="18" charset="0"/>
              </a:rPr>
              <a:t>。根据平衡条件</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物体在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点时有</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kh</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物体在移动过程中有</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kx</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联立解得</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可知移动过程中地面对物体的支持力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μF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移动过程中地面对物体的摩擦力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水平方向根据平衡条件有</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kx</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由于移动过程中</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b="1">
                <a:solidFill>
                  <a:srgbClr val="000000"/>
                </a:solidFill>
                <a:latin typeface="Times New Roman" panose="02020603050405020304" pitchFamily="18" charset="0"/>
                <a:cs typeface="Times New Roman" panose="02020603050405020304" pitchFamily="18" charset="0"/>
              </a:rPr>
              <a:t>逐渐增大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逐渐减小</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则外力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逐渐增大</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错误</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由于重力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mg</a:t>
            </a:r>
            <a:r>
              <a:rPr lang="zh-CN" altLang="zh-CN" sz="2600" b="1">
                <a:solidFill>
                  <a:srgbClr val="000000"/>
                </a:solidFill>
                <a:latin typeface="Times New Roman" panose="02020603050405020304" pitchFamily="18" charset="0"/>
                <a:cs typeface="Times New Roman" panose="02020603050405020304" pitchFamily="18" charset="0"/>
              </a:rPr>
              <a:t>、支持力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b="1">
                <a:solidFill>
                  <a:srgbClr val="000000"/>
                </a:solidFill>
                <a:latin typeface="Times New Roman" panose="02020603050405020304" pitchFamily="18" charset="0"/>
                <a:cs typeface="Times New Roman" panose="02020603050405020304" pitchFamily="18" charset="0"/>
              </a:rPr>
              <a:t>和摩擦力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三个力的合力不变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根据平衡条件可知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外力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b="1">
                <a:solidFill>
                  <a:srgbClr val="000000"/>
                </a:solidFill>
                <a:latin typeface="Times New Roman" panose="02020603050405020304" pitchFamily="18" charset="0"/>
                <a:cs typeface="Times New Roman" panose="02020603050405020304" pitchFamily="18" charset="0"/>
              </a:rPr>
              <a:t>与弹性绳对物体的弹力</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zh-CN" altLang="zh-CN" sz="2600" b="1">
                <a:solidFill>
                  <a:srgbClr val="000000"/>
                </a:solidFill>
                <a:latin typeface="Times New Roman" panose="02020603050405020304" pitchFamily="18" charset="0"/>
                <a:cs typeface="Times New Roman" panose="02020603050405020304" pitchFamily="18" charset="0"/>
              </a:rPr>
              <a:t>的合力保持不变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solidFill>
                  <a:srgbClr val="000000"/>
                </a:solidFill>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2600">
                <a:latin typeface="Times New Roman" panose="02020603050405020304" pitchFamily="18" charset="0"/>
                <a:ea typeface="微软雅黑" panose="020B0503020204020204" pitchFamily="34" charset="-122"/>
                <a:cs typeface="Times New Roman" panose="02020603050405020304" pitchFamily="18" charset="0"/>
              </a:rPr>
            </a:br>
            <a:endParaRPr lang="zh-CN" altLang="zh-CN" sz="1150">
              <a:latin typeface="Calibri" panose="020F0502020204030204" pitchFamily="34" charset="0"/>
              <a:cs typeface="Times New Roman" panose="02020603050405020304" pitchFamily="18" charset="0"/>
            </a:endParaRPr>
          </a:p>
        </p:txBody>
      </p:sp>
      <p:pic>
        <p:nvPicPr>
          <p:cNvPr id="3" name="image50.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35206" y="888262"/>
            <a:ext cx="2650834" cy="2552770"/>
          </a:xfrm>
          <a:prstGeom prst="rect">
            <a:avLst/>
          </a:prstGeom>
          <a:noFill/>
          <a:ln>
            <a:noFill/>
          </a:ln>
        </p:spPr>
      </p:pic>
    </p:spTree>
    <p:extLst>
      <p:ext uri="{BB962C8B-B14F-4D97-AF65-F5344CB8AC3E}">
        <p14:creationId xmlns:p14="http://schemas.microsoft.com/office/powerpoint/2010/main" val="30374287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F:\image-asset.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332" b="21"/>
          <a:stretch/>
        </p:blipFill>
        <p:spPr bwMode="auto">
          <a:xfrm>
            <a:off x="636" y="0"/>
            <a:ext cx="12190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6351" y="4239260"/>
            <a:ext cx="12184699" cy="2618740"/>
          </a:xfrm>
          <a:prstGeom prst="rect">
            <a:avLst/>
          </a:prstGeom>
          <a:solidFill>
            <a:schemeClr val="tx2">
              <a:lumMod val="7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33" name="文本框 32">
            <a:hlinkClick r:id="rId3" action="ppaction://hlinksldjump"/>
          </p:cNvPr>
          <p:cNvSpPr txBox="1"/>
          <p:nvPr/>
        </p:nvSpPr>
        <p:spPr>
          <a:xfrm>
            <a:off x="3695220" y="4721154"/>
            <a:ext cx="5193624" cy="1938020"/>
          </a:xfrm>
          <a:prstGeom prst="rect">
            <a:avLst/>
          </a:prstGeom>
          <a:noFill/>
        </p:spPr>
        <p:txBody>
          <a:bodyPr wrap="square" lIns="91426" tIns="45712" rIns="91426" bIns="45712" rtlCol="0">
            <a:spAutoFit/>
          </a:bodyPr>
          <a:lstStyle/>
          <a:p>
            <a:pPr defTabSz="914377">
              <a:defRPr/>
            </a:pPr>
            <a:r>
              <a:rPr lang="zh-CN" altLang="en-US" sz="6000" dirty="0">
                <a:solidFill>
                  <a:schemeClr val="tx2">
                    <a:lumMod val="20000"/>
                    <a:lumOff val="80000"/>
                  </a:schemeClr>
                </a:solidFill>
                <a:latin typeface="微软雅黑" panose="020B0503020204020204" pitchFamily="34" charset="-122"/>
                <a:ea typeface="微软雅黑" panose="020B0503020204020204" pitchFamily="34" charset="-122"/>
                <a:sym typeface="+mn-ea"/>
              </a:rPr>
              <a:t>本节内容结束</a:t>
            </a:r>
          </a:p>
          <a:p>
            <a:pPr defTabSz="914377">
              <a:defRPr/>
            </a:pPr>
            <a:r>
              <a:rPr lang="en-US" altLang="zh-CN" sz="6000" dirty="0">
                <a:solidFill>
                  <a:schemeClr val="tx2">
                    <a:lumMod val="20000"/>
                    <a:lumOff val="80000"/>
                  </a:schemeClr>
                </a:solidFill>
                <a:latin typeface="微软雅黑" panose="020B0503020204020204" pitchFamily="34" charset="-122"/>
                <a:ea typeface="微软雅黑" panose="020B0503020204020204" pitchFamily="34" charset="-122"/>
                <a:sym typeface="+mn-ea"/>
              </a:rPr>
              <a:t>THANKS</a:t>
            </a:r>
          </a:p>
        </p:txBody>
      </p:sp>
      <p:pic>
        <p:nvPicPr>
          <p:cNvPr id="8" name="图片 7" descr="创新设计字体-01"/>
          <p:cNvPicPr>
            <a:picLocks noChangeAspect="1"/>
          </p:cNvPicPr>
          <p:nvPr/>
        </p:nvPicPr>
        <p:blipFill>
          <a:blip r:embed="rId4">
            <a:lum bright="100000"/>
          </a:blip>
          <a:stretch>
            <a:fillRect/>
          </a:stretch>
        </p:blipFill>
        <p:spPr>
          <a:xfrm>
            <a:off x="-199889" y="11262"/>
            <a:ext cx="1682751" cy="1682360"/>
          </a:xfrm>
          <a:prstGeom prst="rect">
            <a:avLst/>
          </a:prstGeom>
        </p:spPr>
      </p:pic>
    </p:spTree>
    <p:extLst>
      <p:ext uri="{BB962C8B-B14F-4D97-AF65-F5344CB8AC3E}">
        <p14:creationId xmlns:p14="http://schemas.microsoft.com/office/powerpoint/2010/main" val="26713715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B7E8BD"/>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B7E8BD"/>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B7E8BD"/>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TotalTime>
  <Words>3367</Words>
  <Application>Microsoft Office PowerPoint</Application>
  <PresentationFormat>自定义</PresentationFormat>
  <Paragraphs>237</Paragraphs>
  <Slides>58</Slides>
  <Notes>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58</vt:i4>
      </vt:variant>
    </vt:vector>
  </HeadingPairs>
  <TitlesOfParts>
    <vt:vector size="74" baseType="lpstr">
      <vt:lpstr>等线</vt:lpstr>
      <vt:lpstr>方正黑体_GBK</vt:lpstr>
      <vt:lpstr>黑体</vt:lpstr>
      <vt:lpstr>华文细黑</vt:lpstr>
      <vt:lpstr>楷体</vt:lpstr>
      <vt:lpstr>宋体</vt:lpstr>
      <vt:lpstr>微软雅黑</vt:lpstr>
      <vt:lpstr>Arial</vt:lpstr>
      <vt:lpstr>Book Antiqua</vt:lpstr>
      <vt:lpstr>Calibri</vt:lpstr>
      <vt:lpstr>Cambria</vt:lpstr>
      <vt:lpstr>Cambria Math</vt:lpstr>
      <vt:lpstr>Courier New</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JBY</cp:lastModifiedBy>
  <cp:revision>128</cp:revision>
  <dcterms:created xsi:type="dcterms:W3CDTF">2024-01-15T03:14:15Z</dcterms:created>
  <dcterms:modified xsi:type="dcterms:W3CDTF">2025-10-21T07:31:00Z</dcterms:modified>
</cp:coreProperties>
</file>