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tif" ContentType="image/t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handoutMasterIdLst>
    <p:handoutMasterId r:id="rId72"/>
  </p:handoutMasterIdLst>
  <p:sldIdLst>
    <p:sldId id="456" r:id="rId2"/>
    <p:sldId id="457" r:id="rId3"/>
    <p:sldId id="258" r:id="rId4"/>
    <p:sldId id="259" r:id="rId5"/>
    <p:sldId id="260" r:id="rId6"/>
    <p:sldId id="401" r:id="rId7"/>
    <p:sldId id="403" r:id="rId8"/>
    <p:sldId id="511" r:id="rId9"/>
    <p:sldId id="512" r:id="rId10"/>
    <p:sldId id="402" r:id="rId11"/>
    <p:sldId id="404" r:id="rId12"/>
    <p:sldId id="458" r:id="rId13"/>
    <p:sldId id="273" r:id="rId14"/>
    <p:sldId id="274" r:id="rId15"/>
    <p:sldId id="406" r:id="rId16"/>
    <p:sldId id="407" r:id="rId17"/>
    <p:sldId id="282" r:id="rId18"/>
    <p:sldId id="283" r:id="rId19"/>
    <p:sldId id="284" r:id="rId20"/>
    <p:sldId id="412" r:id="rId21"/>
    <p:sldId id="513" r:id="rId22"/>
    <p:sldId id="514" r:id="rId23"/>
    <p:sldId id="411" r:id="rId24"/>
    <p:sldId id="413" r:id="rId25"/>
    <p:sldId id="414" r:id="rId26"/>
    <p:sldId id="293" r:id="rId27"/>
    <p:sldId id="294" r:id="rId28"/>
    <p:sldId id="416" r:id="rId29"/>
    <p:sldId id="417" r:id="rId30"/>
    <p:sldId id="418" r:id="rId31"/>
    <p:sldId id="302" r:id="rId32"/>
    <p:sldId id="303" r:id="rId33"/>
    <p:sldId id="421" r:id="rId34"/>
    <p:sldId id="422" r:id="rId35"/>
    <p:sldId id="423" r:id="rId36"/>
    <p:sldId id="424" r:id="rId37"/>
    <p:sldId id="425" r:id="rId38"/>
    <p:sldId id="313" r:id="rId39"/>
    <p:sldId id="314" r:id="rId40"/>
    <p:sldId id="426" r:id="rId41"/>
    <p:sldId id="427" r:id="rId42"/>
    <p:sldId id="340" r:id="rId43"/>
    <p:sldId id="341" r:id="rId44"/>
    <p:sldId id="371" r:id="rId45"/>
    <p:sldId id="342" r:id="rId46"/>
    <p:sldId id="399" r:id="rId47"/>
    <p:sldId id="400" r:id="rId48"/>
    <p:sldId id="397" r:id="rId49"/>
    <p:sldId id="395" r:id="rId50"/>
    <p:sldId id="396" r:id="rId51"/>
    <p:sldId id="393" r:id="rId52"/>
    <p:sldId id="391" r:id="rId53"/>
    <p:sldId id="389" r:id="rId54"/>
    <p:sldId id="390" r:id="rId55"/>
    <p:sldId id="387" r:id="rId56"/>
    <p:sldId id="388" r:id="rId57"/>
    <p:sldId id="385" r:id="rId58"/>
    <p:sldId id="386" r:id="rId59"/>
    <p:sldId id="383" r:id="rId60"/>
    <p:sldId id="384" r:id="rId61"/>
    <p:sldId id="381" r:id="rId62"/>
    <p:sldId id="379" r:id="rId63"/>
    <p:sldId id="380" r:id="rId64"/>
    <p:sldId id="377" r:id="rId65"/>
    <p:sldId id="378" r:id="rId66"/>
    <p:sldId id="376" r:id="rId67"/>
    <p:sldId id="374" r:id="rId68"/>
    <p:sldId id="373" r:id="rId69"/>
    <p:sldId id="335" r:id="rId70"/>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4E79"/>
    <a:srgbClr val="2F5597"/>
    <a:srgbClr val="1F4E79"/>
    <a:srgbClr val="2E75B6"/>
    <a:srgbClr val="70AD47"/>
    <a:srgbClr val="548235"/>
    <a:srgbClr val="385723"/>
    <a:srgbClr val="C5E0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5" autoAdjust="0"/>
    <p:restoredTop sz="84854" autoAdjust="0"/>
  </p:normalViewPr>
  <p:slideViewPr>
    <p:cSldViewPr>
      <p:cViewPr varScale="1">
        <p:scale>
          <a:sx n="88" d="100"/>
          <a:sy n="88" d="100"/>
        </p:scale>
        <p:origin x="432" y="96"/>
      </p:cViewPr>
      <p:guideLst>
        <p:guide orient="horz" pos="2160"/>
        <p:guide pos="3840"/>
      </p:guideLst>
    </p:cSldViewPr>
  </p:slideViewPr>
  <p:notesTextViewPr>
    <p:cViewPr>
      <p:scale>
        <a:sx n="1" d="1"/>
        <a:sy n="1" d="1"/>
      </p:scale>
      <p:origin x="0" y="0"/>
    </p:cViewPr>
  </p:notesTextViewPr>
  <p:notesViewPr>
    <p:cSldViewPr>
      <p:cViewPr varScale="1">
        <p:scale>
          <a:sx n="68" d="100"/>
          <a:sy n="68" d="100"/>
        </p:scale>
        <p:origin x="-2856" y="-90"/>
      </p:cViewPr>
      <p:guideLst>
        <p:guide orient="horz" pos="2880"/>
        <p:guide pos="2160"/>
      </p:guideLst>
    </p:cSldViewPr>
  </p:notesViewPr>
  <p:gridSpacing cx="360000" cy="3600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image" Target="../media/image46.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image" Target="../media/image4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300445-E839-4BDF-8DF2-D8143818C84A}" type="datetimeFigureOut">
              <a:rPr lang="zh-CN" altLang="en-US" smtClean="0"/>
              <a:t>2025/7/30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011EFD-9855-4AE3-A504-77F50F4EB6D2}" type="slidenum">
              <a:rPr lang="zh-CN" altLang="en-US" smtClean="0"/>
              <a:t>‹#›</a:t>
            </a:fld>
            <a:endParaRPr lang="zh-CN" altLang="en-US"/>
          </a:p>
        </p:txBody>
      </p:sp>
    </p:spTree>
    <p:extLst>
      <p:ext uri="{BB962C8B-B14F-4D97-AF65-F5344CB8AC3E}">
        <p14:creationId xmlns:p14="http://schemas.microsoft.com/office/powerpoint/2010/main" val="885567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789916-5EC3-4590-8CB1-0934F6982E25}" type="datetimeFigureOut">
              <a:rPr lang="zh-CN" altLang="en-US" smtClean="0"/>
              <a:t>2025/7/30</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D7603B-E5D8-42A3-B21E-4A6C6E9A9061}" type="slidenum">
              <a:rPr lang="zh-CN" altLang="en-US" smtClean="0"/>
              <a:t>‹#›</a:t>
            </a:fld>
            <a:endParaRPr lang="zh-CN" altLang="en-US"/>
          </a:p>
        </p:txBody>
      </p:sp>
    </p:spTree>
    <p:extLst>
      <p:ext uri="{BB962C8B-B14F-4D97-AF65-F5344CB8AC3E}">
        <p14:creationId xmlns:p14="http://schemas.microsoft.com/office/powerpoint/2010/main" val="245003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526362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94C09D6B-C502-40C3-AA9A-AB716B98D03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charset="-122"/>
                <a:cs typeface="+mn-cs"/>
              </a:r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charset="-122"/>
              <a:cs typeface="+mn-cs"/>
            </a:endParaRPr>
          </a:p>
        </p:txBody>
      </p:sp>
    </p:spTree>
    <p:extLst>
      <p:ext uri="{BB962C8B-B14F-4D97-AF65-F5344CB8AC3E}">
        <p14:creationId xmlns:p14="http://schemas.microsoft.com/office/powerpoint/2010/main" val="30990849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jpg"/><Relationship Id="rId5" Type="http://schemas.openxmlformats.org/officeDocument/2006/relationships/slide" Target="../slides/slide3.xml"/><Relationship Id="rId4"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slide" Target="../slides/slide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slide" Target="../slides/slide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slide" Target="../slides/slide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slide" Target="../slides/slide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slide" Target="../slides/slide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slide" Target="../slides/slide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slide" Target="../slides/slide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slide" Target="../slides/slide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slide" Target="../slides/slide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slide" Target="../slides/slide3.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 Target="../slides/slide40.xml"/><Relationship Id="rId5" Type="http://schemas.openxmlformats.org/officeDocument/2006/relationships/slide" Target="../slides/slide3.xml"/><Relationship Id="rId4"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8" Type="http://schemas.openxmlformats.org/officeDocument/2006/relationships/slide" Target="../slides/slide48.xml"/><Relationship Id="rId13" Type="http://schemas.openxmlformats.org/officeDocument/2006/relationships/slide" Target="../slides/slide55.xml"/><Relationship Id="rId18" Type="http://schemas.openxmlformats.org/officeDocument/2006/relationships/slide" Target="../slides/slide64.xml"/><Relationship Id="rId3" Type="http://schemas.openxmlformats.org/officeDocument/2006/relationships/slideMaster" Target="../slideMasters/slideMaster1.xml"/><Relationship Id="rId7" Type="http://schemas.openxmlformats.org/officeDocument/2006/relationships/slide" Target="../slides/slide46.xml"/><Relationship Id="rId12" Type="http://schemas.openxmlformats.org/officeDocument/2006/relationships/slide" Target="../slides/slide53.xml"/><Relationship Id="rId17" Type="http://schemas.openxmlformats.org/officeDocument/2006/relationships/slide" Target="../slides/slide62.xml"/><Relationship Id="rId2" Type="http://schemas.openxmlformats.org/officeDocument/2006/relationships/tags" Target="../tags/tag16.xml"/><Relationship Id="rId16" Type="http://schemas.openxmlformats.org/officeDocument/2006/relationships/slide" Target="../slides/slide61.xml"/><Relationship Id="rId1" Type="http://schemas.openxmlformats.org/officeDocument/2006/relationships/tags" Target="../tags/tag15.xml"/><Relationship Id="rId6" Type="http://schemas.openxmlformats.org/officeDocument/2006/relationships/slide" Target="../slides/slide45.xml"/><Relationship Id="rId11" Type="http://schemas.openxmlformats.org/officeDocument/2006/relationships/slide" Target="../slides/slide52.xml"/><Relationship Id="rId5" Type="http://schemas.openxmlformats.org/officeDocument/2006/relationships/slide" Target="../slides/slide43.xml"/><Relationship Id="rId15" Type="http://schemas.openxmlformats.org/officeDocument/2006/relationships/slide" Target="../slides/slide59.xml"/><Relationship Id="rId10" Type="http://schemas.openxmlformats.org/officeDocument/2006/relationships/slide" Target="../slides/slide51.xml"/><Relationship Id="rId19" Type="http://schemas.openxmlformats.org/officeDocument/2006/relationships/slide" Target="../slides/slide3.xml"/><Relationship Id="rId4" Type="http://schemas.openxmlformats.org/officeDocument/2006/relationships/image" Target="../media/image1.jpeg"/><Relationship Id="rId9" Type="http://schemas.openxmlformats.org/officeDocument/2006/relationships/slide" Target="../slides/slide49.xml"/><Relationship Id="rId14" Type="http://schemas.openxmlformats.org/officeDocument/2006/relationships/slide" Target="../slides/slide5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6" name="Picture 2" descr="F:\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53" y="-36669"/>
            <a:ext cx="12312541" cy="6905102"/>
          </a:xfrm>
          <a:prstGeom prst="rect">
            <a:avLst/>
          </a:prstGeom>
          <a:noFill/>
          <a:extLst>
            <a:ext uri="{909E8E84-426E-40DD-AFC4-6F175D3DCCD1}">
              <a14:hiddenFill xmlns:a14="http://schemas.microsoft.com/office/drawing/2010/main">
                <a:solidFill>
                  <a:srgbClr val="FFFFFF"/>
                </a:solidFill>
              </a14:hiddenFill>
            </a:ext>
          </a:extLst>
        </p:spPr>
      </p:pic>
      <p:sp>
        <p:nvSpPr>
          <p:cNvPr id="7"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8"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9"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0" name="文本框 7">
            <a:hlinkClick r:id="rId3"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Tree>
    <p:extLst>
      <p:ext uri="{BB962C8B-B14F-4D97-AF65-F5344CB8AC3E}">
        <p14:creationId xmlns:p14="http://schemas.microsoft.com/office/powerpoint/2010/main" val="14545443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6_标题幻灯片">
    <p:spTree>
      <p:nvGrpSpPr>
        <p:cNvPr id="1" name=""/>
        <p:cNvGrpSpPr/>
        <p:nvPr/>
      </p:nvGrpSpPr>
      <p:grpSpPr>
        <a:xfrm>
          <a:off x="0" y="0"/>
          <a:ext cx="0" cy="0"/>
          <a:chOff x="0" y="0"/>
          <a:chExt cx="0" cy="0"/>
        </a:xfrm>
      </p:grpSpPr>
      <p:pic>
        <p:nvPicPr>
          <p:cNvPr id="7" name="Picture 2" descr="F:\图片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8"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9"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0"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1" name="文本框 7">
            <a:hlinkClick r:id="rId5"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18" name="任意多边形: 形状 42"/>
          <p:cNvSpPr/>
          <p:nvPr userDrawn="1">
            <p:custDataLst>
              <p:tags r:id="rId1"/>
            </p:custDataLst>
          </p:nvPr>
        </p:nvSpPr>
        <p:spPr>
          <a:xfrm>
            <a:off x="9363" y="1628800"/>
            <a:ext cx="11557635" cy="2621280"/>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01" h="3482">
                <a:moveTo>
                  <a:pt x="0" y="0"/>
                </a:moveTo>
                <a:lnTo>
                  <a:pt x="7777" y="0"/>
                </a:lnTo>
                <a:lnTo>
                  <a:pt x="7777" y="0"/>
                </a:lnTo>
                <a:lnTo>
                  <a:pt x="7875" y="0"/>
                </a:lnTo>
                <a:lnTo>
                  <a:pt x="7875" y="0"/>
                </a:lnTo>
                <a:lnTo>
                  <a:pt x="15652" y="0"/>
                </a:lnTo>
                <a:lnTo>
                  <a:pt x="15652" y="0"/>
                </a:lnTo>
                <a:lnTo>
                  <a:pt x="16473" y="0"/>
                </a:lnTo>
                <a:lnTo>
                  <a:pt x="18201" y="1741"/>
                </a:lnTo>
                <a:lnTo>
                  <a:pt x="16473" y="3482"/>
                </a:lnTo>
                <a:lnTo>
                  <a:pt x="8598" y="3482"/>
                </a:lnTo>
                <a:lnTo>
                  <a:pt x="7875" y="3482"/>
                </a:lnTo>
                <a:lnTo>
                  <a:pt x="0" y="3482"/>
                </a:lnTo>
                <a:lnTo>
                  <a:pt x="0" y="0"/>
                </a:lnTo>
                <a:close/>
              </a:path>
            </a:pathLst>
          </a:cu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
        <p:nvSpPr>
          <p:cNvPr id="19" name="任意多边形: 形状 42"/>
          <p:cNvSpPr/>
          <p:nvPr userDrawn="1">
            <p:custDataLst>
              <p:tags r:id="rId2"/>
            </p:custDataLst>
          </p:nvPr>
        </p:nvSpPr>
        <p:spPr>
          <a:xfrm>
            <a:off x="9363" y="1628800"/>
            <a:ext cx="11557635" cy="2621280"/>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01" h="3482">
                <a:moveTo>
                  <a:pt x="0" y="0"/>
                </a:moveTo>
                <a:lnTo>
                  <a:pt x="7777" y="0"/>
                </a:lnTo>
                <a:lnTo>
                  <a:pt x="7777" y="0"/>
                </a:lnTo>
                <a:lnTo>
                  <a:pt x="7875" y="0"/>
                </a:lnTo>
                <a:lnTo>
                  <a:pt x="7875" y="0"/>
                </a:lnTo>
                <a:lnTo>
                  <a:pt x="15652" y="0"/>
                </a:lnTo>
                <a:lnTo>
                  <a:pt x="15652" y="0"/>
                </a:lnTo>
                <a:lnTo>
                  <a:pt x="16473" y="0"/>
                </a:lnTo>
                <a:lnTo>
                  <a:pt x="18201" y="1741"/>
                </a:lnTo>
                <a:lnTo>
                  <a:pt x="16473" y="3482"/>
                </a:lnTo>
                <a:lnTo>
                  <a:pt x="8598" y="3482"/>
                </a:lnTo>
                <a:lnTo>
                  <a:pt x="7875" y="3482"/>
                </a:lnTo>
                <a:lnTo>
                  <a:pt x="0" y="3482"/>
                </a:lnTo>
                <a:lnTo>
                  <a:pt x="0" y="0"/>
                </a:lnTo>
                <a:close/>
              </a:path>
            </a:pathLst>
          </a:custGeom>
          <a:solidFill>
            <a:srgbClr val="2F5597">
              <a:alpha val="9176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Tree>
    <p:extLst>
      <p:ext uri="{BB962C8B-B14F-4D97-AF65-F5344CB8AC3E}">
        <p14:creationId xmlns:p14="http://schemas.microsoft.com/office/powerpoint/2010/main" val="97696267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13" name="Picture 2" descr="F:\图片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1"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4"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6" name="文本框 7">
            <a:hlinkClick r:id="rId4"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26" name="矩形 25"/>
          <p:cNvSpPr/>
          <p:nvPr userDrawn="1"/>
        </p:nvSpPr>
        <p:spPr>
          <a:xfrm>
            <a:off x="-25559" y="-12701"/>
            <a:ext cx="12241529" cy="583567"/>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userDrawn="1"/>
        </p:nvSpPr>
        <p:spPr>
          <a:xfrm>
            <a:off x="847876" y="13514"/>
            <a:ext cx="5929828" cy="523220"/>
          </a:xfrm>
          <a:prstGeom prst="rect">
            <a:avLst/>
          </a:prstGeom>
          <a:noFill/>
        </p:spPr>
        <p:txBody>
          <a:bodyPr wrap="none" rtlCol="0">
            <a:spAutoFit/>
          </a:bodyPr>
          <a:lstStyle/>
          <a:p>
            <a:pPr marL="0" algn="l" defTabSz="914400" rtl="0" eaLnBrk="1" fontAlgn="ctr" latinLnBrk="0" hangingPunct="1"/>
            <a:r>
              <a:rPr lang="zh-CN" altLang="zh-CN" sz="2800" b="1" kern="1200" dirty="0" smtClean="0">
                <a:solidFill>
                  <a:schemeClr val="bg1"/>
                </a:solidFill>
                <a:latin typeface="微软雅黑" panose="020B0503020204020204" pitchFamily="34" charset="-122"/>
                <a:ea typeface="微软雅黑" panose="020B0503020204020204" pitchFamily="34" charset="-122"/>
                <a:cs typeface="+mn-cs"/>
              </a:rPr>
              <a:t>一、炔烃的结构、命名与同分异构体</a:t>
            </a:r>
            <a:endParaRPr lang="zh-CN" altLang="zh-CN" sz="2800" b="1" kern="1200" dirty="0">
              <a:solidFill>
                <a:schemeClr val="bg1"/>
              </a:solidFill>
              <a:latin typeface="微软雅黑" panose="020B0503020204020204" pitchFamily="34" charset="-122"/>
              <a:ea typeface="微软雅黑" panose="020B0503020204020204" pitchFamily="34" charset="-122"/>
              <a:cs typeface="+mn-cs"/>
            </a:endParaRPr>
          </a:p>
        </p:txBody>
      </p:sp>
      <p:sp>
        <p:nvSpPr>
          <p:cNvPr id="10" name="任意多边形: 形状 42"/>
          <p:cNvSpPr/>
          <p:nvPr userDrawn="1">
            <p:custDataLst>
              <p:tags r:id="rId1"/>
            </p:custDataLst>
          </p:nvPr>
        </p:nvSpPr>
        <p:spPr>
          <a:xfrm rot="10800000">
            <a:off x="9527565" y="-12700"/>
            <a:ext cx="2688405" cy="583565"/>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8116" h="5303520">
                <a:moveTo>
                  <a:pt x="0" y="0"/>
                </a:moveTo>
                <a:lnTo>
                  <a:pt x="6543749" y="0"/>
                </a:lnTo>
                <a:lnTo>
                  <a:pt x="6543750" y="1"/>
                </a:lnTo>
                <a:lnTo>
                  <a:pt x="7234157" y="1"/>
                </a:lnTo>
                <a:lnTo>
                  <a:pt x="8688116" y="2651761"/>
                </a:lnTo>
                <a:lnTo>
                  <a:pt x="7234157" y="5303520"/>
                </a:lnTo>
                <a:lnTo>
                  <a:pt x="0" y="530352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思源黑体 CN Normal"/>
              <a:cs typeface="+mn-cs"/>
            </a:endParaRPr>
          </a:p>
        </p:txBody>
      </p:sp>
      <p:sp>
        <p:nvSpPr>
          <p:cNvPr id="12" name="TextBox 33"/>
          <p:cNvSpPr txBox="1"/>
          <p:nvPr userDrawn="1"/>
        </p:nvSpPr>
        <p:spPr>
          <a:xfrm>
            <a:off x="10376231" y="16848"/>
            <a:ext cx="1415772"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知能通关</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3719941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11" name="Picture 2" descr="F:\图片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4"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6"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7" name="文本框 7">
            <a:hlinkClick r:id="rId4"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31" name="矩形 30"/>
          <p:cNvSpPr/>
          <p:nvPr userDrawn="1"/>
        </p:nvSpPr>
        <p:spPr>
          <a:xfrm>
            <a:off x="-25559" y="-12701"/>
            <a:ext cx="12241529" cy="583567"/>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userDrawn="1"/>
        </p:nvSpPr>
        <p:spPr>
          <a:xfrm>
            <a:off x="847876" y="13514"/>
            <a:ext cx="5929828" cy="523220"/>
          </a:xfrm>
          <a:prstGeom prst="rect">
            <a:avLst/>
          </a:prstGeom>
          <a:noFill/>
        </p:spPr>
        <p:txBody>
          <a:bodyPr wrap="none" rtlCol="0">
            <a:spAutoFit/>
          </a:bodyPr>
          <a:lstStyle/>
          <a:p>
            <a:pPr marL="0" algn="l" defTabSz="914400" rtl="0" eaLnBrk="1" fontAlgn="ctr" latinLnBrk="0" hangingPunct="1"/>
            <a:r>
              <a:rPr lang="zh-CN" altLang="zh-CN" sz="2800" b="1" kern="1200" smtClean="0">
                <a:solidFill>
                  <a:schemeClr val="bg1"/>
                </a:solidFill>
                <a:latin typeface="微软雅黑" panose="020B0503020204020204" pitchFamily="34" charset="-122"/>
                <a:ea typeface="微软雅黑" panose="020B0503020204020204" pitchFamily="34" charset="-122"/>
                <a:cs typeface="+mn-cs"/>
              </a:rPr>
              <a:t>一、炔烃的结构、命名与同分异构体</a:t>
            </a:r>
            <a:endParaRPr lang="zh-CN" altLang="zh-CN" sz="2800" b="1" kern="1200" dirty="0">
              <a:solidFill>
                <a:schemeClr val="bg1"/>
              </a:solidFill>
              <a:latin typeface="微软雅黑" panose="020B0503020204020204" pitchFamily="34" charset="-122"/>
              <a:ea typeface="微软雅黑" panose="020B0503020204020204" pitchFamily="34" charset="-122"/>
              <a:cs typeface="+mn-cs"/>
            </a:endParaRPr>
          </a:p>
        </p:txBody>
      </p:sp>
      <p:sp>
        <p:nvSpPr>
          <p:cNvPr id="33" name="任意多边形: 形状 42"/>
          <p:cNvSpPr/>
          <p:nvPr userDrawn="1">
            <p:custDataLst>
              <p:tags r:id="rId1"/>
            </p:custDataLst>
          </p:nvPr>
        </p:nvSpPr>
        <p:spPr>
          <a:xfrm rot="10800000">
            <a:off x="9527565" y="-12700"/>
            <a:ext cx="2688405" cy="583565"/>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8116" h="5303520">
                <a:moveTo>
                  <a:pt x="0" y="0"/>
                </a:moveTo>
                <a:lnTo>
                  <a:pt x="6543749" y="0"/>
                </a:lnTo>
                <a:lnTo>
                  <a:pt x="6543750" y="1"/>
                </a:lnTo>
                <a:lnTo>
                  <a:pt x="7234157" y="1"/>
                </a:lnTo>
                <a:lnTo>
                  <a:pt x="8688116" y="2651761"/>
                </a:lnTo>
                <a:lnTo>
                  <a:pt x="7234157" y="5303520"/>
                </a:lnTo>
                <a:lnTo>
                  <a:pt x="0" y="530352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
        <p:nvSpPr>
          <p:cNvPr id="34" name="TextBox 33"/>
          <p:cNvSpPr txBox="1"/>
          <p:nvPr userDrawn="1"/>
        </p:nvSpPr>
        <p:spPr>
          <a:xfrm>
            <a:off x="10415746" y="45244"/>
            <a:ext cx="1415772"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知能通关</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3974134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12" name="Picture 2" descr="F:\图片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1"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6"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7" name="文本框 7">
            <a:hlinkClick r:id="rId4"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13" name="矩形 12"/>
          <p:cNvSpPr/>
          <p:nvPr userDrawn="1"/>
        </p:nvSpPr>
        <p:spPr>
          <a:xfrm>
            <a:off x="-25559" y="-12701"/>
            <a:ext cx="12241529" cy="583567"/>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userDrawn="1"/>
        </p:nvSpPr>
        <p:spPr>
          <a:xfrm>
            <a:off x="847876" y="13514"/>
            <a:ext cx="2698175" cy="523220"/>
          </a:xfrm>
          <a:prstGeom prst="rect">
            <a:avLst/>
          </a:prstGeom>
          <a:noFill/>
        </p:spPr>
        <p:txBody>
          <a:bodyPr wrap="none" rtlCol="0">
            <a:spAutoFit/>
          </a:bodyPr>
          <a:lstStyle/>
          <a:p>
            <a:pPr marL="0" algn="l" defTabSz="914400" rtl="0" eaLnBrk="1" fontAlgn="ctr" latinLnBrk="0" hangingPunct="1"/>
            <a:r>
              <a:rPr lang="zh-CN" altLang="zh-CN" sz="2800" b="1" kern="1200" dirty="0" smtClean="0">
                <a:solidFill>
                  <a:schemeClr val="bg1"/>
                </a:solidFill>
                <a:latin typeface="微软雅黑" panose="020B0503020204020204" pitchFamily="34" charset="-122"/>
                <a:ea typeface="微软雅黑" panose="020B0503020204020204" pitchFamily="34" charset="-122"/>
                <a:cs typeface="+mn-cs"/>
              </a:rPr>
              <a:t>二、炔烃的性质</a:t>
            </a:r>
            <a:endParaRPr lang="zh-CN" altLang="zh-CN" sz="2800" b="1" kern="1200" dirty="0">
              <a:solidFill>
                <a:schemeClr val="bg1"/>
              </a:solidFill>
              <a:latin typeface="微软雅黑" panose="020B0503020204020204" pitchFamily="34" charset="-122"/>
              <a:ea typeface="微软雅黑" panose="020B0503020204020204" pitchFamily="34" charset="-122"/>
              <a:cs typeface="+mn-cs"/>
            </a:endParaRPr>
          </a:p>
        </p:txBody>
      </p:sp>
      <p:sp>
        <p:nvSpPr>
          <p:cNvPr id="19" name="任意多边形: 形状 42"/>
          <p:cNvSpPr/>
          <p:nvPr userDrawn="1">
            <p:custDataLst>
              <p:tags r:id="rId1"/>
            </p:custDataLst>
          </p:nvPr>
        </p:nvSpPr>
        <p:spPr>
          <a:xfrm rot="10800000">
            <a:off x="9527565" y="-12700"/>
            <a:ext cx="2688405" cy="583565"/>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8116" h="5303520">
                <a:moveTo>
                  <a:pt x="0" y="0"/>
                </a:moveTo>
                <a:lnTo>
                  <a:pt x="6543749" y="0"/>
                </a:lnTo>
                <a:lnTo>
                  <a:pt x="6543750" y="1"/>
                </a:lnTo>
                <a:lnTo>
                  <a:pt x="7234157" y="1"/>
                </a:lnTo>
                <a:lnTo>
                  <a:pt x="8688116" y="2651761"/>
                </a:lnTo>
                <a:lnTo>
                  <a:pt x="7234157" y="5303520"/>
                </a:lnTo>
                <a:lnTo>
                  <a:pt x="0" y="530352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Tree>
    <p:extLst>
      <p:ext uri="{BB962C8B-B14F-4D97-AF65-F5344CB8AC3E}">
        <p14:creationId xmlns:p14="http://schemas.microsoft.com/office/powerpoint/2010/main" val="7630414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13" name="Picture 2" descr="F:\图片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1"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6"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7" name="文本框 7">
            <a:hlinkClick r:id="rId4"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18" name="矩形 17"/>
          <p:cNvSpPr/>
          <p:nvPr userDrawn="1"/>
        </p:nvSpPr>
        <p:spPr>
          <a:xfrm>
            <a:off x="-25559" y="-12701"/>
            <a:ext cx="12241529" cy="583567"/>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userDrawn="1"/>
        </p:nvSpPr>
        <p:spPr>
          <a:xfrm>
            <a:off x="847876" y="13514"/>
            <a:ext cx="2698175" cy="523220"/>
          </a:xfrm>
          <a:prstGeom prst="rect">
            <a:avLst/>
          </a:prstGeom>
          <a:noFill/>
        </p:spPr>
        <p:txBody>
          <a:bodyPr wrap="none" rtlCol="0">
            <a:spAutoFit/>
          </a:bodyPr>
          <a:lstStyle/>
          <a:p>
            <a:pPr marL="0" algn="l" defTabSz="914400" rtl="0" eaLnBrk="1" fontAlgn="ctr" latinLnBrk="0" hangingPunct="1"/>
            <a:r>
              <a:rPr lang="zh-CN" altLang="zh-CN" sz="2800" b="1" kern="1200" dirty="0" smtClean="0">
                <a:solidFill>
                  <a:schemeClr val="bg1"/>
                </a:solidFill>
                <a:latin typeface="微软雅黑" panose="020B0503020204020204" pitchFamily="34" charset="-122"/>
                <a:ea typeface="微软雅黑" panose="020B0503020204020204" pitchFamily="34" charset="-122"/>
                <a:cs typeface="+mn-cs"/>
              </a:rPr>
              <a:t>二、炔烃的性质</a:t>
            </a:r>
            <a:endParaRPr lang="zh-CN" altLang="zh-CN" sz="2800" b="1" kern="1200" dirty="0">
              <a:solidFill>
                <a:schemeClr val="bg1"/>
              </a:solidFill>
              <a:latin typeface="微软雅黑" panose="020B0503020204020204" pitchFamily="34" charset="-122"/>
              <a:ea typeface="微软雅黑" panose="020B0503020204020204" pitchFamily="34" charset="-122"/>
              <a:cs typeface="+mn-cs"/>
            </a:endParaRPr>
          </a:p>
        </p:txBody>
      </p:sp>
      <p:sp>
        <p:nvSpPr>
          <p:cNvPr id="20" name="任意多边形: 形状 42"/>
          <p:cNvSpPr/>
          <p:nvPr userDrawn="1">
            <p:custDataLst>
              <p:tags r:id="rId1"/>
            </p:custDataLst>
          </p:nvPr>
        </p:nvSpPr>
        <p:spPr>
          <a:xfrm rot="10800000">
            <a:off x="9527565" y="-12700"/>
            <a:ext cx="2688405" cy="583565"/>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8116" h="5303520">
                <a:moveTo>
                  <a:pt x="0" y="0"/>
                </a:moveTo>
                <a:lnTo>
                  <a:pt x="6543749" y="0"/>
                </a:lnTo>
                <a:lnTo>
                  <a:pt x="6543750" y="1"/>
                </a:lnTo>
                <a:lnTo>
                  <a:pt x="7234157" y="1"/>
                </a:lnTo>
                <a:lnTo>
                  <a:pt x="8688116" y="2651761"/>
                </a:lnTo>
                <a:lnTo>
                  <a:pt x="7234157" y="5303520"/>
                </a:lnTo>
                <a:lnTo>
                  <a:pt x="0" y="530352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
        <p:nvSpPr>
          <p:cNvPr id="21" name="TextBox 20"/>
          <p:cNvSpPr txBox="1"/>
          <p:nvPr userDrawn="1"/>
        </p:nvSpPr>
        <p:spPr>
          <a:xfrm>
            <a:off x="10415746" y="45244"/>
            <a:ext cx="1415772"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知能通关</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3645465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11" name="Picture 2" descr="F:\图片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2"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6"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7" name="文本框 7">
            <a:hlinkClick r:id="rId4"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13" name="矩形 12"/>
          <p:cNvSpPr/>
          <p:nvPr userDrawn="1"/>
        </p:nvSpPr>
        <p:spPr>
          <a:xfrm>
            <a:off x="-25559" y="-12701"/>
            <a:ext cx="12241529" cy="583567"/>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userDrawn="1"/>
        </p:nvSpPr>
        <p:spPr>
          <a:xfrm>
            <a:off x="847876" y="13514"/>
            <a:ext cx="3775393" cy="523220"/>
          </a:xfrm>
          <a:prstGeom prst="rect">
            <a:avLst/>
          </a:prstGeom>
          <a:noFill/>
        </p:spPr>
        <p:txBody>
          <a:bodyPr wrap="none" rtlCol="0">
            <a:spAutoFit/>
          </a:bodyPr>
          <a:lstStyle/>
          <a:p>
            <a:pPr marL="0" algn="l" defTabSz="914400" rtl="0" eaLnBrk="1" fontAlgn="ctr" latinLnBrk="0" hangingPunct="1"/>
            <a:r>
              <a:rPr lang="zh-CN" altLang="zh-CN" sz="2800" b="1" kern="1200" dirty="0" smtClean="0">
                <a:solidFill>
                  <a:schemeClr val="bg1"/>
                </a:solidFill>
                <a:latin typeface="微软雅黑" panose="020B0503020204020204" pitchFamily="34" charset="-122"/>
                <a:ea typeface="微软雅黑" panose="020B0503020204020204" pitchFamily="34" charset="-122"/>
                <a:cs typeface="+mn-cs"/>
              </a:rPr>
              <a:t>三、乙炔的实验室制备</a:t>
            </a:r>
            <a:endParaRPr lang="zh-CN" altLang="zh-CN" sz="2800" b="1" kern="1200" dirty="0">
              <a:solidFill>
                <a:schemeClr val="bg1"/>
              </a:solidFill>
              <a:latin typeface="微软雅黑" panose="020B0503020204020204" pitchFamily="34" charset="-122"/>
              <a:ea typeface="微软雅黑" panose="020B0503020204020204" pitchFamily="34" charset="-122"/>
              <a:cs typeface="+mn-cs"/>
            </a:endParaRPr>
          </a:p>
        </p:txBody>
      </p:sp>
      <p:sp>
        <p:nvSpPr>
          <p:cNvPr id="19" name="任意多边形: 形状 42"/>
          <p:cNvSpPr/>
          <p:nvPr userDrawn="1">
            <p:custDataLst>
              <p:tags r:id="rId1"/>
            </p:custDataLst>
          </p:nvPr>
        </p:nvSpPr>
        <p:spPr>
          <a:xfrm rot="10800000">
            <a:off x="9527565" y="-12700"/>
            <a:ext cx="2688405" cy="583565"/>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8116" h="5303520">
                <a:moveTo>
                  <a:pt x="0" y="0"/>
                </a:moveTo>
                <a:lnTo>
                  <a:pt x="6543749" y="0"/>
                </a:lnTo>
                <a:lnTo>
                  <a:pt x="6543750" y="1"/>
                </a:lnTo>
                <a:lnTo>
                  <a:pt x="7234157" y="1"/>
                </a:lnTo>
                <a:lnTo>
                  <a:pt x="8688116" y="2651761"/>
                </a:lnTo>
                <a:lnTo>
                  <a:pt x="7234157" y="5303520"/>
                </a:lnTo>
                <a:lnTo>
                  <a:pt x="0" y="530352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Tree>
    <p:extLst>
      <p:ext uri="{BB962C8B-B14F-4D97-AF65-F5344CB8AC3E}">
        <p14:creationId xmlns:p14="http://schemas.microsoft.com/office/powerpoint/2010/main" val="370403581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13" name="Picture 2" descr="F:\图片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1"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6"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7" name="文本框 7">
            <a:hlinkClick r:id="rId4"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18" name="矩形 17"/>
          <p:cNvSpPr/>
          <p:nvPr userDrawn="1"/>
        </p:nvSpPr>
        <p:spPr>
          <a:xfrm>
            <a:off x="-25559" y="-12701"/>
            <a:ext cx="12241529" cy="583567"/>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userDrawn="1"/>
        </p:nvSpPr>
        <p:spPr>
          <a:xfrm>
            <a:off x="847876" y="13514"/>
            <a:ext cx="3775393" cy="523220"/>
          </a:xfrm>
          <a:prstGeom prst="rect">
            <a:avLst/>
          </a:prstGeom>
          <a:noFill/>
        </p:spPr>
        <p:txBody>
          <a:bodyPr wrap="none" rtlCol="0">
            <a:spAutoFit/>
          </a:bodyPr>
          <a:lstStyle/>
          <a:p>
            <a:pPr marL="0" algn="l" defTabSz="914400" rtl="0" eaLnBrk="1" fontAlgn="ctr" latinLnBrk="0" hangingPunct="1"/>
            <a:r>
              <a:rPr lang="zh-CN" altLang="zh-CN" sz="2800" b="1" kern="1200" dirty="0" smtClean="0">
                <a:solidFill>
                  <a:schemeClr val="bg1"/>
                </a:solidFill>
                <a:latin typeface="微软雅黑" panose="020B0503020204020204" pitchFamily="34" charset="-122"/>
                <a:ea typeface="微软雅黑" panose="020B0503020204020204" pitchFamily="34" charset="-122"/>
                <a:cs typeface="+mn-cs"/>
              </a:rPr>
              <a:t>三、乙炔的实验室制备</a:t>
            </a:r>
            <a:endParaRPr lang="zh-CN" altLang="zh-CN" sz="2800" b="1" kern="1200" dirty="0">
              <a:solidFill>
                <a:schemeClr val="bg1"/>
              </a:solidFill>
              <a:latin typeface="微软雅黑" panose="020B0503020204020204" pitchFamily="34" charset="-122"/>
              <a:ea typeface="微软雅黑" panose="020B0503020204020204" pitchFamily="34" charset="-122"/>
              <a:cs typeface="+mn-cs"/>
            </a:endParaRPr>
          </a:p>
        </p:txBody>
      </p:sp>
      <p:sp>
        <p:nvSpPr>
          <p:cNvPr id="20" name="任意多边形: 形状 42"/>
          <p:cNvSpPr/>
          <p:nvPr userDrawn="1">
            <p:custDataLst>
              <p:tags r:id="rId1"/>
            </p:custDataLst>
          </p:nvPr>
        </p:nvSpPr>
        <p:spPr>
          <a:xfrm rot="10800000">
            <a:off x="9527565" y="-12700"/>
            <a:ext cx="2688405" cy="583565"/>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8116" h="5303520">
                <a:moveTo>
                  <a:pt x="0" y="0"/>
                </a:moveTo>
                <a:lnTo>
                  <a:pt x="6543749" y="0"/>
                </a:lnTo>
                <a:lnTo>
                  <a:pt x="6543750" y="1"/>
                </a:lnTo>
                <a:lnTo>
                  <a:pt x="7234157" y="1"/>
                </a:lnTo>
                <a:lnTo>
                  <a:pt x="8688116" y="2651761"/>
                </a:lnTo>
                <a:lnTo>
                  <a:pt x="7234157" y="5303520"/>
                </a:lnTo>
                <a:lnTo>
                  <a:pt x="0" y="530352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
        <p:nvSpPr>
          <p:cNvPr id="21" name="TextBox 20"/>
          <p:cNvSpPr txBox="1"/>
          <p:nvPr userDrawn="1"/>
        </p:nvSpPr>
        <p:spPr>
          <a:xfrm>
            <a:off x="10415746" y="45244"/>
            <a:ext cx="1415772"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知能通关</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1542771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pic>
        <p:nvPicPr>
          <p:cNvPr id="11" name="Picture 2" descr="F:\图片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2"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6"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7" name="文本框 7">
            <a:hlinkClick r:id="rId4"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13" name="矩形 12"/>
          <p:cNvSpPr/>
          <p:nvPr userDrawn="1"/>
        </p:nvSpPr>
        <p:spPr>
          <a:xfrm>
            <a:off x="-25559" y="-12701"/>
            <a:ext cx="12241529" cy="583567"/>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userDrawn="1"/>
        </p:nvSpPr>
        <p:spPr>
          <a:xfrm>
            <a:off x="847876" y="13514"/>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知识点四</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9" name="任意多边形: 形状 42"/>
          <p:cNvSpPr/>
          <p:nvPr userDrawn="1">
            <p:custDataLst>
              <p:tags r:id="rId1"/>
            </p:custDataLst>
          </p:nvPr>
        </p:nvSpPr>
        <p:spPr>
          <a:xfrm rot="10800000">
            <a:off x="9527565" y="-12700"/>
            <a:ext cx="2688405" cy="583565"/>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8116" h="5303520">
                <a:moveTo>
                  <a:pt x="0" y="0"/>
                </a:moveTo>
                <a:lnTo>
                  <a:pt x="6543749" y="0"/>
                </a:lnTo>
                <a:lnTo>
                  <a:pt x="6543750" y="1"/>
                </a:lnTo>
                <a:lnTo>
                  <a:pt x="7234157" y="1"/>
                </a:lnTo>
                <a:lnTo>
                  <a:pt x="8688116" y="2651761"/>
                </a:lnTo>
                <a:lnTo>
                  <a:pt x="7234157" y="5303520"/>
                </a:lnTo>
                <a:lnTo>
                  <a:pt x="0" y="530352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Tree>
    <p:extLst>
      <p:ext uri="{BB962C8B-B14F-4D97-AF65-F5344CB8AC3E}">
        <p14:creationId xmlns:p14="http://schemas.microsoft.com/office/powerpoint/2010/main" val="109338815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pic>
        <p:nvPicPr>
          <p:cNvPr id="13" name="Picture 2" descr="F:\图片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1"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6"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7" name="文本框 7">
            <a:hlinkClick r:id="rId4"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18" name="矩形 17"/>
          <p:cNvSpPr/>
          <p:nvPr userDrawn="1"/>
        </p:nvSpPr>
        <p:spPr>
          <a:xfrm>
            <a:off x="-25559" y="-12701"/>
            <a:ext cx="12241529" cy="583567"/>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userDrawn="1"/>
        </p:nvSpPr>
        <p:spPr>
          <a:xfrm>
            <a:off x="847876" y="13514"/>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知识点四</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0" name="任意多边形: 形状 42"/>
          <p:cNvSpPr/>
          <p:nvPr userDrawn="1">
            <p:custDataLst>
              <p:tags r:id="rId1"/>
            </p:custDataLst>
          </p:nvPr>
        </p:nvSpPr>
        <p:spPr>
          <a:xfrm rot="10800000">
            <a:off x="9527565" y="-12700"/>
            <a:ext cx="2688405" cy="583565"/>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8116" h="5303520">
                <a:moveTo>
                  <a:pt x="0" y="0"/>
                </a:moveTo>
                <a:lnTo>
                  <a:pt x="6543749" y="0"/>
                </a:lnTo>
                <a:lnTo>
                  <a:pt x="6543750" y="1"/>
                </a:lnTo>
                <a:lnTo>
                  <a:pt x="7234157" y="1"/>
                </a:lnTo>
                <a:lnTo>
                  <a:pt x="8688116" y="2651761"/>
                </a:lnTo>
                <a:lnTo>
                  <a:pt x="7234157" y="5303520"/>
                </a:lnTo>
                <a:lnTo>
                  <a:pt x="0" y="530352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
        <p:nvSpPr>
          <p:cNvPr id="21" name="TextBox 20"/>
          <p:cNvSpPr txBox="1"/>
          <p:nvPr userDrawn="1"/>
        </p:nvSpPr>
        <p:spPr>
          <a:xfrm>
            <a:off x="10415746" y="45244"/>
            <a:ext cx="1415772"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知能通关</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314852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0_空白">
    <p:spTree>
      <p:nvGrpSpPr>
        <p:cNvPr id="1" name=""/>
        <p:cNvGrpSpPr/>
        <p:nvPr/>
      </p:nvGrpSpPr>
      <p:grpSpPr>
        <a:xfrm>
          <a:off x="0" y="0"/>
          <a:ext cx="0" cy="0"/>
          <a:chOff x="0" y="0"/>
          <a:chExt cx="0" cy="0"/>
        </a:xfrm>
      </p:grpSpPr>
      <p:pic>
        <p:nvPicPr>
          <p:cNvPr id="11" name="Picture 2" descr="F:\图片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2"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6"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7" name="文本框 7">
            <a:hlinkClick r:id="rId4"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13" name="矩形 12"/>
          <p:cNvSpPr/>
          <p:nvPr userDrawn="1"/>
        </p:nvSpPr>
        <p:spPr>
          <a:xfrm>
            <a:off x="-25559" y="-12701"/>
            <a:ext cx="12241529" cy="583567"/>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userDrawn="1"/>
        </p:nvSpPr>
        <p:spPr>
          <a:xfrm>
            <a:off x="847876" y="13514"/>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知识点五</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9" name="任意多边形: 形状 42"/>
          <p:cNvSpPr/>
          <p:nvPr userDrawn="1">
            <p:custDataLst>
              <p:tags r:id="rId1"/>
            </p:custDataLst>
          </p:nvPr>
        </p:nvSpPr>
        <p:spPr>
          <a:xfrm rot="10800000">
            <a:off x="9527565" y="-12700"/>
            <a:ext cx="2688405" cy="583565"/>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8116" h="5303520">
                <a:moveTo>
                  <a:pt x="0" y="0"/>
                </a:moveTo>
                <a:lnTo>
                  <a:pt x="6543749" y="0"/>
                </a:lnTo>
                <a:lnTo>
                  <a:pt x="6543750" y="1"/>
                </a:lnTo>
                <a:lnTo>
                  <a:pt x="7234157" y="1"/>
                </a:lnTo>
                <a:lnTo>
                  <a:pt x="8688116" y="2651761"/>
                </a:lnTo>
                <a:lnTo>
                  <a:pt x="7234157" y="5303520"/>
                </a:lnTo>
                <a:lnTo>
                  <a:pt x="0" y="530352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Tree>
    <p:extLst>
      <p:ext uri="{BB962C8B-B14F-4D97-AF65-F5344CB8AC3E}">
        <p14:creationId xmlns:p14="http://schemas.microsoft.com/office/powerpoint/2010/main" val="336254178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1_空白">
    <p:spTree>
      <p:nvGrpSpPr>
        <p:cNvPr id="1" name=""/>
        <p:cNvGrpSpPr/>
        <p:nvPr/>
      </p:nvGrpSpPr>
      <p:grpSpPr>
        <a:xfrm>
          <a:off x="0" y="0"/>
          <a:ext cx="0" cy="0"/>
          <a:chOff x="0" y="0"/>
          <a:chExt cx="0" cy="0"/>
        </a:xfrm>
      </p:grpSpPr>
      <p:pic>
        <p:nvPicPr>
          <p:cNvPr id="13" name="Picture 2" descr="F:\图片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11"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6"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7" name="文本框 7">
            <a:hlinkClick r:id="rId4"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18" name="矩形 17"/>
          <p:cNvSpPr/>
          <p:nvPr userDrawn="1"/>
        </p:nvSpPr>
        <p:spPr>
          <a:xfrm>
            <a:off x="-25559" y="-12701"/>
            <a:ext cx="12241529" cy="583567"/>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userDrawn="1"/>
        </p:nvSpPr>
        <p:spPr>
          <a:xfrm>
            <a:off x="847876" y="13514"/>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知识点五</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0" name="任意多边形: 形状 42"/>
          <p:cNvSpPr/>
          <p:nvPr userDrawn="1">
            <p:custDataLst>
              <p:tags r:id="rId1"/>
            </p:custDataLst>
          </p:nvPr>
        </p:nvSpPr>
        <p:spPr>
          <a:xfrm rot="10800000">
            <a:off x="9527565" y="-12700"/>
            <a:ext cx="2688405" cy="583565"/>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8116" h="5303520">
                <a:moveTo>
                  <a:pt x="0" y="0"/>
                </a:moveTo>
                <a:lnTo>
                  <a:pt x="6543749" y="0"/>
                </a:lnTo>
                <a:lnTo>
                  <a:pt x="6543750" y="1"/>
                </a:lnTo>
                <a:lnTo>
                  <a:pt x="7234157" y="1"/>
                </a:lnTo>
                <a:lnTo>
                  <a:pt x="8688116" y="2651761"/>
                </a:lnTo>
                <a:lnTo>
                  <a:pt x="7234157" y="5303520"/>
                </a:lnTo>
                <a:lnTo>
                  <a:pt x="0" y="530352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
        <p:nvSpPr>
          <p:cNvPr id="21" name="TextBox 20"/>
          <p:cNvSpPr txBox="1"/>
          <p:nvPr userDrawn="1"/>
        </p:nvSpPr>
        <p:spPr>
          <a:xfrm>
            <a:off x="10415746" y="45244"/>
            <a:ext cx="1415772"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知能通关</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541195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pic>
        <p:nvPicPr>
          <p:cNvPr id="25" name="Picture 2" descr="F:\图片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26" name="任意多边形: 形状 42"/>
          <p:cNvSpPr/>
          <p:nvPr userDrawn="1">
            <p:custDataLst>
              <p:tags r:id="rId1"/>
            </p:custDataLst>
          </p:nvPr>
        </p:nvSpPr>
        <p:spPr>
          <a:xfrm rot="10800000">
            <a:off x="4700294" y="0"/>
            <a:ext cx="7523771" cy="731520"/>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38" h="919">
                <a:moveTo>
                  <a:pt x="0" y="0"/>
                </a:moveTo>
                <a:lnTo>
                  <a:pt x="2438" y="0"/>
                </a:lnTo>
                <a:lnTo>
                  <a:pt x="3096" y="0"/>
                </a:lnTo>
                <a:lnTo>
                  <a:pt x="3190" y="0"/>
                </a:lnTo>
                <a:lnTo>
                  <a:pt x="5534" y="0"/>
                </a:lnTo>
                <a:lnTo>
                  <a:pt x="5628" y="0"/>
                </a:lnTo>
                <a:lnTo>
                  <a:pt x="6286" y="0"/>
                </a:lnTo>
                <a:lnTo>
                  <a:pt x="8724" y="0"/>
                </a:lnTo>
                <a:lnTo>
                  <a:pt x="9050" y="0"/>
                </a:lnTo>
                <a:lnTo>
                  <a:pt x="9738" y="460"/>
                </a:lnTo>
                <a:lnTo>
                  <a:pt x="9050" y="919"/>
                </a:lnTo>
                <a:lnTo>
                  <a:pt x="6612" y="919"/>
                </a:lnTo>
                <a:lnTo>
                  <a:pt x="5860" y="919"/>
                </a:lnTo>
                <a:lnTo>
                  <a:pt x="5628" y="919"/>
                </a:lnTo>
                <a:lnTo>
                  <a:pt x="3422" y="919"/>
                </a:lnTo>
                <a:lnTo>
                  <a:pt x="3190" y="919"/>
                </a:lnTo>
                <a:lnTo>
                  <a:pt x="2438" y="919"/>
                </a:lnTo>
                <a:lnTo>
                  <a:pt x="0" y="9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
        <p:nvSpPr>
          <p:cNvPr id="27" name="任意多边形: 形状 42"/>
          <p:cNvSpPr/>
          <p:nvPr userDrawn="1">
            <p:custDataLst>
              <p:tags r:id="rId2"/>
            </p:custDataLst>
          </p:nvPr>
        </p:nvSpPr>
        <p:spPr>
          <a:xfrm>
            <a:off x="0" y="0"/>
            <a:ext cx="6099651" cy="731520"/>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38" h="919">
                <a:moveTo>
                  <a:pt x="0" y="0"/>
                </a:moveTo>
                <a:lnTo>
                  <a:pt x="2438" y="0"/>
                </a:lnTo>
                <a:lnTo>
                  <a:pt x="3096" y="0"/>
                </a:lnTo>
                <a:lnTo>
                  <a:pt x="3190" y="0"/>
                </a:lnTo>
                <a:lnTo>
                  <a:pt x="5534" y="0"/>
                </a:lnTo>
                <a:lnTo>
                  <a:pt x="5628" y="0"/>
                </a:lnTo>
                <a:lnTo>
                  <a:pt x="6286" y="0"/>
                </a:lnTo>
                <a:lnTo>
                  <a:pt x="8724" y="0"/>
                </a:lnTo>
                <a:lnTo>
                  <a:pt x="9050" y="0"/>
                </a:lnTo>
                <a:lnTo>
                  <a:pt x="9738" y="460"/>
                </a:lnTo>
                <a:lnTo>
                  <a:pt x="9050" y="919"/>
                </a:lnTo>
                <a:lnTo>
                  <a:pt x="6612" y="919"/>
                </a:lnTo>
                <a:lnTo>
                  <a:pt x="5860" y="919"/>
                </a:lnTo>
                <a:lnTo>
                  <a:pt x="5628" y="919"/>
                </a:lnTo>
                <a:lnTo>
                  <a:pt x="3422" y="919"/>
                </a:lnTo>
                <a:lnTo>
                  <a:pt x="3190" y="919"/>
                </a:lnTo>
                <a:lnTo>
                  <a:pt x="2438" y="919"/>
                </a:lnTo>
                <a:lnTo>
                  <a:pt x="0" y="919"/>
                </a:lnTo>
                <a:lnTo>
                  <a:pt x="0" y="0"/>
                </a:lnTo>
                <a:close/>
              </a:path>
            </a:pathLst>
          </a:cu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
        <p:nvSpPr>
          <p:cNvPr id="28" name="标题 1"/>
          <p:cNvSpPr>
            <a:spLocks noGrp="1"/>
          </p:cNvSpPr>
          <p:nvPr userDrawn="1"/>
        </p:nvSpPr>
        <p:spPr>
          <a:xfrm>
            <a:off x="257142" y="121920"/>
            <a:ext cx="4375696" cy="466090"/>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dirty="0" smtClean="0">
                <a:solidFill>
                  <a:schemeClr val="bg1"/>
                </a:solidFill>
                <a:latin typeface="黑体" panose="02010609060101010101" charset="-122"/>
                <a:ea typeface="黑体" panose="02010609060101010101" charset="-122"/>
              </a:rPr>
              <a:t>课堂达标训练</a:t>
            </a:r>
          </a:p>
        </p:txBody>
      </p:sp>
      <p:sp>
        <p:nvSpPr>
          <p:cNvPr id="45"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46"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47"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48" name="文本框 7">
            <a:hlinkClick r:id="rId5"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
        <p:nvSpPr>
          <p:cNvPr id="49" name="Rectangle 21">
            <a:hlinkClick r:id="rId6" action="ppaction://hlinksldjump"/>
          </p:cNvPr>
          <p:cNvSpPr>
            <a:spLocks noChangeArrowheads="1"/>
          </p:cNvSpPr>
          <p:nvPr userDrawn="1"/>
        </p:nvSpPr>
        <p:spPr bwMode="auto">
          <a:xfrm>
            <a:off x="910630" y="6237312"/>
            <a:ext cx="244825"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a:solidFill>
                  <a:srgbClr val="1F4E79"/>
                </a:solidFill>
                <a:latin typeface="微软雅黑" panose="020B0503020204020204" charset="-122"/>
                <a:ea typeface="微软雅黑" panose="020B0503020204020204" charset="-122"/>
                <a:cs typeface="经典繁仿黑" pitchFamily="49" charset="-122"/>
              </a:rPr>
              <a:t>01</a:t>
            </a:r>
          </a:p>
        </p:txBody>
      </p:sp>
      <p:sp>
        <p:nvSpPr>
          <p:cNvPr id="50" name="Rectangle 21">
            <a:hlinkClick r:id="" action="ppaction://noaction"/>
          </p:cNvPr>
          <p:cNvSpPr>
            <a:spLocks noChangeArrowheads="1"/>
          </p:cNvSpPr>
          <p:nvPr userDrawn="1"/>
        </p:nvSpPr>
        <p:spPr bwMode="auto">
          <a:xfrm>
            <a:off x="1323707" y="6237312"/>
            <a:ext cx="243174"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a:solidFill>
                  <a:srgbClr val="1F4E79"/>
                </a:solidFill>
                <a:latin typeface="微软雅黑" panose="020B0503020204020204" charset="-122"/>
                <a:ea typeface="微软雅黑" panose="020B0503020204020204" charset="-122"/>
                <a:cs typeface="经典繁仿黑" pitchFamily="49" charset="-122"/>
              </a:rPr>
              <a:t>02</a:t>
            </a:r>
          </a:p>
        </p:txBody>
      </p:sp>
      <p:sp>
        <p:nvSpPr>
          <p:cNvPr id="51" name="Rectangle 21">
            <a:hlinkClick r:id="" action="ppaction://noaction"/>
          </p:cNvPr>
          <p:cNvSpPr>
            <a:spLocks noChangeArrowheads="1"/>
          </p:cNvSpPr>
          <p:nvPr userDrawn="1"/>
        </p:nvSpPr>
        <p:spPr bwMode="auto">
          <a:xfrm>
            <a:off x="1735134" y="6237312"/>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a:solidFill>
                  <a:srgbClr val="1F4E79"/>
                </a:solidFill>
                <a:latin typeface="微软雅黑" panose="020B0503020204020204" charset="-122"/>
                <a:ea typeface="微软雅黑" panose="020B0503020204020204" charset="-122"/>
                <a:cs typeface="经典繁仿黑" pitchFamily="49" charset="-122"/>
              </a:rPr>
              <a:t>03</a:t>
            </a:r>
          </a:p>
        </p:txBody>
      </p:sp>
      <p:sp>
        <p:nvSpPr>
          <p:cNvPr id="52" name="Rectangle 21">
            <a:hlinkClick r:id="" action="ppaction://noaction"/>
          </p:cNvPr>
          <p:cNvSpPr>
            <a:spLocks noChangeArrowheads="1"/>
          </p:cNvSpPr>
          <p:nvPr userDrawn="1"/>
        </p:nvSpPr>
        <p:spPr bwMode="auto">
          <a:xfrm>
            <a:off x="2147829" y="6237312"/>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a:solidFill>
                  <a:srgbClr val="1F4E79"/>
                </a:solidFill>
                <a:latin typeface="微软雅黑" panose="020B0503020204020204" charset="-122"/>
                <a:ea typeface="微软雅黑" panose="020B0503020204020204" charset="-122"/>
                <a:cs typeface="经典繁仿黑" pitchFamily="49" charset="-122"/>
              </a:rPr>
              <a:t>04</a:t>
            </a:r>
          </a:p>
        </p:txBody>
      </p:sp>
      <p:sp>
        <p:nvSpPr>
          <p:cNvPr id="53" name="Rectangle 21">
            <a:hlinkClick r:id="" action="ppaction://noaction"/>
          </p:cNvPr>
          <p:cNvSpPr>
            <a:spLocks noChangeArrowheads="1"/>
          </p:cNvSpPr>
          <p:nvPr userDrawn="1"/>
        </p:nvSpPr>
        <p:spPr bwMode="auto">
          <a:xfrm>
            <a:off x="2560526" y="6237312"/>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a:solidFill>
                  <a:srgbClr val="1F4E79"/>
                </a:solidFill>
                <a:latin typeface="微软雅黑" panose="020B0503020204020204" charset="-122"/>
                <a:ea typeface="微软雅黑" panose="020B0503020204020204" charset="-122"/>
                <a:cs typeface="经典繁仿黑" pitchFamily="49" charset="-122"/>
              </a:rPr>
              <a:t>05</a:t>
            </a:r>
          </a:p>
        </p:txBody>
      </p:sp>
      <p:sp>
        <p:nvSpPr>
          <p:cNvPr id="54" name="Rectangle 21">
            <a:hlinkClick r:id="" action="ppaction://noaction"/>
          </p:cNvPr>
          <p:cNvSpPr>
            <a:spLocks noChangeArrowheads="1"/>
          </p:cNvSpPr>
          <p:nvPr userDrawn="1"/>
        </p:nvSpPr>
        <p:spPr bwMode="auto">
          <a:xfrm>
            <a:off x="2973222" y="6240850"/>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06</a:t>
            </a:r>
          </a:p>
        </p:txBody>
      </p:sp>
      <p:sp>
        <p:nvSpPr>
          <p:cNvPr id="55" name="Rectangle 21">
            <a:hlinkClick r:id="" action="ppaction://noaction"/>
          </p:cNvPr>
          <p:cNvSpPr>
            <a:spLocks noChangeArrowheads="1"/>
          </p:cNvSpPr>
          <p:nvPr userDrawn="1"/>
        </p:nvSpPr>
        <p:spPr bwMode="auto">
          <a:xfrm>
            <a:off x="3385919" y="6240850"/>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07</a:t>
            </a:r>
          </a:p>
        </p:txBody>
      </p:sp>
    </p:spTree>
    <p:extLst>
      <p:ext uri="{BB962C8B-B14F-4D97-AF65-F5344CB8AC3E}">
        <p14:creationId xmlns:p14="http://schemas.microsoft.com/office/powerpoint/2010/main" val="90513412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9_空白">
    <p:spTree>
      <p:nvGrpSpPr>
        <p:cNvPr id="1" name=""/>
        <p:cNvGrpSpPr/>
        <p:nvPr/>
      </p:nvGrpSpPr>
      <p:grpSpPr>
        <a:xfrm>
          <a:off x="0" y="0"/>
          <a:ext cx="0" cy="0"/>
          <a:chOff x="0" y="0"/>
          <a:chExt cx="0" cy="0"/>
        </a:xfrm>
      </p:grpSpPr>
      <p:pic>
        <p:nvPicPr>
          <p:cNvPr id="33" name="Picture 2" descr="F:\图片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483"/>
            <a:ext cx="12190636" cy="6836735"/>
          </a:xfrm>
          <a:prstGeom prst="rect">
            <a:avLst/>
          </a:prstGeom>
          <a:noFill/>
          <a:extLst>
            <a:ext uri="{909E8E84-426E-40DD-AFC4-6F175D3DCCD1}">
              <a14:hiddenFill xmlns:a14="http://schemas.microsoft.com/office/drawing/2010/main">
                <a:solidFill>
                  <a:srgbClr val="FFFFFF"/>
                </a:solidFill>
              </a14:hiddenFill>
            </a:ext>
          </a:extLst>
        </p:spPr>
      </p:pic>
      <p:sp>
        <p:nvSpPr>
          <p:cNvPr id="9" name="任意多边形: 形状 42"/>
          <p:cNvSpPr/>
          <p:nvPr userDrawn="1">
            <p:custDataLst>
              <p:tags r:id="rId1"/>
            </p:custDataLst>
          </p:nvPr>
        </p:nvSpPr>
        <p:spPr>
          <a:xfrm rot="10800000">
            <a:off x="4700294" y="0"/>
            <a:ext cx="7523771" cy="731520"/>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38" h="919">
                <a:moveTo>
                  <a:pt x="0" y="0"/>
                </a:moveTo>
                <a:lnTo>
                  <a:pt x="2438" y="0"/>
                </a:lnTo>
                <a:lnTo>
                  <a:pt x="3096" y="0"/>
                </a:lnTo>
                <a:lnTo>
                  <a:pt x="3190" y="0"/>
                </a:lnTo>
                <a:lnTo>
                  <a:pt x="5534" y="0"/>
                </a:lnTo>
                <a:lnTo>
                  <a:pt x="5628" y="0"/>
                </a:lnTo>
                <a:lnTo>
                  <a:pt x="6286" y="0"/>
                </a:lnTo>
                <a:lnTo>
                  <a:pt x="8724" y="0"/>
                </a:lnTo>
                <a:lnTo>
                  <a:pt x="9050" y="0"/>
                </a:lnTo>
                <a:lnTo>
                  <a:pt x="9738" y="460"/>
                </a:lnTo>
                <a:lnTo>
                  <a:pt x="9050" y="919"/>
                </a:lnTo>
                <a:lnTo>
                  <a:pt x="6612" y="919"/>
                </a:lnTo>
                <a:lnTo>
                  <a:pt x="5860" y="919"/>
                </a:lnTo>
                <a:lnTo>
                  <a:pt x="5628" y="919"/>
                </a:lnTo>
                <a:lnTo>
                  <a:pt x="3422" y="919"/>
                </a:lnTo>
                <a:lnTo>
                  <a:pt x="3190" y="919"/>
                </a:lnTo>
                <a:lnTo>
                  <a:pt x="2438" y="919"/>
                </a:lnTo>
                <a:lnTo>
                  <a:pt x="0" y="9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
        <p:nvSpPr>
          <p:cNvPr id="4" name="任意多边形: 形状 42"/>
          <p:cNvSpPr/>
          <p:nvPr userDrawn="1">
            <p:custDataLst>
              <p:tags r:id="rId2"/>
            </p:custDataLst>
          </p:nvPr>
        </p:nvSpPr>
        <p:spPr>
          <a:xfrm>
            <a:off x="0" y="0"/>
            <a:ext cx="6099651" cy="731520"/>
          </a:xfrm>
          <a:custGeom>
            <a:avLst/>
            <a:gdLst>
              <a:gd name="connsiteX0" fmla="*/ 0 w 8688116"/>
              <a:gd name="connsiteY0" fmla="*/ 0 h 5303520"/>
              <a:gd name="connsiteX1" fmla="*/ 6543749 w 8688116"/>
              <a:gd name="connsiteY1" fmla="*/ 0 h 5303520"/>
              <a:gd name="connsiteX2" fmla="*/ 6543750 w 8688116"/>
              <a:gd name="connsiteY2" fmla="*/ 1 h 5303520"/>
              <a:gd name="connsiteX3" fmla="*/ 7234157 w 8688116"/>
              <a:gd name="connsiteY3" fmla="*/ 1 h 5303520"/>
              <a:gd name="connsiteX4" fmla="*/ 8688116 w 8688116"/>
              <a:gd name="connsiteY4" fmla="*/ 2651761 h 5303520"/>
              <a:gd name="connsiteX5" fmla="*/ 7234157 w 8688116"/>
              <a:gd name="connsiteY5" fmla="*/ 5303520 h 5303520"/>
              <a:gd name="connsiteX6" fmla="*/ 0 w 8688116"/>
              <a:gd name="connsiteY6" fmla="*/ 530352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38" h="919">
                <a:moveTo>
                  <a:pt x="0" y="0"/>
                </a:moveTo>
                <a:lnTo>
                  <a:pt x="2438" y="0"/>
                </a:lnTo>
                <a:lnTo>
                  <a:pt x="3096" y="0"/>
                </a:lnTo>
                <a:lnTo>
                  <a:pt x="3190" y="0"/>
                </a:lnTo>
                <a:lnTo>
                  <a:pt x="5534" y="0"/>
                </a:lnTo>
                <a:lnTo>
                  <a:pt x="5628" y="0"/>
                </a:lnTo>
                <a:lnTo>
                  <a:pt x="6286" y="0"/>
                </a:lnTo>
                <a:lnTo>
                  <a:pt x="8724" y="0"/>
                </a:lnTo>
                <a:lnTo>
                  <a:pt x="9050" y="0"/>
                </a:lnTo>
                <a:lnTo>
                  <a:pt x="9738" y="460"/>
                </a:lnTo>
                <a:lnTo>
                  <a:pt x="9050" y="919"/>
                </a:lnTo>
                <a:lnTo>
                  <a:pt x="6612" y="919"/>
                </a:lnTo>
                <a:lnTo>
                  <a:pt x="5860" y="919"/>
                </a:lnTo>
                <a:lnTo>
                  <a:pt x="5628" y="919"/>
                </a:lnTo>
                <a:lnTo>
                  <a:pt x="3422" y="919"/>
                </a:lnTo>
                <a:lnTo>
                  <a:pt x="3190" y="919"/>
                </a:lnTo>
                <a:lnTo>
                  <a:pt x="2438" y="919"/>
                </a:lnTo>
                <a:lnTo>
                  <a:pt x="0" y="919"/>
                </a:lnTo>
                <a:lnTo>
                  <a:pt x="0" y="0"/>
                </a:lnTo>
                <a:close/>
              </a:path>
            </a:pathLst>
          </a:cu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Normal"/>
              <a:cs typeface="+mn-cs"/>
            </a:endParaRPr>
          </a:p>
        </p:txBody>
      </p:sp>
      <p:sp>
        <p:nvSpPr>
          <p:cNvPr id="15" name="标题 1"/>
          <p:cNvSpPr>
            <a:spLocks noGrp="1"/>
          </p:cNvSpPr>
          <p:nvPr userDrawn="1"/>
        </p:nvSpPr>
        <p:spPr>
          <a:xfrm>
            <a:off x="257142" y="121920"/>
            <a:ext cx="4910614" cy="466090"/>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dirty="0" smtClean="0">
                <a:solidFill>
                  <a:schemeClr val="bg1"/>
                </a:solidFill>
                <a:latin typeface="黑体" panose="02010609060101010101" charset="-122"/>
                <a:ea typeface="黑体" panose="02010609060101010101" charset="-122"/>
              </a:rPr>
              <a:t>课后巩固训练</a:t>
            </a:r>
          </a:p>
        </p:txBody>
      </p:sp>
      <p:sp>
        <p:nvSpPr>
          <p:cNvPr id="16" name="Rectangle 21">
            <a:hlinkClick r:id="rId5" action="ppaction://hlinksldjump"/>
          </p:cNvPr>
          <p:cNvSpPr>
            <a:spLocks noChangeArrowheads="1"/>
          </p:cNvSpPr>
          <p:nvPr userDrawn="1"/>
        </p:nvSpPr>
        <p:spPr bwMode="auto">
          <a:xfrm>
            <a:off x="919461" y="6217912"/>
            <a:ext cx="244825"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a:solidFill>
                  <a:srgbClr val="1F4E79"/>
                </a:solidFill>
                <a:latin typeface="微软雅黑" panose="020B0503020204020204" charset="-122"/>
                <a:ea typeface="微软雅黑" panose="020B0503020204020204" charset="-122"/>
                <a:cs typeface="经典繁仿黑" pitchFamily="49" charset="-122"/>
              </a:rPr>
              <a:t>01</a:t>
            </a:r>
          </a:p>
        </p:txBody>
      </p:sp>
      <p:sp>
        <p:nvSpPr>
          <p:cNvPr id="17" name="Rectangle 21">
            <a:hlinkClick r:id="rId6" action="ppaction://hlinksldjump"/>
          </p:cNvPr>
          <p:cNvSpPr>
            <a:spLocks noChangeArrowheads="1"/>
          </p:cNvSpPr>
          <p:nvPr userDrawn="1"/>
        </p:nvSpPr>
        <p:spPr bwMode="auto">
          <a:xfrm>
            <a:off x="1332538" y="6217912"/>
            <a:ext cx="243174"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a:solidFill>
                  <a:srgbClr val="1F4E79"/>
                </a:solidFill>
                <a:latin typeface="微软雅黑" panose="020B0503020204020204" charset="-122"/>
                <a:ea typeface="微软雅黑" panose="020B0503020204020204" charset="-122"/>
                <a:cs typeface="经典繁仿黑" pitchFamily="49" charset="-122"/>
              </a:rPr>
              <a:t>02</a:t>
            </a:r>
          </a:p>
        </p:txBody>
      </p:sp>
      <p:sp>
        <p:nvSpPr>
          <p:cNvPr id="18" name="Rectangle 21">
            <a:hlinkClick r:id="rId7" action="ppaction://hlinksldjump"/>
          </p:cNvPr>
          <p:cNvSpPr>
            <a:spLocks noChangeArrowheads="1"/>
          </p:cNvSpPr>
          <p:nvPr userDrawn="1"/>
        </p:nvSpPr>
        <p:spPr bwMode="auto">
          <a:xfrm>
            <a:off x="1743965" y="6217912"/>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a:solidFill>
                  <a:srgbClr val="1F4E79"/>
                </a:solidFill>
                <a:latin typeface="微软雅黑" panose="020B0503020204020204" charset="-122"/>
                <a:ea typeface="微软雅黑" panose="020B0503020204020204" charset="-122"/>
                <a:cs typeface="经典繁仿黑" pitchFamily="49" charset="-122"/>
              </a:rPr>
              <a:t>03</a:t>
            </a:r>
          </a:p>
        </p:txBody>
      </p:sp>
      <p:sp>
        <p:nvSpPr>
          <p:cNvPr id="19" name="Rectangle 21">
            <a:hlinkClick r:id="rId8" action="ppaction://hlinksldjump"/>
          </p:cNvPr>
          <p:cNvSpPr>
            <a:spLocks noChangeArrowheads="1"/>
          </p:cNvSpPr>
          <p:nvPr userDrawn="1"/>
        </p:nvSpPr>
        <p:spPr bwMode="auto">
          <a:xfrm>
            <a:off x="2156660" y="6217912"/>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a:solidFill>
                  <a:srgbClr val="1F4E79"/>
                </a:solidFill>
                <a:latin typeface="微软雅黑" panose="020B0503020204020204" charset="-122"/>
                <a:ea typeface="微软雅黑" panose="020B0503020204020204" charset="-122"/>
                <a:cs typeface="经典繁仿黑" pitchFamily="49" charset="-122"/>
              </a:rPr>
              <a:t>04</a:t>
            </a:r>
          </a:p>
        </p:txBody>
      </p:sp>
      <p:sp>
        <p:nvSpPr>
          <p:cNvPr id="20" name="Rectangle 21">
            <a:hlinkClick r:id="rId9" action="ppaction://hlinksldjump"/>
          </p:cNvPr>
          <p:cNvSpPr>
            <a:spLocks noChangeArrowheads="1"/>
          </p:cNvSpPr>
          <p:nvPr userDrawn="1"/>
        </p:nvSpPr>
        <p:spPr bwMode="auto">
          <a:xfrm>
            <a:off x="2569357" y="6217912"/>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a:solidFill>
                  <a:srgbClr val="1F4E79"/>
                </a:solidFill>
                <a:latin typeface="微软雅黑" panose="020B0503020204020204" charset="-122"/>
                <a:ea typeface="微软雅黑" panose="020B0503020204020204" charset="-122"/>
                <a:cs typeface="经典繁仿黑" pitchFamily="49" charset="-122"/>
              </a:rPr>
              <a:t>05</a:t>
            </a:r>
          </a:p>
        </p:txBody>
      </p:sp>
      <p:sp>
        <p:nvSpPr>
          <p:cNvPr id="22" name="Rectangle 21">
            <a:hlinkClick r:id="rId10" action="ppaction://hlinksldjump"/>
          </p:cNvPr>
          <p:cNvSpPr>
            <a:spLocks noChangeArrowheads="1"/>
          </p:cNvSpPr>
          <p:nvPr userDrawn="1"/>
        </p:nvSpPr>
        <p:spPr bwMode="auto">
          <a:xfrm>
            <a:off x="2982053" y="6221450"/>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06</a:t>
            </a:r>
          </a:p>
        </p:txBody>
      </p:sp>
      <p:sp>
        <p:nvSpPr>
          <p:cNvPr id="23" name="Rectangle 21">
            <a:hlinkClick r:id="rId11" action="ppaction://hlinksldjump"/>
          </p:cNvPr>
          <p:cNvSpPr>
            <a:spLocks noChangeArrowheads="1"/>
          </p:cNvSpPr>
          <p:nvPr userDrawn="1"/>
        </p:nvSpPr>
        <p:spPr bwMode="auto">
          <a:xfrm>
            <a:off x="3394750" y="6221450"/>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07</a:t>
            </a:r>
          </a:p>
        </p:txBody>
      </p:sp>
      <p:sp>
        <p:nvSpPr>
          <p:cNvPr id="24" name="Rectangle 21">
            <a:hlinkClick r:id="rId12" action="ppaction://hlinksldjump"/>
          </p:cNvPr>
          <p:cNvSpPr>
            <a:spLocks noChangeArrowheads="1"/>
          </p:cNvSpPr>
          <p:nvPr userDrawn="1"/>
        </p:nvSpPr>
        <p:spPr bwMode="auto">
          <a:xfrm>
            <a:off x="3807446" y="6221450"/>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08</a:t>
            </a:r>
          </a:p>
        </p:txBody>
      </p:sp>
      <p:sp>
        <p:nvSpPr>
          <p:cNvPr id="25" name="Rectangle 21">
            <a:hlinkClick r:id="rId13" action="ppaction://hlinksldjump"/>
          </p:cNvPr>
          <p:cNvSpPr>
            <a:spLocks noChangeArrowheads="1"/>
          </p:cNvSpPr>
          <p:nvPr userDrawn="1"/>
        </p:nvSpPr>
        <p:spPr bwMode="auto">
          <a:xfrm>
            <a:off x="4220143" y="6221450"/>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09</a:t>
            </a:r>
          </a:p>
        </p:txBody>
      </p:sp>
      <p:sp>
        <p:nvSpPr>
          <p:cNvPr id="26" name="Rectangle 21">
            <a:hlinkClick r:id="rId14" action="ppaction://hlinksldjump"/>
          </p:cNvPr>
          <p:cNvSpPr>
            <a:spLocks noChangeArrowheads="1"/>
          </p:cNvSpPr>
          <p:nvPr userDrawn="1"/>
        </p:nvSpPr>
        <p:spPr bwMode="auto">
          <a:xfrm>
            <a:off x="4632838" y="6221450"/>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10</a:t>
            </a:r>
          </a:p>
        </p:txBody>
      </p:sp>
      <p:sp>
        <p:nvSpPr>
          <p:cNvPr id="27" name="Rectangle 21">
            <a:hlinkClick r:id="rId15" action="ppaction://hlinksldjump"/>
          </p:cNvPr>
          <p:cNvSpPr>
            <a:spLocks noChangeArrowheads="1"/>
          </p:cNvSpPr>
          <p:nvPr userDrawn="1"/>
        </p:nvSpPr>
        <p:spPr bwMode="auto">
          <a:xfrm>
            <a:off x="5045535" y="6219986"/>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11</a:t>
            </a:r>
          </a:p>
        </p:txBody>
      </p:sp>
      <p:sp>
        <p:nvSpPr>
          <p:cNvPr id="28" name="Rectangle 21">
            <a:hlinkClick r:id="rId16" action="ppaction://hlinksldjump"/>
          </p:cNvPr>
          <p:cNvSpPr>
            <a:spLocks noChangeArrowheads="1"/>
          </p:cNvSpPr>
          <p:nvPr userDrawn="1"/>
        </p:nvSpPr>
        <p:spPr bwMode="auto">
          <a:xfrm>
            <a:off x="5458231" y="6219986"/>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12</a:t>
            </a:r>
          </a:p>
        </p:txBody>
      </p:sp>
      <p:sp>
        <p:nvSpPr>
          <p:cNvPr id="29" name="Rectangle 21">
            <a:hlinkClick r:id="rId17" action="ppaction://hlinksldjump"/>
          </p:cNvPr>
          <p:cNvSpPr>
            <a:spLocks noChangeArrowheads="1"/>
          </p:cNvSpPr>
          <p:nvPr userDrawn="1"/>
        </p:nvSpPr>
        <p:spPr bwMode="auto">
          <a:xfrm>
            <a:off x="5853185" y="6223393"/>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13</a:t>
            </a:r>
          </a:p>
        </p:txBody>
      </p:sp>
      <p:sp>
        <p:nvSpPr>
          <p:cNvPr id="30" name="Rectangle 21">
            <a:hlinkClick r:id="rId18" action="ppaction://hlinksldjump"/>
          </p:cNvPr>
          <p:cNvSpPr>
            <a:spLocks noChangeArrowheads="1"/>
          </p:cNvSpPr>
          <p:nvPr userDrawn="1"/>
        </p:nvSpPr>
        <p:spPr bwMode="auto">
          <a:xfrm>
            <a:off x="6248139" y="6226800"/>
            <a:ext cx="244443"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350" fontAlgn="base">
              <a:spcBef>
                <a:spcPct val="0"/>
              </a:spcBef>
              <a:spcAft>
                <a:spcPct val="0"/>
              </a:spcAft>
            </a:pPr>
            <a:r>
              <a:rPr lang="en-US" altLang="zh-CN" b="1" dirty="0" smtClean="0">
                <a:solidFill>
                  <a:srgbClr val="1F4E79"/>
                </a:solidFill>
                <a:latin typeface="微软雅黑" panose="020B0503020204020204" charset="-122"/>
                <a:ea typeface="微软雅黑" panose="020B0503020204020204" charset="-122"/>
                <a:cs typeface="经典繁仿黑" pitchFamily="49" charset="-122"/>
              </a:rPr>
              <a:t>14</a:t>
            </a:r>
          </a:p>
        </p:txBody>
      </p:sp>
      <p:sp>
        <p:nvSpPr>
          <p:cNvPr id="34" name="动作按钮: 前进或下一项 14">
            <a:hlinkClick r:id="" action="ppaction://hlinkshowjump?jump=nextslide" highlightClick="1"/>
          </p:cNvPr>
          <p:cNvSpPr/>
          <p:nvPr userDrawn="1"/>
        </p:nvSpPr>
        <p:spPr>
          <a:xfrm>
            <a:off x="11274228"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5" name="动作按钮: 前进或下一项 14">
            <a:hlinkClick r:id="" action="ppaction://hlinkshowjump?jump=previousslide" highlightClick="1"/>
          </p:cNvPr>
          <p:cNvSpPr/>
          <p:nvPr userDrawn="1"/>
        </p:nvSpPr>
        <p:spPr>
          <a:xfrm rot="10800000">
            <a:off x="10845024" y="6384292"/>
            <a:ext cx="279998" cy="290195"/>
          </a:xfrm>
          <a:prstGeom prst="actionButtonForwardNex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6" name="动作按钮: 结束 15">
            <a:hlinkClick r:id="" action="ppaction://hlinkshowjump?jump=endshow" highlightClick="1"/>
          </p:cNvPr>
          <p:cNvSpPr/>
          <p:nvPr userDrawn="1"/>
        </p:nvSpPr>
        <p:spPr>
          <a:xfrm>
            <a:off x="11660258" y="6370957"/>
            <a:ext cx="263491" cy="313055"/>
          </a:xfrm>
          <a:prstGeom prst="actionButtonE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7" name="文本框 7">
            <a:hlinkClick r:id="rId19" action="ppaction://hlinksldjump"/>
          </p:cNvPr>
          <p:cNvSpPr txBox="1"/>
          <p:nvPr userDrawn="1"/>
        </p:nvSpPr>
        <p:spPr>
          <a:xfrm>
            <a:off x="10152329" y="6451600"/>
            <a:ext cx="573013" cy="209550"/>
          </a:xfrm>
          <a:prstGeom prst="rect">
            <a:avLst/>
          </a:prstGeom>
          <a:noFill/>
          <a:ln w="9525">
            <a:noFill/>
          </a:ln>
        </p:spPr>
        <p:txBody>
          <a:bodyPr lIns="0" tIns="0" rIns="0" bIns="0" anchor="ctr" anchorCtr="0"/>
          <a:lstStyle/>
          <a:p>
            <a:pPr lvl="0">
              <a:lnSpc>
                <a:spcPct val="90000"/>
              </a:lnSpc>
            </a:pPr>
            <a:r>
              <a:rPr lang="zh-CN" altLang="en-US" sz="1600" b="1" dirty="0">
                <a:solidFill>
                  <a:srgbClr val="686868"/>
                </a:solidFill>
                <a:latin typeface="微软雅黑" panose="020B0503020204020204" charset="-122"/>
                <a:ea typeface="微软雅黑" panose="020B0503020204020204" charset="-122"/>
              </a:rPr>
              <a:t>目录</a:t>
            </a:r>
          </a:p>
        </p:txBody>
      </p:sp>
    </p:spTree>
    <p:extLst>
      <p:ext uri="{BB962C8B-B14F-4D97-AF65-F5344CB8AC3E}">
        <p14:creationId xmlns:p14="http://schemas.microsoft.com/office/powerpoint/2010/main" val="423744634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4407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1" r:id="rId10"/>
    <p:sldLayoutId id="2147483662" r:id="rId11"/>
    <p:sldLayoutId id="2147483663" r:id="rId12"/>
    <p:sldLayoutId id="2147483657" r:id="rId13"/>
    <p:sldLayoutId id="2147483658" r:id="rId1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slide" Target="slide3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42.xml"/><Relationship Id="rId5" Type="http://schemas.openxmlformats.org/officeDocument/2006/relationships/slide" Target="slide17.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package" Target="../embeddings/Microsoft_Word___1.docx"/></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9.emf"/><Relationship Id="rId5" Type="http://schemas.openxmlformats.org/officeDocument/2006/relationships/package" Target="../embeddings/Microsoft_Word___2.docx"/><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3.vml"/><Relationship Id="rId5" Type="http://schemas.openxmlformats.org/officeDocument/2006/relationships/image" Target="../media/image11.emf"/><Relationship Id="rId4" Type="http://schemas.openxmlformats.org/officeDocument/2006/relationships/package" Target="../embeddings/Microsoft_Word___3.docx"/></Relationships>
</file>

<file path=ppt/slides/_rels/slide12.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image" Target="../media/image12.emf"/><Relationship Id="rId5" Type="http://schemas.openxmlformats.org/officeDocument/2006/relationships/package" Target="../embeddings/Microsoft_Word___4.docx"/><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5.vml"/><Relationship Id="rId5" Type="http://schemas.openxmlformats.org/officeDocument/2006/relationships/image" Target="../media/image15.emf"/><Relationship Id="rId4" Type="http://schemas.openxmlformats.org/officeDocument/2006/relationships/package" Target="../embeddings/Microsoft_Word___5.docx"/></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4.xml"/><Relationship Id="rId1" Type="http://schemas.openxmlformats.org/officeDocument/2006/relationships/vmlDrawing" Target="../drawings/vmlDrawing6.vml"/><Relationship Id="rId5" Type="http://schemas.openxmlformats.org/officeDocument/2006/relationships/image" Target="../media/image16.emf"/><Relationship Id="rId4" Type="http://schemas.openxmlformats.org/officeDocument/2006/relationships/package" Target="../embeddings/Microsoft_Word___6.docx"/></Relationships>
</file>

<file path=ppt/slides/_rels/slide17.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5.xml"/><Relationship Id="rId1" Type="http://schemas.openxmlformats.org/officeDocument/2006/relationships/vmlDrawing" Target="../drawings/vmlDrawing7.vml"/><Relationship Id="rId5" Type="http://schemas.openxmlformats.org/officeDocument/2006/relationships/image" Target="../media/image17.emf"/><Relationship Id="rId4" Type="http://schemas.openxmlformats.org/officeDocument/2006/relationships/package" Target="../embeddings/Microsoft_Word___7.docx"/></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5.xml"/><Relationship Id="rId1" Type="http://schemas.openxmlformats.org/officeDocument/2006/relationships/vmlDrawing" Target="../drawings/vmlDrawing8.vml"/><Relationship Id="rId5" Type="http://schemas.openxmlformats.org/officeDocument/2006/relationships/image" Target="../media/image18.emf"/><Relationship Id="rId4" Type="http://schemas.openxmlformats.org/officeDocument/2006/relationships/package" Target="../embeddings/Microsoft_Word___8.docx"/></Relationships>
</file>

<file path=ppt/slides/_rels/slide21.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oleObject" Target="../embeddings/oleObject9.bin"/><Relationship Id="rId7" Type="http://schemas.openxmlformats.org/officeDocument/2006/relationships/package" Target="../embeddings/Microsoft_Word___10.docx"/><Relationship Id="rId2" Type="http://schemas.openxmlformats.org/officeDocument/2006/relationships/slideLayout" Target="../slideLayouts/slideLayout5.xml"/><Relationship Id="rId1" Type="http://schemas.openxmlformats.org/officeDocument/2006/relationships/vmlDrawing" Target="../drawings/vmlDrawing9.vml"/><Relationship Id="rId6" Type="http://schemas.openxmlformats.org/officeDocument/2006/relationships/oleObject" Target="../embeddings/oleObject10.bin"/><Relationship Id="rId5" Type="http://schemas.openxmlformats.org/officeDocument/2006/relationships/image" Target="../media/image19.emf"/><Relationship Id="rId4" Type="http://schemas.openxmlformats.org/officeDocument/2006/relationships/package" Target="../embeddings/Microsoft_Word___9.docx"/><Relationship Id="rId9"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3.tif"/><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5.xml"/><Relationship Id="rId1" Type="http://schemas.openxmlformats.org/officeDocument/2006/relationships/vmlDrawing" Target="../drawings/vmlDrawing10.vml"/><Relationship Id="rId5" Type="http://schemas.openxmlformats.org/officeDocument/2006/relationships/image" Target="../media/image22.emf"/><Relationship Id="rId4" Type="http://schemas.openxmlformats.org/officeDocument/2006/relationships/package" Target="../embeddings/Microsoft_Word___11.docx"/></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slide" Target="slide3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t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8.xml"/><Relationship Id="rId1" Type="http://schemas.openxmlformats.org/officeDocument/2006/relationships/vmlDrawing" Target="../drawings/vmlDrawing11.vml"/><Relationship Id="rId5" Type="http://schemas.openxmlformats.org/officeDocument/2006/relationships/image" Target="../media/image27.emf"/><Relationship Id="rId4" Type="http://schemas.openxmlformats.org/officeDocument/2006/relationships/package" Target="../embeddings/Microsoft_Word___12.docx"/></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4.xml"/><Relationship Id="rId1" Type="http://schemas.openxmlformats.org/officeDocument/2006/relationships/vmlDrawing" Target="../drawings/vmlDrawing12.vml"/><Relationship Id="rId5" Type="http://schemas.openxmlformats.org/officeDocument/2006/relationships/image" Target="../media/image29.emf"/><Relationship Id="rId4" Type="http://schemas.openxmlformats.org/officeDocument/2006/relationships/package" Target="../embeddings/Microsoft_Word___13.docx"/></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4.xml"/><Relationship Id="rId1" Type="http://schemas.openxmlformats.org/officeDocument/2006/relationships/vmlDrawing" Target="../drawings/vmlDrawing13.vml"/><Relationship Id="rId5" Type="http://schemas.openxmlformats.org/officeDocument/2006/relationships/image" Target="../media/image31.emf"/><Relationship Id="rId4" Type="http://schemas.openxmlformats.org/officeDocument/2006/relationships/package" Target="../embeddings/Microsoft_Word___14.docx"/></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4.xml"/><Relationship Id="rId1" Type="http://schemas.openxmlformats.org/officeDocument/2006/relationships/vmlDrawing" Target="../drawings/vmlDrawing14.vml"/><Relationship Id="rId5" Type="http://schemas.openxmlformats.org/officeDocument/2006/relationships/image" Target="../media/image32.emf"/><Relationship Id="rId4" Type="http://schemas.openxmlformats.org/officeDocument/2006/relationships/package" Target="../embeddings/Microsoft_Word___15.docx"/></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4.xml"/><Relationship Id="rId1" Type="http://schemas.openxmlformats.org/officeDocument/2006/relationships/vmlDrawing" Target="../drawings/vmlDrawing15.vml"/><Relationship Id="rId5" Type="http://schemas.openxmlformats.org/officeDocument/2006/relationships/image" Target="../media/image33.emf"/><Relationship Id="rId4" Type="http://schemas.openxmlformats.org/officeDocument/2006/relationships/package" Target="../embeddings/Microsoft_Word___16.docx"/></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4.xml"/><Relationship Id="rId1" Type="http://schemas.openxmlformats.org/officeDocument/2006/relationships/vmlDrawing" Target="../drawings/vmlDrawing16.vml"/><Relationship Id="rId5" Type="http://schemas.openxmlformats.org/officeDocument/2006/relationships/image" Target="../media/image34.emf"/><Relationship Id="rId4" Type="http://schemas.openxmlformats.org/officeDocument/2006/relationships/package" Target="../embeddings/Microsoft_Word___17.docx"/></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4.xml"/><Relationship Id="rId1" Type="http://schemas.openxmlformats.org/officeDocument/2006/relationships/vmlDrawing" Target="../drawings/vmlDrawing17.vml"/><Relationship Id="rId5" Type="http://schemas.openxmlformats.org/officeDocument/2006/relationships/image" Target="../media/image37.emf"/><Relationship Id="rId4" Type="http://schemas.openxmlformats.org/officeDocument/2006/relationships/package" Target="../embeddings/Microsoft_Word___18.docx"/></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4.xml"/><Relationship Id="rId1" Type="http://schemas.openxmlformats.org/officeDocument/2006/relationships/vmlDrawing" Target="../drawings/vmlDrawing18.vml"/><Relationship Id="rId5" Type="http://schemas.openxmlformats.org/officeDocument/2006/relationships/image" Target="../media/image38.emf"/><Relationship Id="rId4" Type="http://schemas.openxmlformats.org/officeDocument/2006/relationships/package" Target="../embeddings/Microsoft_Word___19.docx"/></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4.xml"/><Relationship Id="rId1" Type="http://schemas.openxmlformats.org/officeDocument/2006/relationships/vmlDrawing" Target="../drawings/vmlDrawing19.vml"/><Relationship Id="rId6" Type="http://schemas.openxmlformats.org/officeDocument/2006/relationships/image" Target="../media/image40.png"/><Relationship Id="rId5" Type="http://schemas.openxmlformats.org/officeDocument/2006/relationships/image" Target="../media/image39.emf"/><Relationship Id="rId4" Type="http://schemas.openxmlformats.org/officeDocument/2006/relationships/package" Target="../embeddings/Microsoft_Word___20.docx"/></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14.xml"/><Relationship Id="rId1" Type="http://schemas.openxmlformats.org/officeDocument/2006/relationships/vmlDrawing" Target="../drawings/vmlDrawing20.vml"/><Relationship Id="rId6" Type="http://schemas.openxmlformats.org/officeDocument/2006/relationships/image" Target="../media/image41.emf"/><Relationship Id="rId5" Type="http://schemas.openxmlformats.org/officeDocument/2006/relationships/package" Target="../embeddings/Microsoft_Word___21.docx"/><Relationship Id="rId4" Type="http://schemas.openxmlformats.org/officeDocument/2006/relationships/oleObject" Target="../embeddings/oleObject21.bin"/></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oleObject" Target="../embeddings/oleObject22.bin"/><Relationship Id="rId7" Type="http://schemas.openxmlformats.org/officeDocument/2006/relationships/package" Target="../embeddings/Microsoft_Word___23.docx"/><Relationship Id="rId2" Type="http://schemas.openxmlformats.org/officeDocument/2006/relationships/slideLayout" Target="../slideLayouts/slideLayout14.xml"/><Relationship Id="rId1" Type="http://schemas.openxmlformats.org/officeDocument/2006/relationships/vmlDrawing" Target="../drawings/vmlDrawing21.vml"/><Relationship Id="rId6" Type="http://schemas.openxmlformats.org/officeDocument/2006/relationships/oleObject" Target="../embeddings/oleObject23.bin"/><Relationship Id="rId5" Type="http://schemas.openxmlformats.org/officeDocument/2006/relationships/image" Target="../media/image46.emf"/><Relationship Id="rId4" Type="http://schemas.openxmlformats.org/officeDocument/2006/relationships/package" Target="../embeddings/Microsoft_Word___22.docx"/></Relationships>
</file>

<file path=ppt/slides/_rels/slide67.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oleObject" Target="../embeddings/oleObject24.bin"/><Relationship Id="rId7" Type="http://schemas.openxmlformats.org/officeDocument/2006/relationships/package" Target="../embeddings/Microsoft_Word___25.docx"/><Relationship Id="rId2" Type="http://schemas.openxmlformats.org/officeDocument/2006/relationships/slideLayout" Target="../slideLayouts/slideLayout14.xml"/><Relationship Id="rId1" Type="http://schemas.openxmlformats.org/officeDocument/2006/relationships/vmlDrawing" Target="../drawings/vmlDrawing22.vml"/><Relationship Id="rId6" Type="http://schemas.openxmlformats.org/officeDocument/2006/relationships/oleObject" Target="../embeddings/oleObject25.bin"/><Relationship Id="rId11" Type="http://schemas.openxmlformats.org/officeDocument/2006/relationships/image" Target="../media/image50.emf"/><Relationship Id="rId5" Type="http://schemas.openxmlformats.org/officeDocument/2006/relationships/image" Target="../media/image48.emf"/><Relationship Id="rId10" Type="http://schemas.openxmlformats.org/officeDocument/2006/relationships/package" Target="../embeddings/Microsoft_Word___26.docx"/><Relationship Id="rId4" Type="http://schemas.openxmlformats.org/officeDocument/2006/relationships/package" Target="../embeddings/Microsoft_Word___24.docx"/><Relationship Id="rId9" Type="http://schemas.openxmlformats.org/officeDocument/2006/relationships/oleObject" Target="../embeddings/oleObject26.bin"/></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1.jpeg"/><Relationship Id="rId1" Type="http://schemas.openxmlformats.org/officeDocument/2006/relationships/slideLayout" Target="../slideLayouts/slideLayout1.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F:\wp10173341.jpg"/>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46525" y="-38371"/>
            <a:ext cx="12434419" cy="6954379"/>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146525" y="3125559"/>
            <a:ext cx="12440685" cy="2221603"/>
          </a:xfrm>
          <a:prstGeom prst="rect">
            <a:avLst/>
          </a:prstGeom>
          <a:solidFill>
            <a:schemeClr val="tx2">
              <a:lumMod val="75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山东金榜苑"/>
          <p:cNvPicPr>
            <a:picLocks noChangeAspect="1"/>
          </p:cNvPicPr>
          <p:nvPr/>
        </p:nvPicPr>
        <p:blipFill>
          <a:blip r:embed="rId4">
            <a:lum bright="-8000" contrast="52000"/>
          </a:blip>
          <a:srcRect b="27240"/>
          <a:stretch>
            <a:fillRect/>
          </a:stretch>
        </p:blipFill>
        <p:spPr>
          <a:xfrm>
            <a:off x="11135766" y="59524"/>
            <a:ext cx="919995" cy="669925"/>
          </a:xfrm>
          <a:prstGeom prst="rect">
            <a:avLst/>
          </a:prstGeom>
        </p:spPr>
      </p:pic>
      <p:cxnSp>
        <p:nvCxnSpPr>
          <p:cNvPr id="6" name="直接连接符 5"/>
          <p:cNvCxnSpPr/>
          <p:nvPr/>
        </p:nvCxnSpPr>
        <p:spPr>
          <a:xfrm>
            <a:off x="2260581" y="3439880"/>
            <a:ext cx="1003357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
          <p:cNvSpPr txBox="1"/>
          <p:nvPr/>
        </p:nvSpPr>
        <p:spPr>
          <a:xfrm>
            <a:off x="529017" y="3209047"/>
            <a:ext cx="1731564" cy="461665"/>
          </a:xfrm>
          <a:prstGeom prst="rect">
            <a:avLst/>
          </a:prstGeom>
          <a:noFill/>
        </p:spPr>
        <p:txBody>
          <a:bodyPr wrap="none" rtlCol="0">
            <a:spAutoFit/>
          </a:bodyPr>
          <a:lstStyle/>
          <a:p>
            <a:r>
              <a:rPr lang="zh-CN" altLang="en-US" sz="2400" b="1" dirty="0">
                <a:solidFill>
                  <a:schemeClr val="bg1"/>
                </a:solidFill>
                <a:latin typeface="黑体" panose="02010609060101010101" charset="-122"/>
                <a:ea typeface="黑体" panose="02010609060101010101" charset="-122"/>
              </a:rPr>
              <a:t>第二章　烃</a:t>
            </a:r>
            <a:endParaRPr lang="en-US" altLang="zh-CN" sz="2400" b="1" dirty="0">
              <a:solidFill>
                <a:schemeClr val="bg1"/>
              </a:solidFill>
              <a:latin typeface="黑体" panose="02010609060101010101" charset="-122"/>
              <a:ea typeface="黑体" panose="02010609060101010101" charset="-122"/>
            </a:endParaRPr>
          </a:p>
        </p:txBody>
      </p:sp>
      <p:sp>
        <p:nvSpPr>
          <p:cNvPr id="14" name="TextBox 2"/>
          <p:cNvSpPr txBox="1"/>
          <p:nvPr/>
        </p:nvSpPr>
        <p:spPr>
          <a:xfrm>
            <a:off x="1773188" y="3825482"/>
            <a:ext cx="3877985" cy="584775"/>
          </a:xfrm>
          <a:prstGeom prst="rect">
            <a:avLst/>
          </a:prstGeom>
          <a:noFill/>
        </p:spPr>
        <p:txBody>
          <a:bodyPr wrap="none" rtlCol="0">
            <a:spAutoFit/>
          </a:bodyPr>
          <a:lstStyle/>
          <a:p>
            <a:r>
              <a:rPr lang="zh-CN" altLang="zh-CN" sz="3200" b="1" kern="80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第二节　烯烃　炔烃</a:t>
            </a:r>
            <a:endParaRPr lang="en-US" altLang="zh-CN" sz="3200" b="1" kern="80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TextBox 3"/>
          <p:cNvSpPr txBox="1"/>
          <p:nvPr/>
        </p:nvSpPr>
        <p:spPr>
          <a:xfrm>
            <a:off x="1774726" y="4410258"/>
            <a:ext cx="2900153" cy="584775"/>
          </a:xfrm>
          <a:prstGeom prst="rect">
            <a:avLst/>
          </a:prstGeom>
          <a:noFill/>
        </p:spPr>
        <p:txBody>
          <a:bodyPr wrap="none" rtlCol="0">
            <a:spAutoFit/>
          </a:bodyPr>
          <a:lstStyle/>
          <a:p>
            <a:pPr fontAlgn="ctr"/>
            <a:r>
              <a:rPr lang="zh-CN" altLang="zh-CN" sz="3200" b="1" kern="80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第</a:t>
            </a:r>
            <a:r>
              <a:rPr lang="en-US" altLang="zh-CN" sz="3200" b="1" kern="80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zh-CN" sz="3200" b="1" kern="80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课时　炔烃</a:t>
            </a:r>
          </a:p>
        </p:txBody>
      </p:sp>
    </p:spTree>
    <p:extLst>
      <p:ext uri="{BB962C8B-B14F-4D97-AF65-F5344CB8AC3E}">
        <p14:creationId xmlns:p14="http://schemas.microsoft.com/office/powerpoint/2010/main" val="190695777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14493" y="1809587"/>
            <a:ext cx="11197337" cy="1923579"/>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a:latin typeface="Times New Roman" panose="02020603050405020304" pitchFamily="18" charset="0"/>
                <a:cs typeface="Times New Roman" panose="02020603050405020304" pitchFamily="18" charset="0"/>
              </a:rPr>
              <a:t>从化学键的饱和性等微观角度理解炔烃的结构特点</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能辨析物质类别与反应类型之间的关系。</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Times New Roman" panose="02020603050405020304" pitchFamily="18" charset="0"/>
                <a:cs typeface="Times New Roman" panose="02020603050405020304" pitchFamily="18" charset="0"/>
              </a:rPr>
              <a:t>能根据已知气体制备原理学习乙炔的实验室制法</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并能通过实验探究掌握乙炔的主要化学性质。</a:t>
            </a:r>
            <a:endParaRPr lang="zh-CN" altLang="zh-CN" sz="1150">
              <a:latin typeface="Calibri" panose="020F0502020204030204" pitchFamily="34" charset="0"/>
              <a:cs typeface="Times New Roman" panose="02020603050405020304" pitchFamily="18" charset="0"/>
            </a:endParaRPr>
          </a:p>
        </p:txBody>
      </p:sp>
      <p:sp>
        <p:nvSpPr>
          <p:cNvPr id="8" name="流程图: 手动操作 7"/>
          <p:cNvSpPr/>
          <p:nvPr/>
        </p:nvSpPr>
        <p:spPr>
          <a:xfrm>
            <a:off x="4114953" y="0"/>
            <a:ext cx="3780483" cy="909472"/>
          </a:xfrm>
          <a:prstGeom prst="flowChartManualOperation">
            <a:avLst/>
          </a:prstGeom>
          <a:solidFill>
            <a:srgbClr val="4B2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5159102" y="193126"/>
            <a:ext cx="1627369" cy="523220"/>
          </a:xfrm>
          <a:prstGeom prst="rect">
            <a:avLst/>
          </a:prstGeom>
          <a:noFill/>
        </p:spPr>
        <p:txBody>
          <a:bodyPr wrap="none" rtlCol="0">
            <a:spAutoFit/>
          </a:bodyPr>
          <a:lstStyle/>
          <a:p>
            <a:r>
              <a:rPr lang="zh-CN" altLang="en-US" sz="2800" b="1" kern="100" dirty="0" smtClean="0">
                <a:solidFill>
                  <a:schemeClr val="accent5">
                    <a:lumMod val="20000"/>
                    <a:lumOff val="80000"/>
                  </a:schemeClr>
                </a:solidFill>
                <a:latin typeface="Times New Roman" panose="02020603050405020304"/>
                <a:ea typeface="黑体" panose="02010609060101010101" charset="-122"/>
                <a:cs typeface="Times New Roman" panose="02020603050405020304"/>
              </a:rPr>
              <a:t>学习目标</a:t>
            </a:r>
            <a:endParaRPr lang="zh-CN" altLang="en-US" sz="2800" dirty="0">
              <a:solidFill>
                <a:schemeClr val="accent5">
                  <a:lumMod val="20000"/>
                  <a:lumOff val="80000"/>
                </a:schemeClr>
              </a:solidFill>
            </a:endParaRPr>
          </a:p>
        </p:txBody>
      </p:sp>
    </p:spTree>
    <p:extLst>
      <p:ext uri="{BB962C8B-B14F-4D97-AF65-F5344CB8AC3E}">
        <p14:creationId xmlns:p14="http://schemas.microsoft.com/office/powerpoint/2010/main" val="159545321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F:\medical-chemist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82" y="-26223"/>
            <a:ext cx="12338925" cy="6885811"/>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2529304" y="-26223"/>
            <a:ext cx="9712139" cy="6885811"/>
          </a:xfrm>
          <a:prstGeom prst="rect">
            <a:avLst/>
          </a:prstGeom>
          <a:solidFill>
            <a:schemeClr val="bg2">
              <a:lumMod val="1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22">
            <a:hlinkClick r:id="rId4" action="ppaction://hlinksldjump"/>
          </p:cNvPr>
          <p:cNvSpPr txBox="1"/>
          <p:nvPr/>
        </p:nvSpPr>
        <p:spPr>
          <a:xfrm>
            <a:off x="3298826" y="1453885"/>
            <a:ext cx="7285675" cy="584767"/>
          </a:xfrm>
          <a:prstGeom prst="rect">
            <a:avLst/>
          </a:prstGeom>
          <a:noFill/>
        </p:spPr>
        <p:txBody>
          <a:bodyPr wrap="square" lIns="91432" tIns="45716" rIns="91432" bIns="45716" rtlCol="0">
            <a:spAutoFit/>
          </a:bodyPr>
          <a:lstStyle/>
          <a:p>
            <a:pPr fontAlgn="ctr"/>
            <a:r>
              <a:rPr lang="zh-CN" altLang="zh-CN" sz="3200" dirty="0">
                <a:solidFill>
                  <a:schemeClr val="accent5">
                    <a:lumMod val="20000"/>
                    <a:lumOff val="80000"/>
                  </a:schemeClr>
                </a:solidFill>
                <a:latin typeface="方正大黑_GBK" panose="03000509000000000000" pitchFamily="65" charset="-122"/>
                <a:ea typeface="方正大黑_GBK" panose="03000509000000000000" pitchFamily="65" charset="-122"/>
                <a:cs typeface="Times New Roman" panose="02020603050405020304" pitchFamily="18" charset="0"/>
              </a:rPr>
              <a:t>一、炔烃的结构、命名与同分异构体</a:t>
            </a:r>
          </a:p>
        </p:txBody>
      </p:sp>
      <p:sp>
        <p:nvSpPr>
          <p:cNvPr id="16" name="文本框 2">
            <a:hlinkClick r:id="rId5" action="ppaction://hlinksldjump"/>
          </p:cNvPr>
          <p:cNvSpPr txBox="1"/>
          <p:nvPr/>
        </p:nvSpPr>
        <p:spPr>
          <a:xfrm>
            <a:off x="3298824" y="2276852"/>
            <a:ext cx="7285677" cy="584767"/>
          </a:xfrm>
          <a:prstGeom prst="rect">
            <a:avLst/>
          </a:prstGeom>
          <a:noFill/>
        </p:spPr>
        <p:txBody>
          <a:bodyPr wrap="square" lIns="91432" tIns="45716" rIns="91432" bIns="45716" rtlCol="0">
            <a:spAutoFit/>
          </a:bodyPr>
          <a:lstStyle/>
          <a:p>
            <a:pPr fontAlgn="ctr"/>
            <a:r>
              <a:rPr lang="zh-CN" altLang="zh-CN" sz="3200" dirty="0">
                <a:solidFill>
                  <a:schemeClr val="accent5">
                    <a:lumMod val="20000"/>
                    <a:lumOff val="80000"/>
                  </a:schemeClr>
                </a:solidFill>
                <a:latin typeface="方正大黑_GBK" panose="03000509000000000000" pitchFamily="65" charset="-122"/>
                <a:ea typeface="方正大黑_GBK" panose="03000509000000000000" pitchFamily="65" charset="-122"/>
                <a:cs typeface="Times New Roman" panose="02020603050405020304" pitchFamily="18" charset="0"/>
              </a:rPr>
              <a:t>二、炔烃的性质</a:t>
            </a:r>
          </a:p>
        </p:txBody>
      </p:sp>
      <p:sp>
        <p:nvSpPr>
          <p:cNvPr id="17" name="文本框 32"/>
          <p:cNvSpPr txBox="1"/>
          <p:nvPr/>
        </p:nvSpPr>
        <p:spPr>
          <a:xfrm>
            <a:off x="1020779" y="3502241"/>
            <a:ext cx="766980" cy="2123650"/>
          </a:xfrm>
          <a:prstGeom prst="rect">
            <a:avLst/>
          </a:prstGeom>
          <a:noFill/>
        </p:spPr>
        <p:txBody>
          <a:bodyPr wrap="square" lIns="91432" tIns="45716" rIns="91432" bIns="45716" rtlCol="0">
            <a:spAutoFit/>
          </a:bodyPr>
          <a:lstStyle/>
          <a:p>
            <a:pPr algn="ctr">
              <a:lnSpc>
                <a:spcPct val="100000"/>
              </a:lnSpc>
            </a:pPr>
            <a:r>
              <a:rPr lang="zh-CN" altLang="zh-CN" sz="6600" dirty="0">
                <a:solidFill>
                  <a:srgbClr val="FFFF00"/>
                </a:solidFill>
                <a:latin typeface="方正大黑_GBK" panose="03000509000000000000" pitchFamily="65" charset="-122"/>
                <a:ea typeface="方正大黑_GBK" panose="03000509000000000000" pitchFamily="65" charset="-122"/>
                <a:cs typeface="微软雅黑 Light" panose="020B0502040204020203" charset="-122"/>
              </a:rPr>
              <a:t>目</a:t>
            </a:r>
          </a:p>
          <a:p>
            <a:pPr algn="ctr">
              <a:lnSpc>
                <a:spcPct val="100000"/>
              </a:lnSpc>
            </a:pPr>
            <a:r>
              <a:rPr lang="zh-CN" altLang="zh-CN" sz="6600" dirty="0">
                <a:solidFill>
                  <a:srgbClr val="FFFF00"/>
                </a:solidFill>
                <a:latin typeface="方正大黑_GBK" panose="03000509000000000000" pitchFamily="65" charset="-122"/>
                <a:ea typeface="方正大黑_GBK" panose="03000509000000000000" pitchFamily="65" charset="-122"/>
                <a:cs typeface="微软雅黑 Light" panose="020B0502040204020203" charset="-122"/>
              </a:rPr>
              <a:t>录</a:t>
            </a:r>
          </a:p>
        </p:txBody>
      </p:sp>
      <p:sp>
        <p:nvSpPr>
          <p:cNvPr id="18" name="文本框 8"/>
          <p:cNvSpPr txBox="1"/>
          <p:nvPr/>
        </p:nvSpPr>
        <p:spPr>
          <a:xfrm rot="16200000">
            <a:off x="-126458" y="1751520"/>
            <a:ext cx="3069919" cy="584767"/>
          </a:xfrm>
          <a:prstGeom prst="rect">
            <a:avLst/>
          </a:prstGeom>
          <a:noFill/>
        </p:spPr>
        <p:txBody>
          <a:bodyPr wrap="square" lIns="91432" tIns="45716" rIns="91432" bIns="45716" rtlCol="0">
            <a:spAutoFit/>
          </a:bodyPr>
          <a:lstStyle/>
          <a:p>
            <a:r>
              <a:rPr lang="en-US" altLang="zh-CN" sz="3200" dirty="0" smtClean="0">
                <a:solidFill>
                  <a:schemeClr val="accent4">
                    <a:lumMod val="20000"/>
                    <a:lumOff val="80000"/>
                  </a:schemeClr>
                </a:solidFill>
                <a:latin typeface="方正大黑_GBK" panose="03000509000000000000" pitchFamily="65" charset="-122"/>
                <a:ea typeface="方正大黑_GBK" panose="03000509000000000000" pitchFamily="65" charset="-122"/>
                <a:cs typeface="微软雅黑 Light" panose="020B0502040204020203" charset="-122"/>
                <a:sym typeface="+mn-ea"/>
              </a:rPr>
              <a:t>CONTENTS</a:t>
            </a:r>
            <a:endParaRPr lang="en-US" altLang="zh-CN" sz="3200" dirty="0">
              <a:solidFill>
                <a:schemeClr val="accent4">
                  <a:lumMod val="20000"/>
                  <a:lumOff val="80000"/>
                </a:schemeClr>
              </a:solidFill>
              <a:latin typeface="方正大黑_GBK" panose="03000509000000000000" pitchFamily="65" charset="-122"/>
              <a:ea typeface="方正大黑_GBK" panose="03000509000000000000" pitchFamily="65" charset="-122"/>
              <a:cs typeface="微软雅黑 Light" panose="020B0502040204020203" charset="-122"/>
              <a:sym typeface="+mn-ea"/>
            </a:endParaRPr>
          </a:p>
        </p:txBody>
      </p:sp>
      <p:sp>
        <p:nvSpPr>
          <p:cNvPr id="20" name="文本框 17">
            <a:hlinkClick r:id="rId6" action="ppaction://hlinksldjump"/>
          </p:cNvPr>
          <p:cNvSpPr txBox="1"/>
          <p:nvPr/>
        </p:nvSpPr>
        <p:spPr>
          <a:xfrm>
            <a:off x="3297082" y="3924353"/>
            <a:ext cx="5719335" cy="584767"/>
          </a:xfrm>
          <a:prstGeom prst="rect">
            <a:avLst/>
          </a:prstGeom>
          <a:noFill/>
        </p:spPr>
        <p:txBody>
          <a:bodyPr wrap="square" lIns="91432" tIns="45716" rIns="91432" bIns="45716" rtlCol="0">
            <a:spAutoFit/>
          </a:bodyPr>
          <a:lstStyle/>
          <a:p>
            <a:pPr lvl="0"/>
            <a:r>
              <a:rPr lang="zh-CN" altLang="en-US" sz="3200" dirty="0" smtClean="0">
                <a:solidFill>
                  <a:schemeClr val="accent5">
                    <a:lumMod val="20000"/>
                    <a:lumOff val="80000"/>
                  </a:schemeClr>
                </a:solidFill>
                <a:latin typeface="方正大黑_GBK" panose="03000509000000000000" pitchFamily="65" charset="-122"/>
                <a:ea typeface="方正大黑_GBK" panose="03000509000000000000" pitchFamily="65" charset="-122"/>
                <a:cs typeface="Times New Roman" panose="02020603050405020304" pitchFamily="18" charset="0"/>
              </a:rPr>
              <a:t>课后巩固训练</a:t>
            </a:r>
            <a:endParaRPr lang="en-US" altLang="zh-CN" sz="3200" dirty="0">
              <a:solidFill>
                <a:schemeClr val="accent5">
                  <a:lumMod val="20000"/>
                  <a:lumOff val="80000"/>
                </a:schemeClr>
              </a:solidFill>
              <a:latin typeface="方正大黑_GBK" panose="03000509000000000000" pitchFamily="65" charset="-122"/>
              <a:ea typeface="方正大黑_GBK" panose="03000509000000000000" pitchFamily="65" charset="-122"/>
              <a:cs typeface="Times New Roman" panose="02020603050405020304" pitchFamily="18" charset="0"/>
            </a:endParaRPr>
          </a:p>
        </p:txBody>
      </p:sp>
      <p:sp>
        <p:nvSpPr>
          <p:cNvPr id="21" name="文本框 17">
            <a:hlinkClick r:id="rId7" action="ppaction://hlinksldjump"/>
          </p:cNvPr>
          <p:cNvSpPr txBox="1"/>
          <p:nvPr/>
        </p:nvSpPr>
        <p:spPr>
          <a:xfrm>
            <a:off x="3298823" y="3137913"/>
            <a:ext cx="7285678" cy="584767"/>
          </a:xfrm>
          <a:prstGeom prst="rect">
            <a:avLst/>
          </a:prstGeom>
          <a:noFill/>
        </p:spPr>
        <p:txBody>
          <a:bodyPr wrap="square" lIns="91432" tIns="45716" rIns="91432" bIns="45716" rtlCol="0">
            <a:spAutoFit/>
          </a:bodyPr>
          <a:lstStyle/>
          <a:p>
            <a:pPr fontAlgn="ctr"/>
            <a:r>
              <a:rPr lang="zh-CN" altLang="zh-CN" sz="3200" dirty="0">
                <a:solidFill>
                  <a:schemeClr val="accent5">
                    <a:lumMod val="20000"/>
                    <a:lumOff val="80000"/>
                  </a:schemeClr>
                </a:solidFill>
                <a:latin typeface="方正大黑_GBK" panose="03000509000000000000" pitchFamily="65" charset="-122"/>
                <a:ea typeface="方正大黑_GBK" panose="03000509000000000000" pitchFamily="65" charset="-122"/>
                <a:cs typeface="Times New Roman" panose="02020603050405020304" pitchFamily="18" charset="0"/>
              </a:rPr>
              <a:t>三、乙炔的实验室制备</a:t>
            </a:r>
          </a:p>
        </p:txBody>
      </p:sp>
      <p:cxnSp>
        <p:nvCxnSpPr>
          <p:cNvPr id="31" name="直接连接符 30"/>
          <p:cNvCxnSpPr/>
          <p:nvPr/>
        </p:nvCxnSpPr>
        <p:spPr>
          <a:xfrm>
            <a:off x="874539" y="-26223"/>
            <a:ext cx="0" cy="5430279"/>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697406"/>
      </p:ext>
    </p:extLst>
  </p:cSld>
  <p:clrMapOvr>
    <a:masterClrMapping/>
  </p:clrMapOvr>
  <mc:AlternateContent xmlns:mc="http://schemas.openxmlformats.org/markup-compatibility/2006" xmlns:p14="http://schemas.microsoft.com/office/powerpoint/2010/main">
    <mc:Choice Requires="p14">
      <p:transition spd="med" p14:dur="700"/>
    </mc:Choice>
    <mc:Fallback xmlns="">
      <p:transition spd="med"/>
    </mc:Fallback>
  </mc:AlternateContent>
  <p:timing>
    <p:tnLst>
      <p:par>
        <p:cTn id="1" dur="indefinite" restart="never" nodeType="tmRoot"/>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6748" y="2065202"/>
            <a:ext cx="10542225" cy="2339090"/>
          </a:xfrm>
          <a:prstGeom prst="rect">
            <a:avLst/>
          </a:prstGeom>
          <a:noFill/>
        </p:spPr>
        <p:txBody>
          <a:bodyPr wrap="square" lIns="121910" tIns="60954" rIns="121910" bIns="60954" rtlCol="0">
            <a:spAutoFit/>
          </a:bodyPr>
          <a:lstStyle/>
          <a:p>
            <a:pPr algn="ctr" fontAlgn="ctr">
              <a:lnSpc>
                <a:spcPct val="150000"/>
              </a:lnSpc>
            </a:pPr>
            <a:r>
              <a:rPr lang="zh-CN" altLang="zh-CN" sz="4800" b="1" dirty="0">
                <a:solidFill>
                  <a:schemeClr val="bg1"/>
                </a:solidFill>
                <a:latin typeface="微软雅黑" panose="020B0503020204020204" pitchFamily="34" charset="-122"/>
                <a:ea typeface="微软雅黑" panose="020B0503020204020204" pitchFamily="34" charset="-122"/>
              </a:rPr>
              <a:t>一、炔烃的结构、命名与同分异构体</a:t>
            </a:r>
          </a:p>
        </p:txBody>
      </p:sp>
      <p:sp>
        <p:nvSpPr>
          <p:cNvPr id="11" name="文本框 9">
            <a:hlinkClick r:id="rId2" action="ppaction://hlinksldjump"/>
          </p:cNvPr>
          <p:cNvSpPr txBox="1"/>
          <p:nvPr/>
        </p:nvSpPr>
        <p:spPr>
          <a:xfrm>
            <a:off x="7895406" y="4627159"/>
            <a:ext cx="2549525" cy="559435"/>
          </a:xfrm>
          <a:prstGeom prst="rect">
            <a:avLst/>
          </a:prstGeom>
          <a:noFill/>
          <a:ln>
            <a:noFill/>
          </a:ln>
        </p:spPr>
        <p:txBody>
          <a:bodyPr wrap="square" rtlCol="0" anchor="t">
            <a:noAutofit/>
          </a:bodyPr>
          <a:lstStyle/>
          <a:p>
            <a:pPr algn="ctr">
              <a:lnSpc>
                <a:spcPct val="100000"/>
              </a:lnSpc>
            </a:pPr>
            <a:r>
              <a:rPr lang="zh-CN" altLang="en-US" sz="2800" b="1" dirty="0" smtClean="0">
                <a:solidFill>
                  <a:srgbClr val="254E79"/>
                </a:solidFill>
                <a:latin typeface="微软雅黑" panose="020B0503020204020204" charset="-122"/>
                <a:ea typeface="微软雅黑" panose="020B0503020204020204" charset="-122"/>
                <a:cs typeface="微软雅黑" panose="020B0503020204020204" charset="-122"/>
                <a:sym typeface="+mn-ea"/>
              </a:rPr>
              <a:t>知能通关</a:t>
            </a:r>
          </a:p>
        </p:txBody>
      </p:sp>
    </p:spTree>
    <p:extLst>
      <p:ext uri="{BB962C8B-B14F-4D97-AF65-F5344CB8AC3E}">
        <p14:creationId xmlns:p14="http://schemas.microsoft.com/office/powerpoint/2010/main" val="46998332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0418" y="764704"/>
            <a:ext cx="11654075" cy="64823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1.</a:t>
            </a:r>
            <a:r>
              <a:rPr lang="zh-CN" altLang="zh-CN" sz="2600" b="1">
                <a:latin typeface="Times New Roman" panose="02020603050405020304" pitchFamily="18" charset="0"/>
                <a:ea typeface="黑体" panose="02010609060101010101" pitchFamily="49" charset="-122"/>
                <a:cs typeface="Times New Roman" panose="02020603050405020304" pitchFamily="18" charset="0"/>
              </a:rPr>
              <a:t>炔烃的结构</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3" name="矩形 2"/>
          <p:cNvSpPr/>
          <p:nvPr/>
        </p:nvSpPr>
        <p:spPr>
          <a:xfrm>
            <a:off x="503232" y="1390148"/>
            <a:ext cx="11397613" cy="1323415"/>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炔烃是</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含有</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的</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烃类化合物。官能团的名称</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是</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__________</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结构简式为</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C≡C</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。只含有一个碳碳三键的炔烃的通式</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为</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_______________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sp>
        <p:nvSpPr>
          <p:cNvPr id="4" name="矩形 3"/>
          <p:cNvSpPr/>
          <p:nvPr/>
        </p:nvSpPr>
        <p:spPr>
          <a:xfrm>
            <a:off x="2449500" y="1574570"/>
            <a:ext cx="1518364"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碳碳三键</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 name="矩形 4"/>
          <p:cNvSpPr/>
          <p:nvPr/>
        </p:nvSpPr>
        <p:spPr>
          <a:xfrm>
            <a:off x="8724062" y="1563684"/>
            <a:ext cx="1518364"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碳碳三键</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矩形 5"/>
          <p:cNvSpPr/>
          <p:nvPr/>
        </p:nvSpPr>
        <p:spPr>
          <a:xfrm>
            <a:off x="7840588" y="2076086"/>
            <a:ext cx="2050561"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C</a:t>
            </a:r>
            <a:r>
              <a:rPr lang="en-US" altLang="zh-CN" sz="2600" i="1" baseline="-250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n</a:t>
            </a:r>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H</a:t>
            </a:r>
            <a:r>
              <a:rPr lang="en-US" altLang="zh-CN" sz="2600" baseline="-250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2</a:t>
            </a:r>
            <a:r>
              <a:rPr lang="en-US" altLang="zh-CN" sz="2600" i="1" baseline="-250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n</a:t>
            </a:r>
            <a:r>
              <a:rPr lang="zh-CN" altLang="zh-CN" sz="2600" baseline="-25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r>
              <a:rPr lang="en-US" altLang="zh-CN" sz="2600" baseline="-25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2</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r>
              <a:rPr lang="en-US" altLang="zh-CN" sz="2600" i="1"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n</a:t>
            </a:r>
            <a:r>
              <a:rPr lang="en-US" altLang="zh-CN" sz="2600" b="1"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2</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endParaRPr lang="zh-CN" altLang="en-US" sz="260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Tree>
    <p:extLst>
      <p:ext uri="{BB962C8B-B14F-4D97-AF65-F5344CB8AC3E}">
        <p14:creationId xmlns:p14="http://schemas.microsoft.com/office/powerpoint/2010/main" val="3662908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837506"/>
            <a:ext cx="11654075" cy="723251"/>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乙炔的结构</a:t>
            </a:r>
            <a:endParaRPr lang="zh-CN" altLang="zh-CN" sz="1150">
              <a:latin typeface="Calibri" panose="020F0502020204030204" pitchFamily="34" charset="0"/>
              <a:cs typeface="Times New Roman" panose="02020603050405020304" pitchFamily="18" charset="0"/>
            </a:endParaRPr>
          </a:p>
        </p:txBody>
      </p:sp>
      <p:pic>
        <p:nvPicPr>
          <p:cNvPr id="4" name="image354.jpeg"/>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5206" y="1560757"/>
            <a:ext cx="8106936" cy="4543154"/>
          </a:xfrm>
          <a:prstGeom prst="rect">
            <a:avLst/>
          </a:prstGeom>
          <a:solidFill>
            <a:scrgbClr r="0" g="0" b="0">
              <a:alpha val="0"/>
            </a:scrgbClr>
          </a:solidFill>
          <a:ln>
            <a:noFill/>
          </a:ln>
        </p:spPr>
      </p:pic>
      <p:sp>
        <p:nvSpPr>
          <p:cNvPr id="7" name="矩形 6"/>
          <p:cNvSpPr/>
          <p:nvPr/>
        </p:nvSpPr>
        <p:spPr>
          <a:xfrm>
            <a:off x="2091662" y="2403428"/>
            <a:ext cx="869149" cy="492443"/>
          </a:xfrm>
          <a:prstGeom prst="rect">
            <a:avLst/>
          </a:prstGeom>
        </p:spPr>
        <p:txBody>
          <a:bodyPr wrap="none">
            <a:spAutoFit/>
          </a:bodyPr>
          <a:lstStyle/>
          <a:p>
            <a:r>
              <a:rPr lang="en-US" altLang="zh-CN" sz="2600">
                <a:solidFill>
                  <a:srgbClr val="C00000"/>
                </a:solidFill>
                <a:latin typeface="Times New Roman" panose="02020603050405020304" pitchFamily="18" charset="0"/>
                <a:ea typeface="微软雅黑" panose="020B0503020204020204" pitchFamily="34" charset="-122"/>
              </a:rPr>
              <a:t>C</a:t>
            </a:r>
            <a:r>
              <a:rPr lang="en-US" altLang="zh-CN" sz="2600" baseline="-25000">
                <a:solidFill>
                  <a:srgbClr val="C00000"/>
                </a:solidFill>
                <a:latin typeface="Times New Roman" panose="02020603050405020304" pitchFamily="18" charset="0"/>
                <a:ea typeface="微软雅黑" panose="020B0503020204020204" pitchFamily="34" charset="-122"/>
              </a:rPr>
              <a:t>2</a:t>
            </a:r>
            <a:r>
              <a:rPr lang="en-US" altLang="zh-CN" sz="2600">
                <a:solidFill>
                  <a:srgbClr val="C00000"/>
                </a:solidFill>
                <a:latin typeface="Times New Roman" panose="02020603050405020304" pitchFamily="18" charset="0"/>
                <a:ea typeface="微软雅黑" panose="020B0503020204020204" pitchFamily="34" charset="-122"/>
              </a:rPr>
              <a:t>H</a:t>
            </a:r>
            <a:r>
              <a:rPr lang="en-US" altLang="zh-CN" sz="2600" baseline="-25000">
                <a:solidFill>
                  <a:srgbClr val="C00000"/>
                </a:solidFill>
                <a:latin typeface="Times New Roman" panose="02020603050405020304" pitchFamily="18" charset="0"/>
                <a:ea typeface="微软雅黑" panose="020B0503020204020204" pitchFamily="34" charset="-122"/>
              </a:rPr>
              <a:t>2</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矩形 7"/>
          <p:cNvSpPr/>
          <p:nvPr/>
        </p:nvSpPr>
        <p:spPr>
          <a:xfrm>
            <a:off x="4164268" y="1759631"/>
            <a:ext cx="1915909" cy="430887"/>
          </a:xfrm>
          <a:prstGeom prst="rect">
            <a:avLst/>
          </a:prstGeom>
        </p:spPr>
        <p:txBody>
          <a:bodyPr wrap="none">
            <a:spAutoFit/>
          </a:bodyPr>
          <a:lstStyle/>
          <a:p>
            <a:r>
              <a:rPr lang="en-US" altLang="zh-CN" sz="2200" spc="-250" dirty="0">
                <a:solidFill>
                  <a:srgbClr val="C00000"/>
                </a:solidFill>
                <a:latin typeface="Times New Roman" panose="02020603050405020304" pitchFamily="18" charset="0"/>
                <a:ea typeface="微软雅黑" panose="020B0503020204020204" pitchFamily="34" charset="-122"/>
              </a:rPr>
              <a:t>H</a:t>
            </a:r>
            <a:r>
              <a:rPr lang="zh-CN" altLang="zh-CN" sz="2200" spc="-25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200" spc="-250" dirty="0">
                <a:solidFill>
                  <a:srgbClr val="C00000"/>
                </a:solidFill>
                <a:latin typeface="Times New Roman" panose="02020603050405020304" pitchFamily="18" charset="0"/>
                <a:ea typeface="微软雅黑" panose="020B0503020204020204" pitchFamily="34" charset="-122"/>
              </a:rPr>
              <a:t> C</a:t>
            </a:r>
            <a:r>
              <a:rPr lang="en-US" altLang="zh-CN" sz="2200" spc="-250" dirty="0">
                <a:solidFill>
                  <a:srgbClr val="C00000"/>
                </a:solidFill>
                <a:latin typeface="宋体" panose="02010600030101010101" pitchFamily="2" charset="-122"/>
                <a:cs typeface="宋体" panose="02010600030101010101" pitchFamily="2" charset="-122"/>
              </a:rPr>
              <a:t>︙︙</a:t>
            </a:r>
            <a:r>
              <a:rPr lang="en-US" altLang="zh-CN" sz="2200" spc="-250" dirty="0">
                <a:solidFill>
                  <a:srgbClr val="C00000"/>
                </a:solidFill>
                <a:latin typeface="Times New Roman" panose="02020603050405020304" pitchFamily="18" charset="0"/>
                <a:ea typeface="微软雅黑" panose="020B0503020204020204" pitchFamily="34" charset="-122"/>
              </a:rPr>
              <a:t> C</a:t>
            </a:r>
            <a:r>
              <a:rPr lang="zh-CN" altLang="zh-CN" sz="2200" spc="-25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200" spc="-250" dirty="0">
                <a:solidFill>
                  <a:srgbClr val="C00000"/>
                </a:solidFill>
                <a:latin typeface="Times New Roman" panose="02020603050405020304" pitchFamily="18" charset="0"/>
                <a:ea typeface="微软雅黑" panose="020B0503020204020204" pitchFamily="34" charset="-122"/>
              </a:rPr>
              <a:t>H</a:t>
            </a:r>
            <a:endParaRPr lang="zh-CN" altLang="en-US" sz="2200" spc="-25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矩形 8"/>
          <p:cNvSpPr/>
          <p:nvPr/>
        </p:nvSpPr>
        <p:spPr>
          <a:xfrm>
            <a:off x="7669917" y="2247335"/>
            <a:ext cx="1829347" cy="461665"/>
          </a:xfrm>
          <a:prstGeom prst="rect">
            <a:avLst/>
          </a:prstGeom>
        </p:spPr>
        <p:txBody>
          <a:bodyPr wrap="none">
            <a:spAutoFit/>
          </a:bodyPr>
          <a:lstStyle/>
          <a:p>
            <a:r>
              <a:rPr lang="en-US" altLang="zh-CN" sz="2400">
                <a:solidFill>
                  <a:srgbClr val="C00000"/>
                </a:solidFill>
                <a:latin typeface="Times New Roman" panose="02020603050405020304" pitchFamily="18" charset="0"/>
                <a:ea typeface="微软雅黑" panose="020B0503020204020204" pitchFamily="34" charset="-122"/>
              </a:rPr>
              <a:t>H—C≡C—H</a:t>
            </a:r>
            <a:endParaRPr lang="zh-CN" altLang="en-US" sz="2200" spc="-25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矩形 9"/>
          <p:cNvSpPr/>
          <p:nvPr/>
        </p:nvSpPr>
        <p:spPr>
          <a:xfrm>
            <a:off x="2220766" y="4385563"/>
            <a:ext cx="612668" cy="461665"/>
          </a:xfrm>
          <a:prstGeom prst="rect">
            <a:avLst/>
          </a:prstGeom>
        </p:spPr>
        <p:txBody>
          <a:bodyPr wrap="none">
            <a:spAutoFit/>
          </a:bodyPr>
          <a:lstStyle/>
          <a:p>
            <a:r>
              <a:rPr lang="en-US" altLang="zh-CN" sz="2400">
                <a:solidFill>
                  <a:srgbClr val="C00000"/>
                </a:solidFill>
                <a:latin typeface="Times New Roman" panose="02020603050405020304" pitchFamily="18" charset="0"/>
                <a:ea typeface="微软雅黑" panose="020B0503020204020204" pitchFamily="34" charset="-122"/>
              </a:rPr>
              <a:t>CH</a:t>
            </a:r>
            <a:endParaRPr lang="zh-CN" altLang="en-US" sz="2200" spc="-25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矩形 10"/>
          <p:cNvSpPr/>
          <p:nvPr/>
        </p:nvSpPr>
        <p:spPr>
          <a:xfrm>
            <a:off x="4148901" y="4257858"/>
            <a:ext cx="800219" cy="461665"/>
          </a:xfrm>
          <a:prstGeom prst="rect">
            <a:avLst/>
          </a:prstGeom>
        </p:spPr>
        <p:txBody>
          <a:bodyPr wrap="none">
            <a:spAutoFit/>
          </a:bodyPr>
          <a:lstStyle/>
          <a:p>
            <a:r>
              <a:rPr lang="zh-CN" altLang="zh-CN" sz="24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球棍</a:t>
            </a:r>
            <a:endParaRPr lang="zh-CN" altLang="en-US" sz="2200" spc="-25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矩形 11"/>
          <p:cNvSpPr/>
          <p:nvPr/>
        </p:nvSpPr>
        <p:spPr>
          <a:xfrm rot="1503135">
            <a:off x="6122455" y="4016338"/>
            <a:ext cx="1313180" cy="430887"/>
          </a:xfrm>
          <a:prstGeom prst="rect">
            <a:avLst/>
          </a:prstGeom>
        </p:spPr>
        <p:txBody>
          <a:bodyPr wrap="none">
            <a:spAutoFit/>
          </a:bodyPr>
          <a:lstStyle/>
          <a:p>
            <a:r>
              <a:rPr lang="zh-CN" altLang="zh-CN" sz="2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空间填充</a:t>
            </a:r>
            <a:endParaRPr lang="zh-CN" altLang="en-US" sz="2200" spc="-25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矩形 12"/>
          <p:cNvSpPr/>
          <p:nvPr/>
        </p:nvSpPr>
        <p:spPr>
          <a:xfrm>
            <a:off x="7935856" y="3680143"/>
            <a:ext cx="1213794" cy="461665"/>
          </a:xfrm>
          <a:prstGeom prst="rect">
            <a:avLst/>
          </a:prstGeom>
        </p:spPr>
        <p:txBody>
          <a:bodyPr wrap="none">
            <a:spAutoFit/>
          </a:bodyPr>
          <a:lstStyle/>
          <a:p>
            <a:r>
              <a:rPr lang="en-US" altLang="zh-CN" sz="2400" dirty="0" err="1">
                <a:solidFill>
                  <a:srgbClr val="C00000"/>
                </a:solidFill>
                <a:latin typeface="Times New Roman" panose="02020603050405020304" pitchFamily="18" charset="0"/>
                <a:ea typeface="微软雅黑" panose="020B0503020204020204" pitchFamily="34" charset="-122"/>
              </a:rPr>
              <a:t>HC≡CH</a:t>
            </a:r>
            <a:endParaRPr lang="zh-CN" altLang="en-US" sz="2400" spc="-25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Tree>
    <p:extLst>
      <p:ext uri="{BB962C8B-B14F-4D97-AF65-F5344CB8AC3E}">
        <p14:creationId xmlns:p14="http://schemas.microsoft.com/office/powerpoint/2010/main" val="2149114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P spid="9" grpId="0" autoUpdateAnimBg="0"/>
      <p:bldP spid="10" grpId="0" autoUpdateAnimBg="0"/>
      <p:bldP spid="11" grpId="0" autoUpdateAnimBg="0"/>
      <p:bldP spid="12" grpId="0" autoUpdateAnimBg="0"/>
      <p:bldP spid="13"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03232" y="3654535"/>
            <a:ext cx="11397613" cy="1923579"/>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乙炔的结构特点</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乙炔分子</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为</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结构</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相邻两个键之间的夹角</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为</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碳原子均</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采取</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杂化</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碳原子和氢原子之间均以单键</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相连接</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碳原子与碳原子之间以三键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个</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键</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个</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相连接。</a:t>
            </a:r>
            <a:endParaRPr lang="zh-CN" altLang="zh-CN" sz="1150" dirty="0">
              <a:latin typeface="Calibri" panose="020F0502020204030204" pitchFamily="34" charset="0"/>
              <a:cs typeface="Times New Roman" panose="02020603050405020304" pitchFamily="18" charset="0"/>
            </a:endParaRPr>
          </a:p>
        </p:txBody>
      </p:sp>
      <p:pic>
        <p:nvPicPr>
          <p:cNvPr id="4" name="image395.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97532" y="876342"/>
            <a:ext cx="6379845" cy="2609850"/>
          </a:xfrm>
          <a:prstGeom prst="rect">
            <a:avLst/>
          </a:prstGeom>
          <a:solidFill>
            <a:scrgbClr r="0" g="0" b="0">
              <a:alpha val="0"/>
            </a:scrgbClr>
          </a:solidFill>
          <a:ln>
            <a:noFill/>
          </a:ln>
        </p:spPr>
      </p:pic>
      <p:sp>
        <p:nvSpPr>
          <p:cNvPr id="2" name="矩形 1"/>
          <p:cNvSpPr/>
          <p:nvPr/>
        </p:nvSpPr>
        <p:spPr>
          <a:xfrm>
            <a:off x="4877608" y="3810771"/>
            <a:ext cx="1184940"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直线形</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 name="矩形 2"/>
          <p:cNvSpPr/>
          <p:nvPr/>
        </p:nvSpPr>
        <p:spPr>
          <a:xfrm>
            <a:off x="10480522" y="3810772"/>
            <a:ext cx="821059" cy="492443"/>
          </a:xfrm>
          <a:prstGeom prst="rect">
            <a:avLst/>
          </a:prstGeom>
        </p:spPr>
        <p:txBody>
          <a:bodyPr wrap="none">
            <a:spAutoFit/>
          </a:bodyPr>
          <a:lstStyle/>
          <a:p>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180°</a:t>
            </a:r>
            <a:endParaRPr lang="zh-CN" altLang="en-US" sz="260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矩形 6"/>
          <p:cNvSpPr/>
          <p:nvPr/>
        </p:nvSpPr>
        <p:spPr>
          <a:xfrm>
            <a:off x="2755756" y="4376557"/>
            <a:ext cx="481222" cy="492443"/>
          </a:xfrm>
          <a:prstGeom prst="rect">
            <a:avLst/>
          </a:prstGeom>
        </p:spPr>
        <p:txBody>
          <a:bodyPr wrap="none">
            <a:spAutoFit/>
          </a:bodyPr>
          <a:lstStyle/>
          <a:p>
            <a:r>
              <a:rPr lang="en-US"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sp</a:t>
            </a:r>
            <a:endParaRPr lang="zh-CN" altLang="en-US" sz="260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矩形 7"/>
          <p:cNvSpPr/>
          <p:nvPr/>
        </p:nvSpPr>
        <p:spPr>
          <a:xfrm>
            <a:off x="9037089" y="4356599"/>
            <a:ext cx="364202" cy="492443"/>
          </a:xfrm>
          <a:prstGeom prst="rect">
            <a:avLst/>
          </a:prstGeom>
        </p:spPr>
        <p:txBody>
          <a:bodyPr wrap="none">
            <a:spAutoFit/>
          </a:bodyPr>
          <a:lstStyle/>
          <a:p>
            <a:r>
              <a:rPr lang="en-US"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σ</a:t>
            </a:r>
            <a:endParaRPr lang="zh-CN" altLang="en-US" sz="260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矩形 8"/>
          <p:cNvSpPr/>
          <p:nvPr/>
        </p:nvSpPr>
        <p:spPr>
          <a:xfrm>
            <a:off x="4651004" y="5031242"/>
            <a:ext cx="364202" cy="492443"/>
          </a:xfrm>
          <a:prstGeom prst="rect">
            <a:avLst/>
          </a:prstGeom>
        </p:spPr>
        <p:txBody>
          <a:bodyPr wrap="none">
            <a:spAutoFit/>
          </a:bodyPr>
          <a:lstStyle/>
          <a:p>
            <a:r>
              <a:rPr lang="en-US"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σ</a:t>
            </a:r>
            <a:endParaRPr lang="zh-CN" altLang="en-US" sz="260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矩形 9"/>
          <p:cNvSpPr/>
          <p:nvPr/>
        </p:nvSpPr>
        <p:spPr>
          <a:xfrm>
            <a:off x="6494881" y="5032286"/>
            <a:ext cx="352982" cy="492443"/>
          </a:xfrm>
          <a:prstGeom prst="rect">
            <a:avLst/>
          </a:prstGeom>
        </p:spPr>
        <p:txBody>
          <a:bodyPr wrap="none">
            <a:spAutoFit/>
          </a:bodyPr>
          <a:lstStyle/>
          <a:p>
            <a:r>
              <a:rPr lang="en-US"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π</a:t>
            </a:r>
            <a:endParaRPr lang="zh-CN" altLang="en-US" sz="260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Tree>
    <p:extLst>
      <p:ext uri="{BB962C8B-B14F-4D97-AF65-F5344CB8AC3E}">
        <p14:creationId xmlns:p14="http://schemas.microsoft.com/office/powerpoint/2010/main" val="2149114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7" grpId="0" autoUpdateAnimBg="0"/>
      <p:bldP spid="8" grpId="0" autoUpdateAnimBg="0"/>
      <p:bldP spid="9" grpId="0" autoUpdateAnimBg="0"/>
      <p:bldP spid="1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17593" y="909000"/>
            <a:ext cx="11397613" cy="1923579"/>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炔烃的结构</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除乙炔外</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碳原子的杂化方式</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为</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__________</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碳碳三键两端的碳原子以及与之直接连接的两个</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原子</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sp>
        <p:nvSpPr>
          <p:cNvPr id="2" name="矩形 1"/>
          <p:cNvSpPr/>
          <p:nvPr/>
        </p:nvSpPr>
        <p:spPr>
          <a:xfrm>
            <a:off x="5604283" y="1639886"/>
            <a:ext cx="1221809"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sp</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sp</a:t>
            </a:r>
            <a:r>
              <a:rPr lang="en-US" altLang="zh-CN" sz="2600" baseline="300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3</a:t>
            </a:r>
            <a:endParaRPr lang="zh-CN" altLang="en-US" sz="260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 name="矩形 2"/>
          <p:cNvSpPr/>
          <p:nvPr/>
        </p:nvSpPr>
        <p:spPr>
          <a:xfrm>
            <a:off x="3564320" y="2281872"/>
            <a:ext cx="851515"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共线</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Tree>
    <p:extLst>
      <p:ext uri="{BB962C8B-B14F-4D97-AF65-F5344CB8AC3E}">
        <p14:creationId xmlns:p14="http://schemas.microsoft.com/office/powerpoint/2010/main" val="3829594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837506"/>
            <a:ext cx="11654075" cy="64823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2.</a:t>
            </a:r>
            <a:r>
              <a:rPr lang="zh-CN" altLang="zh-CN" sz="2600" b="1">
                <a:latin typeface="Times New Roman" panose="02020603050405020304" pitchFamily="18" charset="0"/>
                <a:ea typeface="黑体" panose="02010609060101010101" pitchFamily="49" charset="-122"/>
                <a:cs typeface="Times New Roman" panose="02020603050405020304" pitchFamily="18" charset="0"/>
              </a:rPr>
              <a:t>炔烃的命名</a:t>
            </a:r>
            <a:r>
              <a:rPr lang="en-US" altLang="zh-CN" sz="2600" b="1">
                <a:latin typeface="Times New Roman" panose="02020603050405020304" pitchFamily="18" charset="0"/>
                <a:ea typeface="黑体" panose="02010609060101010101" pitchFamily="49" charset="-122"/>
              </a:rPr>
              <a:t>——</a:t>
            </a:r>
            <a:r>
              <a:rPr lang="zh-CN" altLang="zh-CN" sz="2600" b="1">
                <a:latin typeface="Times New Roman" panose="02020603050405020304" pitchFamily="18" charset="0"/>
                <a:ea typeface="黑体" panose="02010609060101010101" pitchFamily="49" charset="-122"/>
                <a:cs typeface="Times New Roman" panose="02020603050405020304" pitchFamily="18" charset="0"/>
              </a:rPr>
              <a:t>与烯烃相似</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6" name="矩形 5"/>
          <p:cNvSpPr/>
          <p:nvPr/>
        </p:nvSpPr>
        <p:spPr>
          <a:xfrm>
            <a:off x="503232" y="1585456"/>
            <a:ext cx="11397613" cy="1323415"/>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选主链</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选择含碳碳三键的最长碳链为主链</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称某炔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定编号</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从靠近碳碳三键的一端编号</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使三键位号最小</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436205236"/>
              </p:ext>
            </p:extLst>
          </p:nvPr>
        </p:nvGraphicFramePr>
        <p:xfrm>
          <a:off x="594407" y="3097123"/>
          <a:ext cx="11088687" cy="1782763"/>
        </p:xfrm>
        <a:graphic>
          <a:graphicData uri="http://schemas.openxmlformats.org/presentationml/2006/ole">
            <mc:AlternateContent xmlns:mc="http://schemas.openxmlformats.org/markup-compatibility/2006">
              <mc:Choice xmlns:v="urn:schemas-microsoft-com:vml" Requires="v">
                <p:oleObj spid="_x0000_s1036" name="文档" r:id="rId4" imgW="11088991" imgH="1782972" progId="Word.Document.12">
                  <p:embed/>
                </p:oleObj>
              </mc:Choice>
              <mc:Fallback>
                <p:oleObj name="文档" r:id="rId4" imgW="11088991" imgH="1782972" progId="Word.Document.12">
                  <p:embed/>
                  <p:pic>
                    <p:nvPicPr>
                      <p:cNvPr id="0" name=""/>
                      <p:cNvPicPr/>
                      <p:nvPr/>
                    </p:nvPicPr>
                    <p:blipFill>
                      <a:blip r:embed="rId5"/>
                      <a:stretch>
                        <a:fillRect/>
                      </a:stretch>
                    </p:blipFill>
                    <p:spPr>
                      <a:xfrm>
                        <a:off x="594407" y="3097123"/>
                        <a:ext cx="11088687" cy="1782763"/>
                      </a:xfrm>
                      <a:prstGeom prst="rect">
                        <a:avLst/>
                      </a:prstGeom>
                    </p:spPr>
                  </p:pic>
                </p:oleObj>
              </mc:Fallback>
            </mc:AlternateContent>
          </a:graphicData>
        </a:graphic>
      </p:graphicFrame>
      <p:sp>
        <p:nvSpPr>
          <p:cNvPr id="3" name="矩形 2"/>
          <p:cNvSpPr/>
          <p:nvPr/>
        </p:nvSpPr>
        <p:spPr>
          <a:xfrm>
            <a:off x="6961508" y="4016557"/>
            <a:ext cx="2351926" cy="492443"/>
          </a:xfrm>
          <a:prstGeom prst="rect">
            <a:avLst/>
          </a:prstGeom>
        </p:spPr>
        <p:txBody>
          <a:bodyPr wrap="none">
            <a:spAutoFit/>
          </a:bodyPr>
          <a:lstStyle/>
          <a:p>
            <a:r>
              <a:rPr lang="en-US" altLang="zh-CN" sz="2600" dirty="0">
                <a:solidFill>
                  <a:srgbClr val="C00000"/>
                </a:solidFill>
                <a:latin typeface="Times New Roman" panose="02020603050405020304" pitchFamily="18" charset="0"/>
                <a:ea typeface="微软雅黑" panose="020B0503020204020204" pitchFamily="34" charset="-122"/>
              </a:rPr>
              <a:t>4</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甲基</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en-US" altLang="zh-CN" sz="2600" dirty="0">
                <a:solidFill>
                  <a:srgbClr val="C00000"/>
                </a:solidFill>
                <a:latin typeface="Times New Roman" panose="02020603050405020304" pitchFamily="18" charset="0"/>
                <a:ea typeface="微软雅黑" panose="020B0503020204020204" pitchFamily="34" charset="-122"/>
              </a:rPr>
              <a:t>1</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戊炔</a:t>
            </a:r>
            <a:endParaRPr lang="zh-CN" altLang="en-US" dirty="0">
              <a:solidFill>
                <a:srgbClr val="C00000"/>
              </a:solidFill>
            </a:endParaRPr>
          </a:p>
        </p:txBody>
      </p:sp>
    </p:spTree>
    <p:extLst>
      <p:ext uri="{BB962C8B-B14F-4D97-AF65-F5344CB8AC3E}">
        <p14:creationId xmlns:p14="http://schemas.microsoft.com/office/powerpoint/2010/main" val="171766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397.jpeg"/>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9379" y="1194024"/>
            <a:ext cx="358775" cy="358775"/>
          </a:xfrm>
          <a:prstGeom prst="rect">
            <a:avLst/>
          </a:prstGeom>
          <a:solidFill>
            <a:scrgbClr r="0" g="0" b="0">
              <a:alpha val="0"/>
            </a:scrgbClr>
          </a:solidFill>
          <a:ln>
            <a:noFill/>
          </a:ln>
        </p:spPr>
      </p:pic>
      <p:sp>
        <p:nvSpPr>
          <p:cNvPr id="4" name="矩形 3"/>
          <p:cNvSpPr/>
          <p:nvPr/>
        </p:nvSpPr>
        <p:spPr>
          <a:xfrm>
            <a:off x="877568" y="991481"/>
            <a:ext cx="1987911" cy="652527"/>
          </a:xfrm>
          <a:prstGeom prst="rect">
            <a:avLst/>
          </a:prstGeom>
        </p:spPr>
        <p:txBody>
          <a:bodyPr wrap="square" lIns="121898" tIns="60948" rIns="121898" bIns="60948">
            <a:spAutoFit/>
          </a:bodyPr>
          <a:lstStyle/>
          <a:p>
            <a:pPr algn="just">
              <a:lnSpc>
                <a:spcPct val="150000"/>
              </a:lnSpc>
              <a:spcAft>
                <a:spcPts val="0"/>
              </a:spcAft>
              <a:tabLst>
                <a:tab pos="2700655" algn="l"/>
              </a:tabLst>
            </a:pPr>
            <a:r>
              <a:rPr lang="zh-CN" altLang="en-US" sz="2600" kern="100" dirty="0" smtClean="0">
                <a:latin typeface="微软雅黑" panose="020B0503020204020204" pitchFamily="34" charset="-122"/>
                <a:ea typeface="微软雅黑" panose="020B0503020204020204" pitchFamily="34" charset="-122"/>
                <a:cs typeface="Courier New" panose="02070309020205020404" pitchFamily="49" charset="0"/>
              </a:rPr>
              <a:t>小题对点过</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3797978279"/>
              </p:ext>
            </p:extLst>
          </p:nvPr>
        </p:nvGraphicFramePr>
        <p:xfrm>
          <a:off x="519113" y="1716087"/>
          <a:ext cx="11153775" cy="2374900"/>
        </p:xfrm>
        <a:graphic>
          <a:graphicData uri="http://schemas.openxmlformats.org/presentationml/2006/ole">
            <mc:AlternateContent xmlns:mc="http://schemas.openxmlformats.org/markup-compatibility/2006">
              <mc:Choice xmlns:v="urn:schemas-microsoft-com:vml" Requires="v">
                <p:oleObj spid="_x0000_s9226" name="文档" r:id="rId5" imgW="11153167" imgH="2375221" progId="Word.Document.12">
                  <p:embed/>
                </p:oleObj>
              </mc:Choice>
              <mc:Fallback>
                <p:oleObj name="文档" r:id="rId5" imgW="11153167" imgH="2375221" progId="Word.Document.12">
                  <p:embed/>
                  <p:pic>
                    <p:nvPicPr>
                      <p:cNvPr id="0" name=""/>
                      <p:cNvPicPr/>
                      <p:nvPr/>
                    </p:nvPicPr>
                    <p:blipFill>
                      <a:blip r:embed="rId6"/>
                      <a:stretch>
                        <a:fillRect/>
                      </a:stretch>
                    </p:blipFill>
                    <p:spPr>
                      <a:xfrm>
                        <a:off x="519113" y="1716087"/>
                        <a:ext cx="11153775" cy="2374900"/>
                      </a:xfrm>
                      <a:prstGeom prst="rect">
                        <a:avLst/>
                      </a:prstGeom>
                    </p:spPr>
                  </p:pic>
                </p:oleObj>
              </mc:Fallback>
            </mc:AlternateContent>
          </a:graphicData>
        </a:graphic>
      </p:graphicFrame>
      <p:sp>
        <p:nvSpPr>
          <p:cNvPr id="6" name="矩形 5"/>
          <p:cNvSpPr/>
          <p:nvPr/>
        </p:nvSpPr>
        <p:spPr>
          <a:xfrm>
            <a:off x="4316978" y="2349000"/>
            <a:ext cx="2358338" cy="492443"/>
          </a:xfrm>
          <a:prstGeom prst="rect">
            <a:avLst/>
          </a:prstGeom>
        </p:spPr>
        <p:txBody>
          <a:bodyPr wrap="none">
            <a:spAutoFit/>
          </a:bodyPr>
          <a:lstStyle/>
          <a:p>
            <a:r>
              <a:rPr lang="en-US" altLang="zh-CN" sz="2600" dirty="0">
                <a:solidFill>
                  <a:srgbClr val="C00000"/>
                </a:solidFill>
                <a:latin typeface="Times New Roman" panose="02020603050405020304" pitchFamily="18" charset="0"/>
                <a:ea typeface="微软雅黑" panose="020B0503020204020204" pitchFamily="34" charset="-122"/>
              </a:rPr>
              <a:t>2</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solidFill>
                  <a:srgbClr val="C00000"/>
                </a:solidFill>
                <a:latin typeface="Times New Roman" panose="02020603050405020304" pitchFamily="18" charset="0"/>
                <a:cs typeface="Times New Roman" panose="02020603050405020304" pitchFamily="18" charset="0"/>
              </a:rPr>
              <a:t>甲基</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en-US" altLang="zh-CN" sz="2600" dirty="0">
                <a:solidFill>
                  <a:srgbClr val="C00000"/>
                </a:solidFill>
                <a:latin typeface="Times New Roman" panose="02020603050405020304" pitchFamily="18" charset="0"/>
                <a:ea typeface="微软雅黑" panose="020B0503020204020204" pitchFamily="34" charset="-122"/>
              </a:rPr>
              <a:t>3</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solidFill>
                  <a:srgbClr val="C00000"/>
                </a:solidFill>
                <a:latin typeface="Times New Roman" panose="02020603050405020304" pitchFamily="18" charset="0"/>
                <a:cs typeface="Times New Roman" panose="02020603050405020304" pitchFamily="18" charset="0"/>
              </a:rPr>
              <a:t>己炔</a:t>
            </a:r>
            <a:endParaRPr lang="zh-CN" altLang="en-US" dirty="0"/>
          </a:p>
        </p:txBody>
      </p:sp>
      <p:sp>
        <p:nvSpPr>
          <p:cNvPr id="7" name="矩形 6"/>
          <p:cNvSpPr/>
          <p:nvPr/>
        </p:nvSpPr>
        <p:spPr>
          <a:xfrm>
            <a:off x="4915243" y="3182779"/>
            <a:ext cx="2358338" cy="492443"/>
          </a:xfrm>
          <a:prstGeom prst="rect">
            <a:avLst/>
          </a:prstGeom>
        </p:spPr>
        <p:txBody>
          <a:bodyPr wrap="none">
            <a:spAutoFit/>
          </a:bodyPr>
          <a:lstStyle/>
          <a:p>
            <a:r>
              <a:rPr lang="en-US" altLang="zh-CN" sz="2600" dirty="0">
                <a:solidFill>
                  <a:srgbClr val="C00000"/>
                </a:solidFill>
                <a:latin typeface="Times New Roman" panose="02020603050405020304" pitchFamily="18" charset="0"/>
                <a:ea typeface="微软雅黑" panose="020B0503020204020204" pitchFamily="34" charset="-122"/>
              </a:rPr>
              <a:t>5</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solidFill>
                  <a:srgbClr val="C00000"/>
                </a:solidFill>
                <a:latin typeface="Times New Roman" panose="02020603050405020304" pitchFamily="18" charset="0"/>
                <a:cs typeface="Times New Roman" panose="02020603050405020304" pitchFamily="18" charset="0"/>
              </a:rPr>
              <a:t>甲基</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en-US" altLang="zh-CN" sz="2600" dirty="0">
                <a:solidFill>
                  <a:srgbClr val="C00000"/>
                </a:solidFill>
                <a:latin typeface="Times New Roman" panose="02020603050405020304" pitchFamily="18" charset="0"/>
                <a:ea typeface="微软雅黑" panose="020B0503020204020204" pitchFamily="34" charset="-122"/>
              </a:rPr>
              <a:t>1</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solidFill>
                  <a:srgbClr val="C00000"/>
                </a:solidFill>
                <a:latin typeface="Times New Roman" panose="02020603050405020304" pitchFamily="18" charset="0"/>
                <a:cs typeface="Times New Roman" panose="02020603050405020304" pitchFamily="18" charset="0"/>
              </a:rPr>
              <a:t>庚炔</a:t>
            </a:r>
            <a:endParaRPr lang="zh-CN" altLang="en-US" dirty="0"/>
          </a:p>
        </p:txBody>
      </p:sp>
    </p:spTree>
    <p:extLst>
      <p:ext uri="{BB962C8B-B14F-4D97-AF65-F5344CB8AC3E}">
        <p14:creationId xmlns:p14="http://schemas.microsoft.com/office/powerpoint/2010/main" val="344309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6080" y="838530"/>
            <a:ext cx="3114955" cy="692497"/>
          </a:xfrm>
          <a:prstGeom prst="rect">
            <a:avLst/>
          </a:prstGeom>
        </p:spPr>
        <p:txBody>
          <a:bodyPr wrap="none">
            <a:spAutoFit/>
          </a:bodyPr>
          <a:lstStyle/>
          <a:p>
            <a:pP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炔烃的同分异构体</a:t>
            </a:r>
            <a:endParaRPr lang="zh-CN" altLang="zh-CN" sz="1150" dirty="0">
              <a:latin typeface="Calibri" panose="020F0502020204030204" pitchFamily="34" charset="0"/>
              <a:cs typeface="Times New Roman" panose="02020603050405020304"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1214840129"/>
              </p:ext>
            </p:extLst>
          </p:nvPr>
        </p:nvGraphicFramePr>
        <p:xfrm>
          <a:off x="519113" y="1712823"/>
          <a:ext cx="11153775" cy="3167063"/>
        </p:xfrm>
        <a:graphic>
          <a:graphicData uri="http://schemas.openxmlformats.org/presentationml/2006/ole">
            <mc:AlternateContent xmlns:mc="http://schemas.openxmlformats.org/markup-compatibility/2006">
              <mc:Choice xmlns:v="urn:schemas-microsoft-com:vml" Requires="v">
                <p:oleObj spid="_x0000_s10251" name="文档" r:id="rId4" imgW="11153167" imgH="3166842" progId="Word.Document.12">
                  <p:embed/>
                </p:oleObj>
              </mc:Choice>
              <mc:Fallback>
                <p:oleObj name="文档" r:id="rId4" imgW="11153167" imgH="3166842" progId="Word.Document.12">
                  <p:embed/>
                  <p:pic>
                    <p:nvPicPr>
                      <p:cNvPr id="0" name=""/>
                      <p:cNvPicPr/>
                      <p:nvPr/>
                    </p:nvPicPr>
                    <p:blipFill>
                      <a:blip r:embed="rId5"/>
                      <a:stretch>
                        <a:fillRect/>
                      </a:stretch>
                    </p:blipFill>
                    <p:spPr>
                      <a:xfrm>
                        <a:off x="519113" y="1712823"/>
                        <a:ext cx="11153775" cy="3167063"/>
                      </a:xfrm>
                      <a:prstGeom prst="rect">
                        <a:avLst/>
                      </a:prstGeom>
                    </p:spPr>
                  </p:pic>
                </p:oleObj>
              </mc:Fallback>
            </mc:AlternateContent>
          </a:graphicData>
        </a:graphic>
      </p:graphicFrame>
    </p:spTree>
    <p:extLst>
      <p:ext uri="{BB962C8B-B14F-4D97-AF65-F5344CB8AC3E}">
        <p14:creationId xmlns:p14="http://schemas.microsoft.com/office/powerpoint/2010/main" val="39137813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2.jpeg"/>
          <p:cNvPicPr/>
          <p:nvPr/>
        </p:nvPicPr>
        <p:blipFill>
          <a:blip r:embed="rId3">
            <a:clrChange>
              <a:clrFrom>
                <a:srgbClr val="FFFFFF"/>
              </a:clrFrom>
              <a:clrTo>
                <a:srgbClr val="FFFFFF">
                  <a:alpha val="0"/>
                </a:srgbClr>
              </a:clrTo>
            </a:clrChange>
          </a:blip>
          <a:stretch>
            <a:fillRect/>
          </a:stretch>
        </p:blipFill>
        <p:spPr>
          <a:xfrm>
            <a:off x="478582" y="892822"/>
            <a:ext cx="431795" cy="431795"/>
          </a:xfrm>
          <a:prstGeom prst="rect">
            <a:avLst/>
          </a:prstGeom>
        </p:spPr>
      </p:pic>
      <p:sp>
        <p:nvSpPr>
          <p:cNvPr id="3" name="矩形 2"/>
          <p:cNvSpPr/>
          <p:nvPr/>
        </p:nvSpPr>
        <p:spPr>
          <a:xfrm>
            <a:off x="877568" y="745713"/>
            <a:ext cx="1987911" cy="652527"/>
          </a:xfrm>
          <a:prstGeom prst="rect">
            <a:avLst/>
          </a:prstGeom>
        </p:spPr>
        <p:txBody>
          <a:bodyPr wrap="square" lIns="121898" tIns="60948" rIns="121898" bIns="60948">
            <a:spAutoFit/>
          </a:bodyPr>
          <a:lstStyle/>
          <a:p>
            <a:pPr algn="just">
              <a:lnSpc>
                <a:spcPct val="150000"/>
              </a:lnSpc>
              <a:spcAft>
                <a:spcPts val="0"/>
              </a:spcAft>
              <a:tabLst>
                <a:tab pos="2700655" algn="l"/>
              </a:tabLst>
            </a:pPr>
            <a:r>
              <a:rPr lang="zh-CN" altLang="en-US" sz="2600" kern="100" dirty="0" smtClean="0">
                <a:latin typeface="微软雅黑" panose="020B0503020204020204" pitchFamily="34" charset="-122"/>
                <a:ea typeface="微软雅黑" panose="020B0503020204020204" pitchFamily="34" charset="-122"/>
                <a:cs typeface="Courier New" panose="02070309020205020404" pitchFamily="49" charset="0"/>
              </a:rPr>
              <a:t>小题对点过</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4" name="矩形 3"/>
          <p:cNvSpPr/>
          <p:nvPr/>
        </p:nvSpPr>
        <p:spPr>
          <a:xfrm>
            <a:off x="367864" y="1307389"/>
            <a:ext cx="10793813" cy="692497"/>
          </a:xfrm>
          <a:prstGeom prst="rect">
            <a:avLst/>
          </a:prstGeom>
        </p:spPr>
        <p:txBody>
          <a:bodyPr>
            <a:spAutoFit/>
          </a:bodyPr>
          <a:lstStyle/>
          <a:p>
            <a:pPr fontAlgn="ctr">
              <a:lnSpc>
                <a:spcPct val="150000"/>
              </a:lnSpc>
              <a:spcAft>
                <a:spcPts val="0"/>
              </a:spcAft>
              <a:tabLst>
                <a:tab pos="5130800" algn="l"/>
              </a:tabLst>
            </a:pPr>
            <a:r>
              <a:rPr lang="zh-CN" altLang="zh-CN" sz="2600" b="1" dirty="0">
                <a:latin typeface="Times New Roman" panose="02020603050405020304" pitchFamily="18" charset="0"/>
                <a:cs typeface="Times New Roman" panose="02020603050405020304" pitchFamily="18" charset="0"/>
              </a:rPr>
              <a:t>请写出</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5</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8</a:t>
            </a:r>
            <a:r>
              <a:rPr lang="zh-CN" altLang="zh-CN" sz="2600" b="1" dirty="0">
                <a:latin typeface="Times New Roman" panose="02020603050405020304" pitchFamily="18" charset="0"/>
                <a:cs typeface="Times New Roman" panose="02020603050405020304" pitchFamily="18" charset="0"/>
              </a:rPr>
              <a:t>所有属于炔烃的同分异构体并命名</a:t>
            </a:r>
            <a:r>
              <a:rPr lang="zh-CN" altLang="zh-CN" sz="2600" b="1" dirty="0" smtClean="0">
                <a:latin typeface="Times New Roman" panose="02020603050405020304" pitchFamily="18" charset="0"/>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3947006832"/>
              </p:ext>
            </p:extLst>
          </p:nvPr>
        </p:nvGraphicFramePr>
        <p:xfrm>
          <a:off x="519113" y="2230664"/>
          <a:ext cx="11153775" cy="2374900"/>
        </p:xfrm>
        <a:graphic>
          <a:graphicData uri="http://schemas.openxmlformats.org/presentationml/2006/ole">
            <mc:AlternateContent xmlns:mc="http://schemas.openxmlformats.org/markup-compatibility/2006">
              <mc:Choice xmlns:v="urn:schemas-microsoft-com:vml" Requires="v">
                <p:oleObj spid="_x0000_s11274" name="文档" r:id="rId5" imgW="11153167" imgH="2375221" progId="Word.Document.12">
                  <p:embed/>
                </p:oleObj>
              </mc:Choice>
              <mc:Fallback>
                <p:oleObj name="文档" r:id="rId5" imgW="11153167" imgH="2375221" progId="Word.Document.12">
                  <p:embed/>
                  <p:pic>
                    <p:nvPicPr>
                      <p:cNvPr id="0" name=""/>
                      <p:cNvPicPr/>
                      <p:nvPr/>
                    </p:nvPicPr>
                    <p:blipFill>
                      <a:blip r:embed="rId6"/>
                      <a:stretch>
                        <a:fillRect/>
                      </a:stretch>
                    </p:blipFill>
                    <p:spPr>
                      <a:xfrm>
                        <a:off x="519113" y="2230664"/>
                        <a:ext cx="11153775" cy="2374900"/>
                      </a:xfrm>
                      <a:prstGeom prst="rect">
                        <a:avLst/>
                      </a:prstGeom>
                    </p:spPr>
                  </p:pic>
                </p:oleObj>
              </mc:Fallback>
            </mc:AlternateContent>
          </a:graphicData>
        </a:graphic>
      </p:graphicFrame>
    </p:spTree>
    <p:extLst>
      <p:ext uri="{BB962C8B-B14F-4D97-AF65-F5344CB8AC3E}">
        <p14:creationId xmlns:p14="http://schemas.microsoft.com/office/powerpoint/2010/main" val="362869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0418" y="837506"/>
            <a:ext cx="11654075" cy="65227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1.</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已知下列物质</a:t>
            </a:r>
            <a:r>
              <a:rPr lang="en-US" altLang="zh-CN" sz="2600">
                <a:latin typeface="Times New Roman" panose="02020603050405020304" pitchFamily="18" charset="0"/>
                <a:ea typeface="微软雅黑" panose="020B0503020204020204" pitchFamily="34" charset="-122"/>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7" name="矩形 6"/>
          <p:cNvSpPr/>
          <p:nvPr/>
        </p:nvSpPr>
        <p:spPr>
          <a:xfrm>
            <a:off x="503232" y="2443320"/>
            <a:ext cx="11397613" cy="3123908"/>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下列有关说法错误的是</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latin typeface="Calibri" panose="020F0502020204030204" pitchFamily="34" charset="0"/>
                <a:cs typeface="宋体" panose="02010600030101010101" pitchFamily="2" charset="-122"/>
              </a:rPr>
              <a:t>①</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和</a:t>
            </a:r>
            <a:r>
              <a:rPr lang="zh-CN" altLang="zh-CN" sz="2600" b="1">
                <a:latin typeface="Calibri" panose="020F0502020204030204" pitchFamily="34" charset="0"/>
                <a:cs typeface="宋体" panose="02010600030101010101" pitchFamily="2" charset="-122"/>
              </a:rPr>
              <a:t>④</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互为同系物</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latin typeface="Calibri" panose="020F0502020204030204" pitchFamily="34" charset="0"/>
                <a:cs typeface="宋体" panose="02010600030101010101" pitchFamily="2" charset="-122"/>
              </a:rPr>
              <a:t>②</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和</a:t>
            </a:r>
            <a:r>
              <a:rPr lang="zh-CN" altLang="zh-CN" sz="2600" b="1">
                <a:latin typeface="Calibri" panose="020F0502020204030204" pitchFamily="34" charset="0"/>
                <a:cs typeface="宋体" panose="02010600030101010101" pitchFamily="2" charset="-122"/>
              </a:rPr>
              <a:t>③</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互为同分异构体</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latin typeface="Calibri" panose="020F0502020204030204" pitchFamily="34" charset="0"/>
                <a:cs typeface="宋体" panose="02010600030101010101" pitchFamily="2" charset="-122"/>
              </a:rPr>
              <a:t>②</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与等物质的量的</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Br</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反应可得两种产物</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latin typeface="Calibri" panose="020F0502020204030204" pitchFamily="34" charset="0"/>
                <a:cs typeface="宋体" panose="02010600030101010101" pitchFamily="2" charset="-122"/>
              </a:rPr>
              <a:t>①</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中</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个碳原子在一条直线上</a:t>
            </a:r>
            <a:endParaRPr lang="zh-CN" altLang="zh-CN" sz="1150">
              <a:latin typeface="Calibri" panose="020F0502020204030204" pitchFamily="34" charset="0"/>
              <a:cs typeface="Times New Roman" panose="02020603050405020304" pitchFamily="18" charset="0"/>
            </a:endParaRPr>
          </a:p>
        </p:txBody>
      </p:sp>
      <p:sp>
        <p:nvSpPr>
          <p:cNvPr id="8" name="矩形 7"/>
          <p:cNvSpPr/>
          <p:nvPr/>
        </p:nvSpPr>
        <p:spPr>
          <a:xfrm>
            <a:off x="4175463" y="2621914"/>
            <a:ext cx="458780" cy="584775"/>
          </a:xfrm>
          <a:prstGeom prst="rect">
            <a:avLst/>
          </a:prstGeom>
        </p:spPr>
        <p:txBody>
          <a:bodyPr wrap="none">
            <a:spAutoFit/>
          </a:bodyPr>
          <a:lstStyle/>
          <a:p>
            <a:pPr lvl="0" defTabSz="1088390"/>
            <a:r>
              <a:rPr lang="en-US" altLang="zh-CN" sz="3200" b="1" dirty="0">
                <a:solidFill>
                  <a:srgbClr val="C00000"/>
                </a:solidFill>
                <a:latin typeface="Times New Roman" pitchFamily="18" charset="0"/>
                <a:ea typeface="华文细黑" pitchFamily="2" charset="-122"/>
                <a:cs typeface="Times New Roman" pitchFamily="18" charset="0"/>
              </a:rPr>
              <a:t>B</a:t>
            </a:r>
            <a:endParaRPr lang="zh-CN" altLang="en-US" sz="3200" b="1" dirty="0">
              <a:solidFill>
                <a:srgbClr val="C00000"/>
              </a:solidFill>
              <a:latin typeface="Times New Roman" pitchFamily="18" charset="0"/>
              <a:ea typeface="华文细黑" pitchFamily="2" charset="-122"/>
              <a:cs typeface="Times New Roman" pitchFamily="18" charset="0"/>
            </a:endParaRPr>
          </a:p>
        </p:txBody>
      </p:sp>
      <p:pic>
        <p:nvPicPr>
          <p:cNvPr id="5" name="image403.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6920" y="1652589"/>
            <a:ext cx="6021070" cy="715645"/>
          </a:xfrm>
          <a:prstGeom prst="rect">
            <a:avLst/>
          </a:prstGeom>
          <a:solidFill>
            <a:scrgbClr r="0" g="0" b="0">
              <a:alpha val="0"/>
            </a:scrgbClr>
          </a:solidFill>
          <a:ln>
            <a:noFill/>
          </a:ln>
        </p:spPr>
      </p:pic>
    </p:spTree>
    <p:extLst>
      <p:ext uri="{BB962C8B-B14F-4D97-AF65-F5344CB8AC3E}">
        <p14:creationId xmlns:p14="http://schemas.microsoft.com/office/powerpoint/2010/main" val="2607664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60418" y="837506"/>
            <a:ext cx="11654075" cy="4324236"/>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a:latin typeface="Times New Roman" panose="02020603050405020304" pitchFamily="18" charset="0"/>
                <a:cs typeface="Times New Roman" panose="02020603050405020304" pitchFamily="18" charset="0"/>
              </a:rPr>
              <a:t>同系物必须是结构相似</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官能团数目和类型均相同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且组成上相差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a:latin typeface="Times New Roman" panose="02020603050405020304" pitchFamily="18" charset="0"/>
                <a:cs typeface="Times New Roman" panose="02020603050405020304" pitchFamily="18" charset="0"/>
              </a:rPr>
              <a:t>个或若干个</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Times New Roman" panose="02020603050405020304" pitchFamily="18" charset="0"/>
                <a:cs typeface="Times New Roman" panose="02020603050405020304" pitchFamily="18" charset="0"/>
              </a:rPr>
              <a:t>原子团的物质。由键线式可知</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Calibri" panose="020F0502020204030204" pitchFamily="34" charset="0"/>
                <a:cs typeface="宋体" panose="02010600030101010101" pitchFamily="2" charset="-122"/>
              </a:rPr>
              <a:t>①</a:t>
            </a:r>
            <a:r>
              <a:rPr lang="zh-CN" altLang="zh-CN" sz="2600" b="1">
                <a:latin typeface="Times New Roman" panose="02020603050405020304" pitchFamily="18" charset="0"/>
                <a:cs typeface="Times New Roman" panose="02020603050405020304" pitchFamily="18" charset="0"/>
              </a:rPr>
              <a:t>和</a:t>
            </a:r>
            <a:r>
              <a:rPr lang="zh-CN" altLang="zh-CN" sz="2600" b="1">
                <a:latin typeface="Calibri" panose="020F0502020204030204" pitchFamily="34" charset="0"/>
                <a:cs typeface="宋体" panose="02010600030101010101" pitchFamily="2" charset="-122"/>
              </a:rPr>
              <a:t>④</a:t>
            </a:r>
            <a:r>
              <a:rPr lang="zh-CN" altLang="zh-CN" sz="2600" b="1">
                <a:latin typeface="Times New Roman" panose="02020603050405020304" pitchFamily="18" charset="0"/>
                <a:cs typeface="Times New Roman" panose="02020603050405020304" pitchFamily="18" charset="0"/>
              </a:rPr>
              <a:t>分子中都含有一个碳碳三键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都属于炔烃</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且相差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a:latin typeface="Times New Roman" panose="02020603050405020304" pitchFamily="18" charset="0"/>
                <a:cs typeface="Times New Roman" panose="02020603050405020304" pitchFamily="18" charset="0"/>
              </a:rPr>
              <a:t>个</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Times New Roman" panose="02020603050405020304" pitchFamily="18" charset="0"/>
                <a:cs typeface="Times New Roman" panose="02020603050405020304" pitchFamily="18" charset="0"/>
              </a:rPr>
              <a:t>原子团</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则两者互为同系物</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latin typeface="Times New Roman" panose="02020603050405020304" pitchFamily="18" charset="0"/>
                <a:cs typeface="Times New Roman" panose="02020603050405020304" pitchFamily="18" charset="0"/>
              </a:rPr>
              <a:t>正确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分子式相同、结构不同的有机物互为同分异构体</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由键线式可知</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Calibri" panose="020F0502020204030204" pitchFamily="34" charset="0"/>
                <a:cs typeface="宋体" panose="02010600030101010101" pitchFamily="2" charset="-122"/>
              </a:rPr>
              <a:t>②</a:t>
            </a:r>
            <a:r>
              <a:rPr lang="zh-CN" altLang="zh-CN" sz="2600" b="1">
                <a:latin typeface="Times New Roman" panose="02020603050405020304" pitchFamily="18" charset="0"/>
                <a:cs typeface="Times New Roman" panose="02020603050405020304" pitchFamily="18" charset="0"/>
              </a:rPr>
              <a:t>和</a:t>
            </a:r>
            <a:r>
              <a:rPr lang="zh-CN" altLang="zh-CN" sz="2600" b="1">
                <a:latin typeface="Calibri" panose="020F0502020204030204" pitchFamily="34" charset="0"/>
                <a:cs typeface="宋体" panose="02010600030101010101" pitchFamily="2" charset="-122"/>
              </a:rPr>
              <a:t>③</a:t>
            </a:r>
            <a:r>
              <a:rPr lang="zh-CN" altLang="zh-CN" sz="2600" b="1">
                <a:latin typeface="Times New Roman" panose="02020603050405020304" pitchFamily="18" charset="0"/>
                <a:cs typeface="Times New Roman" panose="02020603050405020304" pitchFamily="18" charset="0"/>
              </a:rPr>
              <a:t>的分子式不相同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则两者不可能互为同分异构体</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latin typeface="Times New Roman" panose="02020603050405020304" pitchFamily="18" charset="0"/>
                <a:cs typeface="Times New Roman" panose="02020603050405020304" pitchFamily="18" charset="0"/>
              </a:rPr>
              <a:t>错误</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由键线式可知</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Calibri" panose="020F0502020204030204" pitchFamily="34" charset="0"/>
                <a:cs typeface="宋体" panose="02010600030101010101" pitchFamily="2" charset="-122"/>
              </a:rPr>
              <a:t>②</a:t>
            </a:r>
            <a:r>
              <a:rPr lang="zh-CN" altLang="zh-CN" sz="2600" b="1">
                <a:latin typeface="Times New Roman" panose="02020603050405020304" pitchFamily="18" charset="0"/>
                <a:cs typeface="Times New Roman" panose="02020603050405020304" pitchFamily="18" charset="0"/>
              </a:rPr>
              <a:t>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1,3</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a:latin typeface="Times New Roman" panose="02020603050405020304" pitchFamily="18" charset="0"/>
                <a:cs typeface="Times New Roman" panose="02020603050405020304" pitchFamily="18" charset="0"/>
              </a:rPr>
              <a:t>丁二烯</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与等物质的量的</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Br</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Times New Roman" panose="02020603050405020304" pitchFamily="18" charset="0"/>
                <a:cs typeface="Times New Roman" panose="02020603050405020304" pitchFamily="18" charset="0"/>
              </a:rPr>
              <a:t>可能发生</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1,2</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a:latin typeface="Times New Roman" panose="02020603050405020304" pitchFamily="18" charset="0"/>
                <a:cs typeface="Times New Roman" panose="02020603050405020304" pitchFamily="18" charset="0"/>
              </a:rPr>
              <a:t>加成和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a:latin typeface="Times New Roman" panose="02020603050405020304" pitchFamily="18" charset="0"/>
                <a:cs typeface="Times New Roman" panose="02020603050405020304" pitchFamily="18" charset="0"/>
              </a:rPr>
              <a:t>加成</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生成两种不同的产物</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latin typeface="Times New Roman" panose="02020603050405020304" pitchFamily="18" charset="0"/>
                <a:cs typeface="Times New Roman" panose="02020603050405020304" pitchFamily="18" charset="0"/>
              </a:rPr>
              <a:t>正确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三键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latin typeface="Times New Roman" panose="02020603050405020304" pitchFamily="18" charset="0"/>
                <a:cs typeface="Times New Roman" panose="02020603050405020304" pitchFamily="18" charset="0"/>
              </a:rPr>
              <a:t>采取</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sp</a:t>
            </a:r>
            <a:r>
              <a:rPr lang="zh-CN" altLang="zh-CN" sz="2600" b="1">
                <a:latin typeface="Times New Roman" panose="02020603050405020304" pitchFamily="18" charset="0"/>
                <a:cs typeface="Times New Roman" panose="02020603050405020304" pitchFamily="18" charset="0"/>
              </a:rPr>
              <a:t>杂化</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b="1">
                <a:latin typeface="Times New Roman" panose="02020603050405020304" pitchFamily="18" charset="0"/>
                <a:cs typeface="Times New Roman" panose="02020603050405020304" pitchFamily="18" charset="0"/>
              </a:rPr>
              <a:t>个碳原子处于一条直线上</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3225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946" y="494571"/>
            <a:ext cx="5657318" cy="692497"/>
          </a:xfrm>
          <a:prstGeom prst="rect">
            <a:avLst/>
          </a:prstGeom>
        </p:spPr>
        <p:txBody>
          <a:bodyPr wrap="none">
            <a:spAutoFit/>
          </a:bodyPr>
          <a:lstStyle/>
          <a:p>
            <a:pP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下列物质的系统命名正确的是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4238186997"/>
              </p:ext>
            </p:extLst>
          </p:nvPr>
        </p:nvGraphicFramePr>
        <p:xfrm>
          <a:off x="684320" y="1101341"/>
          <a:ext cx="10139795" cy="5218545"/>
        </p:xfrm>
        <a:graphic>
          <a:graphicData uri="http://schemas.openxmlformats.org/presentationml/2006/ole">
            <mc:AlternateContent xmlns:mc="http://schemas.openxmlformats.org/markup-compatibility/2006">
              <mc:Choice xmlns:v="urn:schemas-microsoft-com:vml" Requires="v">
                <p:oleObj spid="_x0000_s12298" name="文档" r:id="rId4" imgW="11153167" imgH="5740237" progId="Word.Document.12">
                  <p:embed/>
                </p:oleObj>
              </mc:Choice>
              <mc:Fallback>
                <p:oleObj name="文档" r:id="rId4" imgW="11153167" imgH="5740237" progId="Word.Document.12">
                  <p:embed/>
                  <p:pic>
                    <p:nvPicPr>
                      <p:cNvPr id="0" name=""/>
                      <p:cNvPicPr/>
                      <p:nvPr/>
                    </p:nvPicPr>
                    <p:blipFill>
                      <a:blip r:embed="rId5"/>
                      <a:stretch>
                        <a:fillRect/>
                      </a:stretch>
                    </p:blipFill>
                    <p:spPr>
                      <a:xfrm>
                        <a:off x="684320" y="1101341"/>
                        <a:ext cx="10139795" cy="5218545"/>
                      </a:xfrm>
                      <a:prstGeom prst="rect">
                        <a:avLst/>
                      </a:prstGeom>
                    </p:spPr>
                  </p:pic>
                </p:oleObj>
              </mc:Fallback>
            </mc:AlternateContent>
          </a:graphicData>
        </a:graphic>
      </p:graphicFrame>
      <p:sp>
        <p:nvSpPr>
          <p:cNvPr id="4" name="矩形 3"/>
          <p:cNvSpPr/>
          <p:nvPr/>
        </p:nvSpPr>
        <p:spPr>
          <a:xfrm>
            <a:off x="5166898" y="629796"/>
            <a:ext cx="481222" cy="584775"/>
          </a:xfrm>
          <a:prstGeom prst="rect">
            <a:avLst/>
          </a:prstGeom>
        </p:spPr>
        <p:txBody>
          <a:bodyPr wrap="none">
            <a:spAutoFit/>
          </a:bodyPr>
          <a:lstStyle/>
          <a:p>
            <a:pPr lvl="0" defTabSz="1088390"/>
            <a:r>
              <a:rPr lang="en-US" altLang="zh-CN" sz="3200" b="1" dirty="0" smtClean="0">
                <a:solidFill>
                  <a:srgbClr val="C00000"/>
                </a:solidFill>
                <a:latin typeface="Times New Roman" pitchFamily="18" charset="0"/>
                <a:ea typeface="华文细黑" pitchFamily="2" charset="-122"/>
                <a:cs typeface="Times New Roman" pitchFamily="18" charset="0"/>
              </a:rPr>
              <a:t>D</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293199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909000"/>
            <a:ext cx="11654075" cy="2523744"/>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dirty="0">
                <a:latin typeface="Times New Roman" panose="02020603050405020304" pitchFamily="18" charset="0"/>
                <a:ea typeface="微软雅黑" panose="020B0503020204020204" pitchFamily="34" charset="-122"/>
              </a:rPr>
              <a:t>3.</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某炔烃通过催化加氢反应得到</a:t>
            </a:r>
            <a:r>
              <a:rPr lang="en-US" altLang="zh-CN" sz="2600" dirty="0">
                <a:latin typeface="Times New Roman" panose="02020603050405020304" pitchFamily="18" charset="0"/>
                <a:ea typeface="微软雅黑" panose="020B0503020204020204" pitchFamily="34" charset="-122"/>
              </a:rPr>
              <a:t>2</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甲基戊烷</a:t>
            </a:r>
            <a:r>
              <a:rPr lang="en-US" altLang="zh-CN" sz="2600" dirty="0">
                <a:latin typeface="Times New Roman" panose="02020603050405020304" pitchFamily="18" charset="0"/>
                <a:ea typeface="微软雅黑" panose="020B0503020204020204" pitchFamily="34" charset="-122"/>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由此推断该炔烃可能的结构简式</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为</a:t>
            </a:r>
            <a:endPar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endParaRPr>
          </a:p>
          <a:p>
            <a:pPr marL="252000" indent="-252000" algn="just">
              <a:lnSpc>
                <a:spcPct val="150000"/>
              </a:lnSpc>
              <a:tabLst>
                <a:tab pos="2700655" algn="l"/>
              </a:tabLst>
            </a:pPr>
            <a:r>
              <a:rPr lang="en-US" altLang="zh-CN" sz="2600" b="1"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2600" b="1" dirty="0" smtClean="0">
              <a:latin typeface="Times New Roman" panose="02020603050405020304" pitchFamily="18" charset="0"/>
              <a:ea typeface="微软雅黑" panose="020B0503020204020204" pitchFamily="34" charset="-122"/>
              <a:cs typeface="Times New Roman" panose="02020603050405020304" pitchFamily="18" charset="0"/>
            </a:endParaRPr>
          </a:p>
          <a:p>
            <a:pPr marL="252000" indent="-252000" algn="just">
              <a:lnSpc>
                <a:spcPct val="150000"/>
              </a:lnSpc>
              <a:tabLst>
                <a:tab pos="2700655" algn="l"/>
              </a:tabLst>
            </a:pPr>
            <a:endParaRPr lang="en-US" altLang="zh-CN" sz="2600" b="1" dirty="0" smtClean="0">
              <a:latin typeface="Times New Roman" panose="02020603050405020304" pitchFamily="18" charset="0"/>
            </a:endParaRPr>
          </a:p>
          <a:p>
            <a:pPr marL="252000" indent="-252000" algn="just">
              <a:lnSpc>
                <a:spcPct val="150000"/>
              </a:lnSpc>
              <a:tabLst>
                <a:tab pos="2700655" algn="l"/>
              </a:tabLst>
            </a:pPr>
            <a:r>
              <a:rPr lang="en-US" altLang="zh-CN" sz="2600" b="1" dirty="0" smtClean="0">
                <a:latin typeface="Times New Roman" panose="02020603050405020304" pitchFamily="18" charset="0"/>
              </a:rPr>
              <a:t>	____________________________________________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594476428"/>
              </p:ext>
            </p:extLst>
          </p:nvPr>
        </p:nvGraphicFramePr>
        <p:xfrm>
          <a:off x="464528" y="2135687"/>
          <a:ext cx="8172450" cy="2373313"/>
        </p:xfrm>
        <a:graphic>
          <a:graphicData uri="http://schemas.openxmlformats.org/presentationml/2006/ole">
            <mc:AlternateContent xmlns:mc="http://schemas.openxmlformats.org/markup-compatibility/2006">
              <mc:Choice xmlns:v="urn:schemas-microsoft-com:vml" Requires="v">
                <p:oleObj spid="_x0000_s6156" name="文档" r:id="rId4" imgW="8178800" imgH="2380621" progId="Word.Document.12">
                  <p:embed/>
                </p:oleObj>
              </mc:Choice>
              <mc:Fallback>
                <p:oleObj name="文档" r:id="rId4" imgW="8178800" imgH="2380621" progId="Word.Document.12">
                  <p:embed/>
                  <p:pic>
                    <p:nvPicPr>
                      <p:cNvPr id="0" name=""/>
                      <p:cNvPicPr/>
                      <p:nvPr/>
                    </p:nvPicPr>
                    <p:blipFill>
                      <a:blip r:embed="rId5"/>
                      <a:stretch>
                        <a:fillRect/>
                      </a:stretch>
                    </p:blipFill>
                    <p:spPr>
                      <a:xfrm>
                        <a:off x="464528" y="2135687"/>
                        <a:ext cx="8172450" cy="2373313"/>
                      </a:xfrm>
                      <a:prstGeom prst="rect">
                        <a:avLst/>
                      </a:prstGeom>
                    </p:spPr>
                  </p:pic>
                </p:oleObj>
              </mc:Fallback>
            </mc:AlternateContent>
          </a:graphicData>
        </a:graphic>
      </p:graphicFrame>
    </p:spTree>
    <p:extLst>
      <p:ext uri="{BB962C8B-B14F-4D97-AF65-F5344CB8AC3E}">
        <p14:creationId xmlns:p14="http://schemas.microsoft.com/office/powerpoint/2010/main" val="2424198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78782" y="2348880"/>
            <a:ext cx="7920530" cy="1231094"/>
          </a:xfrm>
          <a:prstGeom prst="rect">
            <a:avLst/>
          </a:prstGeom>
          <a:noFill/>
        </p:spPr>
        <p:txBody>
          <a:bodyPr wrap="square" lIns="121910" tIns="60954" rIns="121910" bIns="60954" rtlCol="0">
            <a:spAutoFit/>
          </a:bodyPr>
          <a:lstStyle/>
          <a:p>
            <a:pPr algn="ctr" fontAlgn="ctr">
              <a:lnSpc>
                <a:spcPct val="150000"/>
              </a:lnSpc>
            </a:pPr>
            <a:r>
              <a:rPr lang="zh-CN" altLang="zh-CN" sz="4800" b="1" dirty="0">
                <a:solidFill>
                  <a:schemeClr val="bg1"/>
                </a:solidFill>
                <a:latin typeface="微软雅黑" panose="020B0503020204020204" pitchFamily="34" charset="-122"/>
                <a:ea typeface="微软雅黑" panose="020B0503020204020204" pitchFamily="34" charset="-122"/>
              </a:rPr>
              <a:t>二、炔烃的性质</a:t>
            </a:r>
          </a:p>
        </p:txBody>
      </p:sp>
      <p:sp>
        <p:nvSpPr>
          <p:cNvPr id="11" name="文本框 9">
            <a:hlinkClick r:id="rId2" action="ppaction://hlinksldjump"/>
          </p:cNvPr>
          <p:cNvSpPr txBox="1"/>
          <p:nvPr/>
        </p:nvSpPr>
        <p:spPr>
          <a:xfrm>
            <a:off x="7722145" y="4627159"/>
            <a:ext cx="2549525" cy="559435"/>
          </a:xfrm>
          <a:prstGeom prst="rect">
            <a:avLst/>
          </a:prstGeom>
          <a:noFill/>
          <a:ln>
            <a:noFill/>
          </a:ln>
        </p:spPr>
        <p:txBody>
          <a:bodyPr wrap="square" rtlCol="0" anchor="t">
            <a:noAutofit/>
          </a:bodyPr>
          <a:lstStyle/>
          <a:p>
            <a:pPr algn="ctr">
              <a:lnSpc>
                <a:spcPct val="100000"/>
              </a:lnSpc>
            </a:pPr>
            <a:r>
              <a:rPr lang="zh-CN" altLang="en-US" sz="2800" b="1" dirty="0">
                <a:solidFill>
                  <a:srgbClr val="254E79"/>
                </a:solidFill>
                <a:latin typeface="微软雅黑" panose="020B0503020204020204" charset="-122"/>
                <a:ea typeface="微软雅黑" panose="020B0503020204020204" charset="-122"/>
                <a:cs typeface="微软雅黑" panose="020B0503020204020204" charset="-122"/>
                <a:sym typeface="+mn-ea"/>
              </a:rPr>
              <a:t>知能通关</a:t>
            </a:r>
          </a:p>
        </p:txBody>
      </p:sp>
    </p:spTree>
    <p:extLst>
      <p:ext uri="{BB962C8B-B14F-4D97-AF65-F5344CB8AC3E}">
        <p14:creationId xmlns:p14="http://schemas.microsoft.com/office/powerpoint/2010/main" val="270740642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0418" y="764704"/>
            <a:ext cx="11654075" cy="723251"/>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a:latin typeface="Times New Roman" panose="02020603050405020304" pitchFamily="18" charset="0"/>
                <a:ea typeface="黑体" panose="02010609060101010101" pitchFamily="49" charset="-122"/>
                <a:cs typeface="Times New Roman" panose="02020603050405020304" pitchFamily="18" charset="0"/>
              </a:rPr>
              <a:t>炔烃的物理性质</a:t>
            </a:r>
            <a:endParaRPr lang="zh-CN" altLang="zh-CN" sz="1150">
              <a:latin typeface="Calibri" panose="020F0502020204030204" pitchFamily="34" charset="0"/>
              <a:cs typeface="Times New Roman" panose="02020603050405020304" pitchFamily="18" charset="0"/>
            </a:endParaRPr>
          </a:p>
        </p:txBody>
      </p:sp>
      <p:sp>
        <p:nvSpPr>
          <p:cNvPr id="5" name="矩形 4"/>
          <p:cNvSpPr/>
          <p:nvPr/>
        </p:nvSpPr>
        <p:spPr>
          <a:xfrm>
            <a:off x="503232" y="1390148"/>
            <a:ext cx="11397613" cy="2523744"/>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乙炔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俗称</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________</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是最简单的炔烃。乙炔</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是</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的</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气体</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 溶</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于水</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 溶</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于有机溶剂。</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炔烃</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随着碳原子数的增多</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熔、沸点</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依次</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为</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态</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其他</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为</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态或</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态</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密度逐渐增大</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密度</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水</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 溶</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于水</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 溶</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于有机溶剂。</a:t>
            </a:r>
            <a:endParaRPr lang="zh-CN" altLang="zh-CN" sz="1150" dirty="0">
              <a:latin typeface="Calibri" panose="020F0502020204030204" pitchFamily="34" charset="0"/>
              <a:cs typeface="Times New Roman" panose="02020603050405020304" pitchFamily="18" charset="0"/>
            </a:endParaRPr>
          </a:p>
        </p:txBody>
      </p:sp>
      <p:sp>
        <p:nvSpPr>
          <p:cNvPr id="2" name="矩形 1"/>
          <p:cNvSpPr/>
          <p:nvPr/>
        </p:nvSpPr>
        <p:spPr>
          <a:xfrm>
            <a:off x="2473435" y="1552799"/>
            <a:ext cx="1184940"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电石气</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 name="矩形 3"/>
          <p:cNvSpPr/>
          <p:nvPr/>
        </p:nvSpPr>
        <p:spPr>
          <a:xfrm>
            <a:off x="7731034" y="1552799"/>
            <a:ext cx="851515"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无色</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矩形 5"/>
          <p:cNvSpPr/>
          <p:nvPr/>
        </p:nvSpPr>
        <p:spPr>
          <a:xfrm>
            <a:off x="9182806" y="1540100"/>
            <a:ext cx="851515"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无臭</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矩形 6"/>
          <p:cNvSpPr/>
          <p:nvPr/>
        </p:nvSpPr>
        <p:spPr>
          <a:xfrm>
            <a:off x="6815206" y="2752544"/>
            <a:ext cx="851515"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升高</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矩形 7"/>
          <p:cNvSpPr/>
          <p:nvPr/>
        </p:nvSpPr>
        <p:spPr>
          <a:xfrm>
            <a:off x="9177115" y="2730772"/>
            <a:ext cx="518091"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气</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矩形 8"/>
          <p:cNvSpPr/>
          <p:nvPr/>
        </p:nvSpPr>
        <p:spPr>
          <a:xfrm>
            <a:off x="11130533" y="2730771"/>
            <a:ext cx="518091"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液</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矩形 9"/>
          <p:cNvSpPr/>
          <p:nvPr/>
        </p:nvSpPr>
        <p:spPr>
          <a:xfrm>
            <a:off x="1278887" y="3329215"/>
            <a:ext cx="518091"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固</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矩形 10"/>
          <p:cNvSpPr/>
          <p:nvPr/>
        </p:nvSpPr>
        <p:spPr>
          <a:xfrm>
            <a:off x="5201035" y="3352800"/>
            <a:ext cx="851515"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小于</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矩形 11"/>
          <p:cNvSpPr/>
          <p:nvPr/>
        </p:nvSpPr>
        <p:spPr>
          <a:xfrm>
            <a:off x="6722429" y="3341914"/>
            <a:ext cx="518091"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不</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矩形 12"/>
          <p:cNvSpPr/>
          <p:nvPr/>
        </p:nvSpPr>
        <p:spPr>
          <a:xfrm>
            <a:off x="8555858" y="3320142"/>
            <a:ext cx="518091"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易</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矩形 13"/>
          <p:cNvSpPr/>
          <p:nvPr/>
        </p:nvSpPr>
        <p:spPr>
          <a:xfrm>
            <a:off x="11271801" y="1552800"/>
            <a:ext cx="518091"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微</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矩形 14"/>
          <p:cNvSpPr/>
          <p:nvPr/>
        </p:nvSpPr>
        <p:spPr>
          <a:xfrm>
            <a:off x="1742549" y="2141400"/>
            <a:ext cx="518091"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易</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Tree>
    <p:extLst>
      <p:ext uri="{BB962C8B-B14F-4D97-AF65-F5344CB8AC3E}">
        <p14:creationId xmlns:p14="http://schemas.microsoft.com/office/powerpoint/2010/main" val="36046908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linds(horizont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linds(horizont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linds(horizontal)">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linds(horizont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blinds(horizontal)">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4"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764704"/>
            <a:ext cx="11654075" cy="64823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2.</a:t>
            </a:r>
            <a:r>
              <a:rPr lang="zh-CN" altLang="zh-CN" sz="2600" b="1">
                <a:latin typeface="Times New Roman" panose="02020603050405020304" pitchFamily="18" charset="0"/>
                <a:ea typeface="黑体" panose="02010609060101010101" pitchFamily="49" charset="-122"/>
                <a:cs typeface="Times New Roman" panose="02020603050405020304" pitchFamily="18" charset="0"/>
              </a:rPr>
              <a:t>乙炔的化学性质</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6" name="矩形 5"/>
          <p:cNvSpPr/>
          <p:nvPr/>
        </p:nvSpPr>
        <p:spPr>
          <a:xfrm>
            <a:off x="503232" y="1444577"/>
            <a:ext cx="11397613" cy="3123908"/>
          </a:xfrm>
          <a:prstGeom prst="rect">
            <a:avLst/>
          </a:prstGeom>
        </p:spPr>
        <p:txBody>
          <a:bodyPr wrap="square" lIns="121898" tIns="60948" rIns="121898" bIns="60948">
            <a:spAutoFit/>
          </a:bodyPr>
          <a:lstStyle/>
          <a:p>
            <a:pPr fontAlgn="ctr">
              <a:lnSpc>
                <a:spcPct val="150000"/>
              </a:lnSpc>
              <a:tabLst>
                <a:tab pos="3060700" algn="l"/>
              </a:tabLst>
            </a:pPr>
            <a:r>
              <a:rPr lang="en-US" altLang="zh-CN" sz="2600">
                <a:latin typeface="Times New Roman" panose="02020603050405020304" pitchFamily="18" charset="0"/>
                <a:ea typeface="微软雅黑" panose="020B0503020204020204" pitchFamily="34" charset="-122"/>
              </a:rPr>
              <a:t>(1)</a:t>
            </a:r>
            <a:r>
              <a:rPr lang="zh-CN" altLang="zh-CN" sz="2600">
                <a:latin typeface="Times New Roman" panose="02020603050405020304" pitchFamily="18" charset="0"/>
                <a:ea typeface="微软雅黑" panose="020B0503020204020204" pitchFamily="34" charset="-122"/>
              </a:rPr>
              <a:t>氧化反应</a:t>
            </a:r>
            <a:endParaRPr lang="zh-CN" altLang="zh-CN" sz="2800"/>
          </a:p>
          <a:p>
            <a:pPr fontAlgn="ctr">
              <a:lnSpc>
                <a:spcPct val="150000"/>
              </a:lnSpc>
              <a:tabLst>
                <a:tab pos="3060700" algn="l"/>
              </a:tabLst>
            </a:pPr>
            <a:r>
              <a:rPr lang="zh-CN" altLang="zh-CN" sz="2600">
                <a:latin typeface="宋体" panose="02010600030101010101" pitchFamily="2" charset="-122"/>
                <a:ea typeface="微软雅黑" panose="020B0503020204020204" pitchFamily="34" charset="-122"/>
                <a:cs typeface="宋体" panose="02010600030101010101" pitchFamily="2" charset="-122"/>
              </a:rPr>
              <a:t>①</a:t>
            </a:r>
            <a:r>
              <a:rPr lang="zh-CN" altLang="zh-CN" sz="2600">
                <a:latin typeface="Times New Roman" panose="02020603050405020304" pitchFamily="18" charset="0"/>
                <a:ea typeface="微软雅黑" panose="020B0503020204020204" pitchFamily="34" charset="-122"/>
              </a:rPr>
              <a:t>燃烧</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rPr>
              <a:t>乙炔在氧气中燃烧的化学方程式为</a:t>
            </a:r>
            <a:r>
              <a:rPr lang="zh-CN" altLang="zh-CN" sz="2600" u="sng">
                <a:latin typeface="Times New Roman" panose="02020603050405020304" pitchFamily="18" charset="0"/>
                <a:ea typeface="微软雅黑" panose="020B0503020204020204" pitchFamily="34" charset="-122"/>
              </a:rPr>
              <a:t>　　　　　　　　　　　　　　</a:t>
            </a:r>
            <a:r>
              <a:rPr lang="zh-CN" altLang="zh-CN" sz="2600">
                <a:latin typeface="Times New Roman" panose="02020603050405020304" pitchFamily="18" charset="0"/>
                <a:ea typeface="微软雅黑" panose="020B0503020204020204" pitchFamily="34" charset="-122"/>
              </a:rPr>
              <a:t>。</a:t>
            </a:r>
            <a:r>
              <a:rPr lang="en-US" altLang="zh-CN" sz="2600">
                <a:latin typeface="Times New Roman" panose="02020603050405020304" pitchFamily="18" charset="0"/>
                <a:ea typeface="微软雅黑" panose="020B0503020204020204" pitchFamily="34" charset="-122"/>
              </a:rPr>
              <a:t> </a:t>
            </a:r>
            <a:endParaRPr lang="zh-CN" altLang="zh-CN" sz="2800"/>
          </a:p>
          <a:p>
            <a:pPr fontAlgn="ctr">
              <a:lnSpc>
                <a:spcPct val="150000"/>
              </a:lnSpc>
              <a:tabLst>
                <a:tab pos="3060700" algn="l"/>
              </a:tabLst>
            </a:pPr>
            <a:r>
              <a:rPr lang="zh-CN" altLang="zh-CN" sz="2600">
                <a:latin typeface="Times New Roman" panose="02020603050405020304" pitchFamily="18" charset="0"/>
                <a:ea typeface="微软雅黑" panose="020B0503020204020204" pitchFamily="34" charset="-122"/>
              </a:rPr>
              <a:t>燃烧时火焰</a:t>
            </a:r>
            <a:r>
              <a:rPr lang="zh-CN" altLang="zh-CN" sz="2600" u="sng">
                <a:latin typeface="Times New Roman" panose="02020603050405020304" pitchFamily="18" charset="0"/>
                <a:ea typeface="微软雅黑" panose="020B0503020204020204" pitchFamily="34" charset="-122"/>
              </a:rPr>
              <a:t>　　　　</a:t>
            </a:r>
            <a:r>
              <a:rPr lang="zh-CN" altLang="zh-CN" sz="2600">
                <a:latin typeface="Times New Roman" panose="02020603050405020304" pitchFamily="18" charset="0"/>
                <a:ea typeface="微软雅黑" panose="020B0503020204020204" pitchFamily="34" charset="-122"/>
              </a:rPr>
              <a:t>并伴有</a:t>
            </a:r>
            <a:r>
              <a:rPr lang="zh-CN" altLang="zh-CN" sz="2600" u="sng">
                <a:latin typeface="Times New Roman" panose="02020603050405020304" pitchFamily="18" charset="0"/>
                <a:ea typeface="微软雅黑" panose="020B0503020204020204" pitchFamily="34" charset="-122"/>
              </a:rPr>
              <a:t>　　　　　　</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rPr>
              <a:t>且能放出大量的热</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rPr>
              <a:t>可用于</a:t>
            </a:r>
            <a:r>
              <a:rPr lang="zh-CN" altLang="zh-CN" sz="2600" u="sng">
                <a:latin typeface="Times New Roman" panose="02020603050405020304" pitchFamily="18" charset="0"/>
                <a:ea typeface="微软雅黑" panose="020B0503020204020204" pitchFamily="34" charset="-122"/>
              </a:rPr>
              <a:t>　　　　　　　　</a:t>
            </a:r>
            <a:r>
              <a:rPr lang="zh-CN" altLang="zh-CN" sz="2600">
                <a:latin typeface="Times New Roman" panose="02020603050405020304" pitchFamily="18" charset="0"/>
                <a:ea typeface="微软雅黑" panose="020B0503020204020204" pitchFamily="34" charset="-122"/>
              </a:rPr>
              <a:t>。</a:t>
            </a:r>
            <a:r>
              <a:rPr lang="en-US" altLang="zh-CN" sz="2600">
                <a:latin typeface="Times New Roman" panose="02020603050405020304" pitchFamily="18" charset="0"/>
                <a:ea typeface="微软雅黑" panose="020B0503020204020204" pitchFamily="34" charset="-122"/>
              </a:rPr>
              <a:t> </a:t>
            </a:r>
            <a:endParaRPr lang="zh-CN" altLang="zh-CN" sz="2800"/>
          </a:p>
          <a:p>
            <a:pPr fontAlgn="ctr">
              <a:lnSpc>
                <a:spcPct val="150000"/>
              </a:lnSpc>
              <a:tabLst>
                <a:tab pos="3060700" algn="l"/>
              </a:tabLst>
            </a:pPr>
            <a:r>
              <a:rPr lang="zh-CN" altLang="zh-CN" sz="2600">
                <a:latin typeface="宋体" panose="02010600030101010101" pitchFamily="2" charset="-122"/>
                <a:ea typeface="微软雅黑" panose="020B0503020204020204" pitchFamily="34" charset="-122"/>
                <a:cs typeface="宋体" panose="02010600030101010101" pitchFamily="2" charset="-122"/>
              </a:rPr>
              <a:t>②</a:t>
            </a:r>
            <a:r>
              <a:rPr lang="zh-CN" altLang="zh-CN" sz="2600">
                <a:latin typeface="Times New Roman" panose="02020603050405020304" pitchFamily="18" charset="0"/>
                <a:ea typeface="微软雅黑" panose="020B0503020204020204" pitchFamily="34" charset="-122"/>
              </a:rPr>
              <a:t>乙炔能被酸性</a:t>
            </a:r>
            <a:r>
              <a:rPr lang="en-US" altLang="zh-CN" sz="2600">
                <a:latin typeface="Times New Roman" panose="02020603050405020304" pitchFamily="18" charset="0"/>
                <a:ea typeface="微软雅黑" panose="020B0503020204020204" pitchFamily="34" charset="-122"/>
              </a:rPr>
              <a:t>KMnO</a:t>
            </a:r>
            <a:r>
              <a:rPr lang="en-US" altLang="zh-CN" sz="2600" baseline="-25000">
                <a:latin typeface="Times New Roman" panose="02020603050405020304" pitchFamily="18" charset="0"/>
                <a:ea typeface="微软雅黑" panose="020B0503020204020204" pitchFamily="34" charset="-122"/>
              </a:rPr>
              <a:t>4</a:t>
            </a:r>
            <a:r>
              <a:rPr lang="zh-CN" altLang="zh-CN" sz="2600">
                <a:latin typeface="Times New Roman" panose="02020603050405020304" pitchFamily="18" charset="0"/>
                <a:ea typeface="微软雅黑" panose="020B0503020204020204" pitchFamily="34" charset="-122"/>
              </a:rPr>
              <a:t>溶液</a:t>
            </a:r>
            <a:r>
              <a:rPr lang="zh-CN" altLang="zh-CN" sz="2600" u="sng">
                <a:latin typeface="Times New Roman" panose="02020603050405020304" pitchFamily="18" charset="0"/>
                <a:ea typeface="微软雅黑" panose="020B0503020204020204" pitchFamily="34" charset="-122"/>
              </a:rPr>
              <a:t>　　　　</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rPr>
              <a:t>从而使之褪色。</a:t>
            </a:r>
            <a:r>
              <a:rPr lang="en-US" altLang="zh-CN" sz="2600">
                <a:latin typeface="Times New Roman" panose="02020603050405020304" pitchFamily="18" charset="0"/>
                <a:ea typeface="微软雅黑" panose="020B0503020204020204" pitchFamily="34" charset="-122"/>
              </a:rPr>
              <a:t> </a:t>
            </a:r>
            <a:endParaRPr lang="zh-CN" altLang="zh-CN" sz="2800">
              <a:effectLst/>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741323116"/>
              </p:ext>
            </p:extLst>
          </p:nvPr>
        </p:nvGraphicFramePr>
        <p:xfrm>
          <a:off x="6865133" y="1978114"/>
          <a:ext cx="4930775" cy="1181100"/>
        </p:xfrm>
        <a:graphic>
          <a:graphicData uri="http://schemas.openxmlformats.org/presentationml/2006/ole">
            <mc:AlternateContent xmlns:mc="http://schemas.openxmlformats.org/markup-compatibility/2006">
              <mc:Choice xmlns:v="urn:schemas-microsoft-com:vml" Requires="v">
                <p:oleObj spid="_x0000_s7181" name="文档" r:id="rId4" imgW="4939489" imgH="1188019" progId="Word.Document.12">
                  <p:embed/>
                </p:oleObj>
              </mc:Choice>
              <mc:Fallback>
                <p:oleObj name="文档" r:id="rId4" imgW="4939489" imgH="1188019" progId="Word.Document.12">
                  <p:embed/>
                  <p:pic>
                    <p:nvPicPr>
                      <p:cNvPr id="0" name=""/>
                      <p:cNvPicPr/>
                      <p:nvPr/>
                    </p:nvPicPr>
                    <p:blipFill>
                      <a:blip r:embed="rId5"/>
                      <a:stretch>
                        <a:fillRect/>
                      </a:stretch>
                    </p:blipFill>
                    <p:spPr>
                      <a:xfrm>
                        <a:off x="6865133" y="1978114"/>
                        <a:ext cx="4930775" cy="1181100"/>
                      </a:xfrm>
                      <a:prstGeom prst="rect">
                        <a:avLst/>
                      </a:prstGeom>
                    </p:spPr>
                  </p:pic>
                </p:oleObj>
              </mc:Fallback>
            </mc:AlternateContent>
          </a:graphicData>
        </a:graphic>
      </p:graphicFrame>
      <p:sp>
        <p:nvSpPr>
          <p:cNvPr id="5" name="矩形 4"/>
          <p:cNvSpPr/>
          <p:nvPr/>
        </p:nvSpPr>
        <p:spPr>
          <a:xfrm>
            <a:off x="2473435" y="2826928"/>
            <a:ext cx="851515"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明亮</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矩形 6"/>
          <p:cNvSpPr/>
          <p:nvPr/>
        </p:nvSpPr>
        <p:spPr>
          <a:xfrm>
            <a:off x="4603417" y="2785201"/>
            <a:ext cx="1851789"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浓烈的黑烟</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矩形 7"/>
          <p:cNvSpPr/>
          <p:nvPr/>
        </p:nvSpPr>
        <p:spPr>
          <a:xfrm>
            <a:off x="1044320" y="3407228"/>
            <a:ext cx="2518638"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焊接或切割金属</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矩形 8"/>
          <p:cNvSpPr/>
          <p:nvPr/>
        </p:nvSpPr>
        <p:spPr>
          <a:xfrm>
            <a:off x="4883691" y="4005671"/>
            <a:ext cx="851515"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氧化</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Tree>
    <p:extLst>
      <p:ext uri="{BB962C8B-B14F-4D97-AF65-F5344CB8AC3E}">
        <p14:creationId xmlns:p14="http://schemas.microsoft.com/office/powerpoint/2010/main" val="20815596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7" grpId="0" autoUpdateAnimBg="0"/>
      <p:bldP spid="8" grpId="0" autoUpdateAnimBg="0"/>
      <p:bldP spid="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3053402356"/>
              </p:ext>
            </p:extLst>
          </p:nvPr>
        </p:nvGraphicFramePr>
        <p:xfrm>
          <a:off x="475171" y="673765"/>
          <a:ext cx="10844855" cy="4935682"/>
        </p:xfrm>
        <a:graphic>
          <a:graphicData uri="http://schemas.openxmlformats.org/presentationml/2006/ole">
            <mc:AlternateContent xmlns:mc="http://schemas.openxmlformats.org/markup-compatibility/2006">
              <mc:Choice xmlns:v="urn:schemas-microsoft-com:vml" Requires="v">
                <p:oleObj spid="_x0000_s8206" name="文档" r:id="rId4" imgW="11088991" imgH="5051575" progId="Word.Document.12">
                  <p:embed/>
                </p:oleObj>
              </mc:Choice>
              <mc:Fallback>
                <p:oleObj name="文档" r:id="rId4" imgW="11088991" imgH="5051575" progId="Word.Document.12">
                  <p:embed/>
                  <p:pic>
                    <p:nvPicPr>
                      <p:cNvPr id="0" name=""/>
                      <p:cNvPicPr/>
                      <p:nvPr/>
                    </p:nvPicPr>
                    <p:blipFill>
                      <a:blip r:embed="rId5"/>
                      <a:stretch>
                        <a:fillRect/>
                      </a:stretch>
                    </p:blipFill>
                    <p:spPr>
                      <a:xfrm>
                        <a:off x="475171" y="673765"/>
                        <a:ext cx="10844855" cy="4935682"/>
                      </a:xfrm>
                      <a:prstGeom prst="rect">
                        <a:avLst/>
                      </a:prstGeom>
                    </p:spPr>
                  </p:pic>
                </p:oleObj>
              </mc:Fallback>
            </mc:AlternateContent>
          </a:graphicData>
        </a:graphic>
      </p:graphicFrame>
      <p:sp>
        <p:nvSpPr>
          <p:cNvPr id="3" name="矩形 2"/>
          <p:cNvSpPr/>
          <p:nvPr/>
        </p:nvSpPr>
        <p:spPr>
          <a:xfrm>
            <a:off x="2943062" y="3036342"/>
            <a:ext cx="4291559"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rPr>
              <a:t>CHBr</a:t>
            </a:r>
            <a:r>
              <a:rPr lang="en-US" altLang="zh-CN" sz="2600" dirty="0">
                <a:solidFill>
                  <a:srgbClr val="C00000"/>
                </a:solidFill>
                <a:latin typeface="Times New Roman" panose="02020603050405020304" pitchFamily="18" charset="0"/>
                <a:ea typeface="微软雅黑" panose="020B0503020204020204" pitchFamily="34" charset="-122"/>
              </a:rPr>
              <a:t>==</a:t>
            </a:r>
            <a:r>
              <a:rPr lang="en-US" altLang="zh-CN" sz="2600" dirty="0" err="1">
                <a:solidFill>
                  <a:srgbClr val="C00000"/>
                </a:solidFill>
                <a:latin typeface="Times New Roman" panose="02020603050405020304" pitchFamily="18" charset="0"/>
                <a:ea typeface="微软雅黑" panose="020B0503020204020204" pitchFamily="34" charset="-122"/>
              </a:rPr>
              <a:t>CHBr</a:t>
            </a:r>
            <a:r>
              <a:rPr lang="en-US" altLang="zh-CN" sz="2600" dirty="0">
                <a:solidFill>
                  <a:srgbClr val="C00000"/>
                </a:solidFill>
                <a:latin typeface="Times New Roman" panose="02020603050405020304" pitchFamily="18" charset="0"/>
                <a:ea typeface="微软雅黑" panose="020B0503020204020204" pitchFamily="34" charset="-122"/>
              </a:rPr>
              <a:t>(1,2</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二溴乙烯</a:t>
            </a:r>
            <a:r>
              <a:rPr lang="en-US" altLang="zh-CN" sz="2600" dirty="0">
                <a:solidFill>
                  <a:srgbClr val="C00000"/>
                </a:solidFill>
                <a:latin typeface="Times New Roman" panose="02020603050405020304" pitchFamily="18" charset="0"/>
                <a:ea typeface="微软雅黑" panose="020B0503020204020204" pitchFamily="34" charset="-122"/>
              </a:rPr>
              <a:t>)</a:t>
            </a:r>
            <a:endParaRPr lang="zh-CN" altLang="en-US" dirty="0"/>
          </a:p>
        </p:txBody>
      </p:sp>
      <p:sp>
        <p:nvSpPr>
          <p:cNvPr id="7" name="矩形 6"/>
          <p:cNvSpPr/>
          <p:nvPr/>
        </p:nvSpPr>
        <p:spPr>
          <a:xfrm>
            <a:off x="3720174" y="3701143"/>
            <a:ext cx="4971233" cy="492443"/>
          </a:xfrm>
          <a:prstGeom prst="rect">
            <a:avLst/>
          </a:prstGeom>
        </p:spPr>
        <p:txBody>
          <a:bodyPr wrap="none">
            <a:spAutoFit/>
          </a:bodyPr>
          <a:lstStyle/>
          <a:p>
            <a:r>
              <a:rPr lang="en-US" altLang="zh-CN" sz="2600">
                <a:solidFill>
                  <a:srgbClr val="C00000"/>
                </a:solidFill>
                <a:latin typeface="Times New Roman" panose="02020603050405020304" pitchFamily="18" charset="0"/>
                <a:ea typeface="微软雅黑" panose="020B0503020204020204" pitchFamily="34" charset="-122"/>
              </a:rPr>
              <a:t>CHBr</a:t>
            </a:r>
            <a:r>
              <a:rPr lang="en-US" altLang="zh-CN" sz="2600" baseline="-25000">
                <a:solidFill>
                  <a:srgbClr val="C00000"/>
                </a:solidFill>
                <a:latin typeface="Times New Roman" panose="02020603050405020304" pitchFamily="18" charset="0"/>
                <a:ea typeface="微软雅黑" panose="020B0503020204020204" pitchFamily="34" charset="-122"/>
              </a:rPr>
              <a:t>2</a:t>
            </a:r>
            <a:r>
              <a:rPr lang="en-US" altLang="zh-CN" sz="2600">
                <a:solidFill>
                  <a:srgbClr val="C00000"/>
                </a:solidFill>
                <a:latin typeface="Times New Roman" panose="02020603050405020304" pitchFamily="18" charset="0"/>
                <a:ea typeface="微软雅黑" panose="020B0503020204020204" pitchFamily="34" charset="-122"/>
              </a:rPr>
              <a:t>—CHBr</a:t>
            </a:r>
            <a:r>
              <a:rPr lang="en-US" altLang="zh-CN" sz="2600" baseline="-25000">
                <a:solidFill>
                  <a:srgbClr val="C00000"/>
                </a:solidFill>
                <a:latin typeface="Times New Roman" panose="02020603050405020304" pitchFamily="18" charset="0"/>
                <a:ea typeface="微软雅黑" panose="020B0503020204020204" pitchFamily="34" charset="-122"/>
              </a:rPr>
              <a:t>2</a:t>
            </a:r>
            <a:r>
              <a:rPr lang="en-US" altLang="zh-CN" sz="2600">
                <a:solidFill>
                  <a:srgbClr val="C00000"/>
                </a:solidFill>
                <a:latin typeface="Times New Roman" panose="02020603050405020304" pitchFamily="18" charset="0"/>
                <a:ea typeface="微软雅黑" panose="020B0503020204020204" pitchFamily="34" charset="-122"/>
              </a:rPr>
              <a:t>(1,1,2,2</a:t>
            </a:r>
            <a:r>
              <a:rPr lang="en-US" altLang="zh-CN" sz="260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四溴乙烷</a:t>
            </a:r>
            <a:r>
              <a:rPr lang="en-US" altLang="zh-CN" sz="2600">
                <a:solidFill>
                  <a:srgbClr val="C00000"/>
                </a:solidFill>
                <a:latin typeface="Times New Roman" panose="02020603050405020304" pitchFamily="18" charset="0"/>
                <a:ea typeface="微软雅黑" panose="020B0503020204020204" pitchFamily="34" charset="-122"/>
              </a:rPr>
              <a:t>)</a:t>
            </a:r>
            <a:endParaRPr lang="zh-CN" altLang="en-US" dirty="0"/>
          </a:p>
        </p:txBody>
      </p:sp>
      <p:sp>
        <p:nvSpPr>
          <p:cNvPr id="8" name="矩形 7"/>
          <p:cNvSpPr/>
          <p:nvPr/>
        </p:nvSpPr>
        <p:spPr>
          <a:xfrm>
            <a:off x="3215206" y="4541658"/>
            <a:ext cx="2040943"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solidFill>
                  <a:srgbClr val="C00000"/>
                </a:solidFill>
                <a:latin typeface="Times New Roman" panose="02020603050405020304" pitchFamily="18" charset="0"/>
                <a:ea typeface="微软雅黑" panose="020B0503020204020204" pitchFamily="34" charset="-122"/>
              </a:rPr>
              <a:t>CH</a:t>
            </a:r>
            <a:r>
              <a:rPr lang="en-US" altLang="zh-CN" sz="2600" baseline="-25000">
                <a:solidFill>
                  <a:srgbClr val="C00000"/>
                </a:solidFill>
                <a:latin typeface="Times New Roman" panose="02020603050405020304" pitchFamily="18" charset="0"/>
                <a:ea typeface="微软雅黑" panose="020B0503020204020204" pitchFamily="34" charset="-122"/>
              </a:rPr>
              <a:t>2</a:t>
            </a:r>
            <a:r>
              <a:rPr lang="en-US" altLang="zh-CN" sz="2600">
                <a:solidFill>
                  <a:srgbClr val="C00000"/>
                </a:solidFill>
                <a:latin typeface="Times New Roman" panose="02020603050405020304" pitchFamily="18" charset="0"/>
                <a:ea typeface="微软雅黑" panose="020B0503020204020204" pitchFamily="34" charset="-122"/>
              </a:rPr>
              <a:t>==CH</a:t>
            </a:r>
            <a:r>
              <a:rPr lang="en-US" altLang="zh-CN" sz="2600" baseline="-25000">
                <a:solidFill>
                  <a:srgbClr val="C00000"/>
                </a:solidFill>
                <a:latin typeface="Times New Roman" panose="02020603050405020304" pitchFamily="18" charset="0"/>
                <a:ea typeface="微软雅黑" panose="020B0503020204020204" pitchFamily="34" charset="-122"/>
              </a:rPr>
              <a:t>2</a:t>
            </a:r>
            <a:endParaRPr lang="zh-CN" altLang="en-US" dirty="0"/>
          </a:p>
        </p:txBody>
      </p:sp>
    </p:spTree>
    <p:extLst>
      <p:ext uri="{BB962C8B-B14F-4D97-AF65-F5344CB8AC3E}">
        <p14:creationId xmlns:p14="http://schemas.microsoft.com/office/powerpoint/2010/main" val="2654805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71904" y="1071241"/>
            <a:ext cx="1332416"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rPr>
              <a:t>CH</a:t>
            </a:r>
            <a:r>
              <a:rPr lang="en-US" altLang="zh-CN" sz="2600" baseline="-25000" dirty="0" err="1">
                <a:solidFill>
                  <a:srgbClr val="C00000"/>
                </a:solidFill>
                <a:latin typeface="Times New Roman" panose="02020603050405020304" pitchFamily="18" charset="0"/>
                <a:ea typeface="微软雅黑" panose="020B0503020204020204" pitchFamily="34" charset="-122"/>
              </a:rPr>
              <a:t>3</a:t>
            </a:r>
            <a:r>
              <a:rPr lang="en-US" altLang="zh-CN" sz="2600" dirty="0" err="1">
                <a:solidFill>
                  <a:srgbClr val="C00000"/>
                </a:solidFill>
                <a:latin typeface="Times New Roman" panose="02020603050405020304" pitchFamily="18" charset="0"/>
                <a:ea typeface="微软雅黑" panose="020B0503020204020204" pitchFamily="34" charset="-122"/>
              </a:rPr>
              <a:t>CH</a:t>
            </a:r>
            <a:r>
              <a:rPr lang="en-US" altLang="zh-CN" sz="2600" baseline="-25000" dirty="0" err="1">
                <a:solidFill>
                  <a:srgbClr val="C00000"/>
                </a:solidFill>
                <a:latin typeface="Times New Roman" panose="02020603050405020304" pitchFamily="18" charset="0"/>
                <a:ea typeface="微软雅黑" panose="020B0503020204020204" pitchFamily="34" charset="-122"/>
              </a:rPr>
              <a:t>3</a:t>
            </a:r>
            <a:endParaRPr lang="zh-CN" altLang="en-US" dirty="0">
              <a:solidFill>
                <a:srgbClr val="C00000"/>
              </a:solidFill>
            </a:endParaRPr>
          </a:p>
        </p:txBody>
      </p:sp>
      <p:sp>
        <p:nvSpPr>
          <p:cNvPr id="3" name="矩形 2"/>
          <p:cNvSpPr/>
          <p:nvPr/>
        </p:nvSpPr>
        <p:spPr>
          <a:xfrm>
            <a:off x="3724558" y="2032544"/>
            <a:ext cx="3134191"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rPr>
              <a:t>CH</a:t>
            </a:r>
            <a:r>
              <a:rPr lang="en-US" altLang="zh-CN" sz="2600" baseline="-25000" dirty="0" err="1">
                <a:solidFill>
                  <a:srgbClr val="C00000"/>
                </a:solidFill>
                <a:latin typeface="Times New Roman" panose="02020603050405020304" pitchFamily="18" charset="0"/>
                <a:ea typeface="微软雅黑" panose="020B0503020204020204" pitchFamily="34" charset="-122"/>
              </a:rPr>
              <a:t>2</a:t>
            </a:r>
            <a:r>
              <a:rPr lang="en-US" altLang="zh-CN" sz="2600" dirty="0">
                <a:solidFill>
                  <a:srgbClr val="C00000"/>
                </a:solidFill>
                <a:latin typeface="Times New Roman" panose="02020603050405020304" pitchFamily="18" charset="0"/>
                <a:ea typeface="微软雅黑" panose="020B0503020204020204" pitchFamily="34" charset="-122"/>
              </a:rPr>
              <a:t>==</a:t>
            </a:r>
            <a:r>
              <a:rPr lang="en-US" altLang="zh-CN" sz="2600" dirty="0" err="1">
                <a:solidFill>
                  <a:srgbClr val="C00000"/>
                </a:solidFill>
                <a:latin typeface="Times New Roman" panose="02020603050405020304" pitchFamily="18" charset="0"/>
                <a:ea typeface="微软雅黑" panose="020B0503020204020204" pitchFamily="34" charset="-122"/>
              </a:rPr>
              <a:t>CHCl</a:t>
            </a:r>
            <a:r>
              <a:rPr lang="en-US" altLang="zh-CN" sz="2600" dirty="0">
                <a:solidFill>
                  <a:srgbClr val="C00000"/>
                </a:solidFill>
                <a:latin typeface="Times New Roman" panose="02020603050405020304" pitchFamily="18" charset="0"/>
                <a:ea typeface="微软雅黑" panose="020B0503020204020204" pitchFamily="34" charset="-122"/>
              </a:rPr>
              <a:t>(</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氯乙烯</a:t>
            </a:r>
            <a:r>
              <a:rPr lang="en-US" altLang="zh-CN" sz="2600" dirty="0">
                <a:solidFill>
                  <a:srgbClr val="C00000"/>
                </a:solidFill>
                <a:latin typeface="Times New Roman" panose="02020603050405020304" pitchFamily="18" charset="0"/>
                <a:ea typeface="微软雅黑" panose="020B0503020204020204" pitchFamily="34" charset="-122"/>
              </a:rPr>
              <a:t>)</a:t>
            </a:r>
            <a:endParaRPr lang="zh-CN" altLang="en-US" dirty="0">
              <a:solidFill>
                <a:srgbClr val="C00000"/>
              </a:solidFill>
            </a:endParaRPr>
          </a:p>
        </p:txBody>
      </p:sp>
      <p:sp>
        <p:nvSpPr>
          <p:cNvPr id="4" name="矩形 3"/>
          <p:cNvSpPr/>
          <p:nvPr/>
        </p:nvSpPr>
        <p:spPr>
          <a:xfrm>
            <a:off x="3902548" y="3069000"/>
            <a:ext cx="1462260"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rPr>
              <a:t>CH</a:t>
            </a:r>
            <a:r>
              <a:rPr lang="en-US" altLang="zh-CN" sz="2600" baseline="-25000" dirty="0" err="1">
                <a:solidFill>
                  <a:srgbClr val="C00000"/>
                </a:solidFill>
                <a:latin typeface="Times New Roman" panose="02020603050405020304" pitchFamily="18" charset="0"/>
                <a:ea typeface="微软雅黑" panose="020B0503020204020204" pitchFamily="34" charset="-122"/>
              </a:rPr>
              <a:t>3</a:t>
            </a:r>
            <a:r>
              <a:rPr lang="en-US" altLang="zh-CN" sz="2600" dirty="0" err="1">
                <a:solidFill>
                  <a:srgbClr val="C00000"/>
                </a:solidFill>
                <a:latin typeface="Times New Roman" panose="02020603050405020304" pitchFamily="18" charset="0"/>
                <a:ea typeface="微软雅黑" panose="020B0503020204020204" pitchFamily="34" charset="-122"/>
              </a:rPr>
              <a:t>CHO</a:t>
            </a:r>
            <a:endParaRPr lang="zh-CN" altLang="en-US" dirty="0">
              <a:solidFill>
                <a:srgbClr val="C00000"/>
              </a:solidFill>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3562490800"/>
              </p:ext>
            </p:extLst>
          </p:nvPr>
        </p:nvGraphicFramePr>
        <p:xfrm>
          <a:off x="519113" y="909000"/>
          <a:ext cx="11153775" cy="2968625"/>
        </p:xfrm>
        <a:graphic>
          <a:graphicData uri="http://schemas.openxmlformats.org/presentationml/2006/ole">
            <mc:AlternateContent xmlns:mc="http://schemas.openxmlformats.org/markup-compatibility/2006">
              <mc:Choice xmlns:v="urn:schemas-microsoft-com:vml" Requires="v">
                <p:oleObj spid="_x0000_s13334" name="文档" r:id="rId4" imgW="11153167" imgH="2969026" progId="Word.Document.12">
                  <p:embed/>
                </p:oleObj>
              </mc:Choice>
              <mc:Fallback>
                <p:oleObj name="文档" r:id="rId4" imgW="11153167" imgH="2969026" progId="Word.Document.12">
                  <p:embed/>
                  <p:pic>
                    <p:nvPicPr>
                      <p:cNvPr id="0" name=""/>
                      <p:cNvPicPr/>
                      <p:nvPr/>
                    </p:nvPicPr>
                    <p:blipFill>
                      <a:blip r:embed="rId5"/>
                      <a:stretch>
                        <a:fillRect/>
                      </a:stretch>
                    </p:blipFill>
                    <p:spPr>
                      <a:xfrm>
                        <a:off x="519113" y="909000"/>
                        <a:ext cx="11153775" cy="2968625"/>
                      </a:xfrm>
                      <a:prstGeom prst="rect">
                        <a:avLst/>
                      </a:prstGeom>
                    </p:spPr>
                  </p:pic>
                </p:oleObj>
              </mc:Fallback>
            </mc:AlternateContent>
          </a:graphicData>
        </a:graphic>
      </p:graphicFrame>
      <p:sp>
        <p:nvSpPr>
          <p:cNvPr id="6" name="矩形 5"/>
          <p:cNvSpPr/>
          <p:nvPr/>
        </p:nvSpPr>
        <p:spPr>
          <a:xfrm>
            <a:off x="356978" y="3706359"/>
            <a:ext cx="10793813" cy="802641"/>
          </a:xfrm>
          <a:prstGeom prst="rect">
            <a:avLst/>
          </a:prstGeom>
        </p:spPr>
        <p:txBody>
          <a:bodyPr>
            <a:spAutoFit/>
          </a:bodyPr>
          <a:lstStyle/>
          <a:p>
            <a:pPr fontAlgn="ctr">
              <a:lnSpc>
                <a:spcPct val="150000"/>
              </a:lnSpc>
              <a:spcAft>
                <a:spcPts val="0"/>
              </a:spcAft>
              <a:tabLst>
                <a:tab pos="5130800" algn="l"/>
              </a:tabLst>
            </a:pP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提醒</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b="1" dirty="0">
                <a:latin typeface="宋体" panose="02010600030101010101" pitchFamily="2" charset="-122"/>
                <a:cs typeface="Times New Roman" panose="02020603050405020304" pitchFamily="18" charset="0"/>
              </a:rPr>
              <a:t>“</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C==C</a:t>
            </a:r>
            <a:r>
              <a:rPr lang="en-US" altLang="zh-CN" sz="2600" b="1" dirty="0">
                <a:latin typeface="Times New Roman" panose="02020603050405020304" pitchFamily="18" charset="0"/>
                <a:cs typeface="Times New Roman" panose="02020603050405020304" pitchFamily="18" charset="0"/>
              </a:rPr>
              <a:t>—</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OH</a:t>
            </a:r>
            <a:r>
              <a:rPr lang="en-US" altLang="zh-CN" sz="2600" b="1" dirty="0">
                <a:latin typeface="宋体" panose="02010600030101010101" pitchFamily="2"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结构不稳定</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会转化为稳定的</a:t>
            </a:r>
            <a:r>
              <a:rPr lang="en-US" altLang="zh-CN" sz="2600" b="1" dirty="0">
                <a:latin typeface="宋体" panose="02010600030101010101" pitchFamily="2" charset="-122"/>
                <a:cs typeface="Times New Roman" panose="02020603050405020304" pitchFamily="18" charset="0"/>
              </a:rPr>
              <a:t>“</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1" dirty="0">
                <a:latin typeface="Times New Roman" panose="02020603050405020304" pitchFamily="18" charset="0"/>
                <a:cs typeface="Times New Roman" panose="02020603050405020304" pitchFamily="18" charset="0"/>
              </a:rPr>
              <a:t>—</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CHO</a:t>
            </a:r>
            <a:r>
              <a:rPr lang="en-US" altLang="zh-CN" sz="2600" b="1" dirty="0">
                <a:latin typeface="宋体" panose="02010600030101010101" pitchFamily="2"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sp>
        <p:nvSpPr>
          <p:cNvPr id="8" name="矩形 7"/>
          <p:cNvSpPr/>
          <p:nvPr/>
        </p:nvSpPr>
        <p:spPr>
          <a:xfrm>
            <a:off x="7895206" y="4780101"/>
            <a:ext cx="851515" cy="492443"/>
          </a:xfrm>
          <a:prstGeom prst="rect">
            <a:avLst/>
          </a:prstGeom>
        </p:spPr>
        <p:txBody>
          <a:bodyPr wrap="none">
            <a:spAutoFit/>
          </a:bodyPr>
          <a:lstStyle/>
          <a:p>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导电</a:t>
            </a:r>
            <a:endParaRPr lang="zh-CN" altLang="en-US" dirty="0">
              <a:solidFill>
                <a:srgbClr val="C00000"/>
              </a:solidFill>
            </a:endParaRPr>
          </a:p>
        </p:txBody>
      </p:sp>
      <p:graphicFrame>
        <p:nvGraphicFramePr>
          <p:cNvPr id="9" name="对象 8"/>
          <p:cNvGraphicFramePr>
            <a:graphicFrameLocks noChangeAspect="1"/>
          </p:cNvGraphicFramePr>
          <p:nvPr>
            <p:extLst>
              <p:ext uri="{D42A27DB-BD31-4B8C-83A1-F6EECF244321}">
                <p14:modId xmlns:p14="http://schemas.microsoft.com/office/powerpoint/2010/main" val="2734032336"/>
              </p:ext>
            </p:extLst>
          </p:nvPr>
        </p:nvGraphicFramePr>
        <p:xfrm>
          <a:off x="531813" y="4595813"/>
          <a:ext cx="11112500" cy="1179512"/>
        </p:xfrm>
        <a:graphic>
          <a:graphicData uri="http://schemas.openxmlformats.org/presentationml/2006/ole">
            <mc:AlternateContent xmlns:mc="http://schemas.openxmlformats.org/markup-compatibility/2006">
              <mc:Choice xmlns:v="urn:schemas-microsoft-com:vml" Requires="v">
                <p:oleObj spid="_x0000_s13335" name="文档" r:id="rId7" imgW="11153167" imgH="1186891" progId="Word.Document.12">
                  <p:embed/>
                </p:oleObj>
              </mc:Choice>
              <mc:Fallback>
                <p:oleObj name="文档" r:id="rId7" imgW="11153167" imgH="1186891" progId="Word.Document.12">
                  <p:embed/>
                  <p:pic>
                    <p:nvPicPr>
                      <p:cNvPr id="0" name=""/>
                      <p:cNvPicPr/>
                      <p:nvPr/>
                    </p:nvPicPr>
                    <p:blipFill>
                      <a:blip r:embed="rId8"/>
                      <a:stretch>
                        <a:fillRect/>
                      </a:stretch>
                    </p:blipFill>
                    <p:spPr>
                      <a:xfrm>
                        <a:off x="531813" y="4595813"/>
                        <a:ext cx="11112500" cy="1179512"/>
                      </a:xfrm>
                      <a:prstGeom prst="rect">
                        <a:avLst/>
                      </a:prstGeom>
                    </p:spPr>
                  </p:pic>
                </p:oleObj>
              </mc:Fallback>
            </mc:AlternateContent>
          </a:graphicData>
        </a:graphic>
      </p:graphicFrame>
      <p:pic>
        <p:nvPicPr>
          <p:cNvPr id="12" name="图片 11"/>
          <p:cNvPicPr>
            <a:picLocks noChangeAspect="1"/>
          </p:cNvPicPr>
          <p:nvPr/>
        </p:nvPicPr>
        <p:blipFill>
          <a:blip r:embed="rId9"/>
          <a:stretch>
            <a:fillRect/>
          </a:stretch>
        </p:blipFill>
        <p:spPr>
          <a:xfrm>
            <a:off x="3089201" y="4833257"/>
            <a:ext cx="1849025" cy="330434"/>
          </a:xfrm>
          <a:prstGeom prst="rect">
            <a:avLst/>
          </a:prstGeom>
        </p:spPr>
      </p:pic>
    </p:spTree>
    <p:extLst>
      <p:ext uri="{BB962C8B-B14F-4D97-AF65-F5344CB8AC3E}">
        <p14:creationId xmlns:p14="http://schemas.microsoft.com/office/powerpoint/2010/main" val="402679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blinds(horizontal)">
                                      <p:cBhvr>
                                        <p:cTn id="2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764704"/>
            <a:ext cx="11654075" cy="64823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dirty="0">
                <a:latin typeface="Times New Roman" panose="02020603050405020304" pitchFamily="18" charset="0"/>
                <a:ea typeface="微软雅黑" panose="020B0503020204020204" pitchFamily="34" charset="-122"/>
              </a:rPr>
              <a:t>3.</a:t>
            </a: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炔烃</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6" name="矩形 5"/>
          <p:cNvSpPr/>
          <p:nvPr/>
        </p:nvSpPr>
        <p:spPr>
          <a:xfrm>
            <a:off x="503232" y="1390148"/>
            <a:ext cx="11397613" cy="723251"/>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炔烃的化学性质与乙炔相似</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都能发生氧化反应以及加成、加聚反应。</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095408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1494985"/>
            <a:ext cx="11654075" cy="2523744"/>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dirty="0">
                <a:latin typeface="Times New Roman" panose="02020603050405020304" pitchFamily="18" charset="0"/>
                <a:cs typeface="Times New Roman" panose="02020603050405020304" pitchFamily="18" charset="0"/>
              </a:rPr>
              <a:t>乙烯和乙炔都能使酸性高锰酸钾溶液褪色</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聚乙烯和聚乙炔也都能使酸性高锰酸钾溶液褪色吗</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b="1" dirty="0" smtClean="0">
                <a:latin typeface="Times New Roman" panose="02020603050405020304" pitchFamily="18" charset="0"/>
                <a:cs typeface="Times New Roman" panose="02020603050405020304" pitchFamily="18" charset="0"/>
              </a:rPr>
              <a:t>____________________________________________________________________________________</a:t>
            </a:r>
            <a:r>
              <a:rPr lang="en-US" altLang="zh-CN" sz="2600" b="1" dirty="0">
                <a:latin typeface="Times New Roman" panose="02020603050405020304" pitchFamily="18" charset="0"/>
                <a:cs typeface="Times New Roman" panose="02020603050405020304" pitchFamily="18" charset="0"/>
              </a:rPr>
              <a:t>_______</a:t>
            </a:r>
            <a:r>
              <a:rPr lang="en-US" altLang="zh-CN" sz="2600" b="1" dirty="0" smtClean="0">
                <a:latin typeface="Times New Roman" panose="02020603050405020304" pitchFamily="18" charset="0"/>
                <a:cs typeface="Times New Roman" panose="02020603050405020304" pitchFamily="18" charset="0"/>
              </a:rPr>
              <a:t>_______</a:t>
            </a:r>
            <a:r>
              <a:rPr lang="zh-CN" altLang="zh-CN" sz="2600" b="1" dirty="0" smtClean="0">
                <a:latin typeface="Times New Roman" panose="02020603050405020304" pitchFamily="18" charset="0"/>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grpSp>
        <p:nvGrpSpPr>
          <p:cNvPr id="8" name="组合 7"/>
          <p:cNvGrpSpPr/>
          <p:nvPr/>
        </p:nvGrpSpPr>
        <p:grpSpPr>
          <a:xfrm>
            <a:off x="478582" y="745713"/>
            <a:ext cx="2386897" cy="652527"/>
            <a:chOff x="611965" y="1319502"/>
            <a:chExt cx="2386897" cy="652527"/>
          </a:xfrm>
        </p:grpSpPr>
        <p:pic>
          <p:nvPicPr>
            <p:cNvPr id="9" name="image2.jpeg"/>
            <p:cNvPicPr/>
            <p:nvPr/>
          </p:nvPicPr>
          <p:blipFill>
            <a:blip r:embed="rId2">
              <a:clrChange>
                <a:clrFrom>
                  <a:srgbClr val="FFFFFF"/>
                </a:clrFrom>
                <a:clrTo>
                  <a:srgbClr val="FFFFFF">
                    <a:alpha val="0"/>
                  </a:srgbClr>
                </a:clrTo>
              </a:clrChange>
            </a:blip>
            <a:stretch>
              <a:fillRect/>
            </a:stretch>
          </p:blipFill>
          <p:spPr>
            <a:xfrm>
              <a:off x="611965" y="1466611"/>
              <a:ext cx="431795" cy="431795"/>
            </a:xfrm>
            <a:prstGeom prst="rect">
              <a:avLst/>
            </a:prstGeom>
          </p:spPr>
        </p:pic>
        <p:sp>
          <p:nvSpPr>
            <p:cNvPr id="10" name="矩形 9"/>
            <p:cNvSpPr/>
            <p:nvPr/>
          </p:nvSpPr>
          <p:spPr>
            <a:xfrm>
              <a:off x="1010951" y="1319502"/>
              <a:ext cx="1987911" cy="652527"/>
            </a:xfrm>
            <a:prstGeom prst="rect">
              <a:avLst/>
            </a:prstGeom>
          </p:spPr>
          <p:txBody>
            <a:bodyPr wrap="square" lIns="121898" tIns="60948" rIns="121898" bIns="60948">
              <a:spAutoFit/>
            </a:bodyPr>
            <a:lstStyle/>
            <a:p>
              <a:pPr algn="just">
                <a:lnSpc>
                  <a:spcPct val="150000"/>
                </a:lnSpc>
                <a:spcAft>
                  <a:spcPts val="0"/>
                </a:spcAft>
                <a:tabLst>
                  <a:tab pos="2700655" algn="l"/>
                </a:tabLst>
              </a:pPr>
              <a:r>
                <a:rPr lang="zh-CN" altLang="en-US" sz="2600" kern="100" dirty="0" smtClean="0">
                  <a:latin typeface="微软雅黑" panose="020B0503020204020204" pitchFamily="34" charset="-122"/>
                  <a:ea typeface="微软雅黑" panose="020B0503020204020204" pitchFamily="34" charset="-122"/>
                  <a:cs typeface="Courier New" panose="02070309020205020404" pitchFamily="49" charset="0"/>
                </a:rPr>
                <a:t>小题对点过</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grpSp>
      <p:sp>
        <p:nvSpPr>
          <p:cNvPr id="2" name="矩形 1"/>
          <p:cNvSpPr/>
          <p:nvPr/>
        </p:nvSpPr>
        <p:spPr>
          <a:xfrm>
            <a:off x="306664" y="2647606"/>
            <a:ext cx="11232086" cy="1292662"/>
          </a:xfrm>
          <a:prstGeom prst="rect">
            <a:avLst/>
          </a:prstGeom>
        </p:spPr>
        <p:txBody>
          <a:bodyPr>
            <a:spAutoFit/>
          </a:bodyPr>
          <a:lstStyle/>
          <a:p>
            <a:pPr algn="just" fontAlgn="ctr">
              <a:lnSpc>
                <a:spcPct val="150000"/>
              </a:lnSpc>
              <a:spcAft>
                <a:spcPts val="0"/>
              </a:spcAft>
              <a:tabLst>
                <a:tab pos="5130800" algn="l"/>
              </a:tabLst>
            </a:pPr>
            <a:r>
              <a:rPr lang="zh-CN" altLang="zh-CN" sz="2600" b="1" dirty="0">
                <a:solidFill>
                  <a:srgbClr val="C00000"/>
                </a:solidFill>
                <a:latin typeface="Times New Roman" panose="02020603050405020304" pitchFamily="18" charset="0"/>
                <a:cs typeface="Times New Roman" panose="02020603050405020304" pitchFamily="18" charset="0"/>
              </a:rPr>
              <a:t>聚乙烯中没有碳碳双键</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solidFill>
                  <a:srgbClr val="C00000"/>
                </a:solidFill>
                <a:latin typeface="Times New Roman" panose="02020603050405020304" pitchFamily="18" charset="0"/>
                <a:cs typeface="Times New Roman" panose="02020603050405020304" pitchFamily="18" charset="0"/>
              </a:rPr>
              <a:t>不能使酸性高锰酸钾溶液褪色</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solidFill>
                  <a:srgbClr val="C00000"/>
                </a:solidFill>
                <a:latin typeface="Times New Roman" panose="02020603050405020304" pitchFamily="18" charset="0"/>
                <a:cs typeface="Times New Roman" panose="02020603050405020304" pitchFamily="18" charset="0"/>
              </a:rPr>
              <a:t>而聚乙炔中含有碳碳双键</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solidFill>
                  <a:srgbClr val="C00000"/>
                </a:solidFill>
                <a:latin typeface="Times New Roman" panose="02020603050405020304" pitchFamily="18" charset="0"/>
                <a:cs typeface="Times New Roman" panose="02020603050405020304" pitchFamily="18" charset="0"/>
              </a:rPr>
              <a:t>能使酸性高锰酸钾溶液</a:t>
            </a:r>
            <a:r>
              <a:rPr lang="zh-CN" altLang="zh-CN" sz="2600" b="1" dirty="0" smtClean="0">
                <a:solidFill>
                  <a:srgbClr val="C00000"/>
                </a:solidFill>
                <a:latin typeface="Times New Roman" panose="02020603050405020304" pitchFamily="18" charset="0"/>
                <a:cs typeface="Times New Roman" panose="02020603050405020304" pitchFamily="18" charset="0"/>
              </a:rPr>
              <a:t>褪色</a:t>
            </a:r>
            <a:endParaRPr lang="zh-CN" altLang="zh-CN" sz="115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4805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2409" y="1114343"/>
            <a:ext cx="11524006" cy="692497"/>
          </a:xfrm>
          <a:prstGeom prst="rect">
            <a:avLst/>
          </a:prstGeom>
        </p:spPr>
        <p:txBody>
          <a:bodyPr>
            <a:spAutoFit/>
          </a:bodyPr>
          <a:lstStyle/>
          <a:p>
            <a:pP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由乙炔如何制取聚氯乙烯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请写出化学反应方程式</a:t>
            </a:r>
            <a:r>
              <a:rPr lang="zh-CN" altLang="zh-CN" sz="2600" b="1" dirty="0" smtClean="0">
                <a:latin typeface="Times New Roman" panose="02020603050405020304" pitchFamily="18" charset="0"/>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4116016537"/>
              </p:ext>
            </p:extLst>
          </p:nvPr>
        </p:nvGraphicFramePr>
        <p:xfrm>
          <a:off x="508227" y="1981836"/>
          <a:ext cx="11153775" cy="2178050"/>
        </p:xfrm>
        <a:graphic>
          <a:graphicData uri="http://schemas.openxmlformats.org/presentationml/2006/ole">
            <mc:AlternateContent xmlns:mc="http://schemas.openxmlformats.org/markup-compatibility/2006">
              <mc:Choice xmlns:v="urn:schemas-microsoft-com:vml" Requires="v">
                <p:oleObj spid="_x0000_s14346" name="文档" r:id="rId4" imgW="11153167" imgH="2177406" progId="Word.Document.12">
                  <p:embed/>
                </p:oleObj>
              </mc:Choice>
              <mc:Fallback>
                <p:oleObj name="文档" r:id="rId4" imgW="11153167" imgH="2177406" progId="Word.Document.12">
                  <p:embed/>
                  <p:pic>
                    <p:nvPicPr>
                      <p:cNvPr id="0" name=""/>
                      <p:cNvPicPr/>
                      <p:nvPr/>
                    </p:nvPicPr>
                    <p:blipFill>
                      <a:blip r:embed="rId5"/>
                      <a:stretch>
                        <a:fillRect/>
                      </a:stretch>
                    </p:blipFill>
                    <p:spPr>
                      <a:xfrm>
                        <a:off x="508227" y="1981836"/>
                        <a:ext cx="11153775" cy="2178050"/>
                      </a:xfrm>
                      <a:prstGeom prst="rect">
                        <a:avLst/>
                      </a:prstGeom>
                    </p:spPr>
                  </p:pic>
                </p:oleObj>
              </mc:Fallback>
            </mc:AlternateContent>
          </a:graphicData>
        </a:graphic>
      </p:graphicFrame>
    </p:spTree>
    <p:extLst>
      <p:ext uri="{BB962C8B-B14F-4D97-AF65-F5344CB8AC3E}">
        <p14:creationId xmlns:p14="http://schemas.microsoft.com/office/powerpoint/2010/main" val="2549107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72011" y="909000"/>
            <a:ext cx="8563195" cy="652527"/>
          </a:xfrm>
          <a:prstGeom prst="rect">
            <a:avLst/>
          </a:prstGeom>
        </p:spPr>
        <p:txBody>
          <a:bodyPr wrap="square" lIns="121898" tIns="60948" rIns="121898" bIns="60948">
            <a:spAutoFit/>
          </a:bodyPr>
          <a:lstStyle/>
          <a:p>
            <a:pPr algn="just">
              <a:lnSpc>
                <a:spcPct val="150000"/>
              </a:lnSpc>
              <a:spcAft>
                <a:spcPts val="0"/>
              </a:spcAft>
              <a:tabLst>
                <a:tab pos="2700655" algn="l"/>
              </a:tabLst>
            </a:pPr>
            <a:r>
              <a:rPr lang="zh-CN" altLang="zh-CN" sz="2600" b="1">
                <a:latin typeface="Times New Roman" panose="02020603050405020304" pitchFamily="18" charset="0"/>
                <a:ea typeface="黑体" panose="02010609060101010101" pitchFamily="49" charset="-122"/>
                <a:cs typeface="Times New Roman" panose="02020603050405020304" pitchFamily="18" charset="0"/>
              </a:rPr>
              <a:t>烯烃、炔烃的结构和化学性质的比较</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pic>
        <p:nvPicPr>
          <p:cNvPr id="5" name="image420.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5206" y="941855"/>
            <a:ext cx="1706245" cy="546100"/>
          </a:xfrm>
          <a:prstGeom prst="rect">
            <a:avLst/>
          </a:prstGeom>
          <a:solidFill>
            <a:scrgbClr r="0" g="0" b="0">
              <a:alpha val="0"/>
            </a:scrgbClr>
          </a:solidFill>
          <a:ln>
            <a:noFill/>
          </a:ln>
        </p:spPr>
      </p:pic>
      <p:graphicFrame>
        <p:nvGraphicFramePr>
          <p:cNvPr id="2" name="表格 1"/>
          <p:cNvGraphicFramePr>
            <a:graphicFrameLocks noGrp="1"/>
          </p:cNvGraphicFramePr>
          <p:nvPr>
            <p:extLst>
              <p:ext uri="{D42A27DB-BD31-4B8C-83A1-F6EECF244321}">
                <p14:modId xmlns:p14="http://schemas.microsoft.com/office/powerpoint/2010/main" val="1760013494"/>
              </p:ext>
            </p:extLst>
          </p:nvPr>
        </p:nvGraphicFramePr>
        <p:xfrm>
          <a:off x="435429" y="1676401"/>
          <a:ext cx="11364685" cy="4175760"/>
        </p:xfrm>
        <a:graphic>
          <a:graphicData uri="http://schemas.openxmlformats.org/drawingml/2006/table">
            <a:tbl>
              <a:tblPr firstRow="1" firstCol="1" bandRow="1"/>
              <a:tblGrid>
                <a:gridCol w="1012371"/>
                <a:gridCol w="1665514"/>
                <a:gridCol w="4833257"/>
                <a:gridCol w="3853543"/>
              </a:tblGrid>
              <a:tr h="0">
                <a:tc gridSpan="2">
                  <a:txBody>
                    <a:bodyPr/>
                    <a:lstStyle/>
                    <a:p>
                      <a:pPr algn="ctr" fontAlgn="ctr">
                        <a:lnSpc>
                          <a:spcPct val="100000"/>
                        </a:lnSpc>
                        <a:spcAft>
                          <a:spcPts val="0"/>
                        </a:spcAft>
                        <a:tabLst>
                          <a:tab pos="5130800" algn="l"/>
                        </a:tabLst>
                      </a:pPr>
                      <a:r>
                        <a:rPr lang="en-US" sz="2200" b="1">
                          <a:effectLst/>
                          <a:latin typeface="Times New Roman" panose="02020603050405020304" pitchFamily="18" charset="0"/>
                          <a:ea typeface="宋体" panose="02010600030101010101" pitchFamily="2" charset="-122"/>
                          <a:cs typeface="Times New Roman" panose="02020603050405020304" pitchFamily="18" charset="0"/>
                        </a:rPr>
                        <a:t> </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烯烃</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Aft>
                          <a:spcPts val="0"/>
                        </a:spcAft>
                        <a:tabLst>
                          <a:tab pos="5130800" algn="l"/>
                        </a:tabLst>
                      </a:pP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炔烃</a:t>
                      </a:r>
                      <a:endParaRPr lang="zh-CN" sz="22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035">
                <a:tc gridSpan="2">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通式</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链状</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fontAlgn="ctr">
                        <a:lnSpc>
                          <a:spcPct val="100000"/>
                        </a:lnSpc>
                        <a:spcAft>
                          <a:spcPts val="0"/>
                        </a:spcAft>
                        <a:tabLst>
                          <a:tab pos="5130800" algn="l"/>
                        </a:tabLst>
                      </a:pP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C</a:t>
                      </a:r>
                      <a:r>
                        <a:rPr lang="en-US" sz="2200" i="1" baseline="-2500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H</a:t>
                      </a:r>
                      <a:r>
                        <a:rPr lang="en-US" sz="2200" baseline="-25000">
                          <a:effectLst/>
                          <a:latin typeface="Times New Roman" panose="02020603050405020304" pitchFamily="18" charset="0"/>
                          <a:ea typeface="微软雅黑" panose="020B0503020204020204" pitchFamily="34" charset="-122"/>
                          <a:cs typeface="Times New Roman" panose="02020603050405020304" pitchFamily="18" charset="0"/>
                        </a:rPr>
                        <a:t>2</a:t>
                      </a:r>
                      <a:r>
                        <a:rPr lang="en-US" sz="2200" i="1" baseline="-2500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200" i="1">
                          <a:effectLst/>
                          <a:latin typeface="Times New Roman" panose="02020603050405020304" pitchFamily="18" charset="0"/>
                          <a:ea typeface="微软雅黑" panose="020B0503020204020204" pitchFamily="34" charset="-122"/>
                          <a:cs typeface="Times New Roman" panose="02020603050405020304" pitchFamily="18" charset="0"/>
                        </a:rPr>
                        <a:t>n</a:t>
                      </a:r>
                      <a:r>
                        <a:rPr lang="en-US" sz="2200" b="1">
                          <a:effectLst/>
                          <a:latin typeface="宋体" panose="02010600030101010101" pitchFamily="2" charset="-122"/>
                          <a:ea typeface="宋体" panose="02010600030101010101" pitchFamily="2" charset="-122"/>
                          <a:cs typeface="Times New Roman" panose="02020603050405020304" pitchFamily="18" charset="0"/>
                        </a:rPr>
                        <a:t>≥</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2)</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Aft>
                          <a:spcPts val="0"/>
                        </a:spcAft>
                        <a:tabLst>
                          <a:tab pos="5130800" algn="l"/>
                        </a:tabLst>
                      </a:pP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C</a:t>
                      </a:r>
                      <a:r>
                        <a:rPr lang="en-US" sz="2200" i="1" baseline="-2500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H</a:t>
                      </a:r>
                      <a:r>
                        <a:rPr lang="en-US" sz="2200" baseline="-25000">
                          <a:effectLst/>
                          <a:latin typeface="Times New Roman" panose="02020603050405020304" pitchFamily="18" charset="0"/>
                          <a:ea typeface="微软雅黑" panose="020B0503020204020204" pitchFamily="34" charset="-122"/>
                          <a:cs typeface="Times New Roman" panose="02020603050405020304" pitchFamily="18" charset="0"/>
                        </a:rPr>
                        <a:t>2</a:t>
                      </a:r>
                      <a:r>
                        <a:rPr lang="en-US" sz="2200" i="1" baseline="-25000">
                          <a:effectLst/>
                          <a:latin typeface="Times New Roman" panose="02020603050405020304" pitchFamily="18" charset="0"/>
                          <a:ea typeface="微软雅黑" panose="020B0503020204020204" pitchFamily="34" charset="-122"/>
                          <a:cs typeface="Times New Roman" panose="02020603050405020304" pitchFamily="18" charset="0"/>
                        </a:rPr>
                        <a:t>n</a:t>
                      </a:r>
                      <a:r>
                        <a:rPr lang="zh-CN" sz="2200" baseline="-2500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200" baseline="-25000">
                          <a:effectLst/>
                          <a:latin typeface="Times New Roman" panose="02020603050405020304" pitchFamily="18" charset="0"/>
                          <a:ea typeface="微软雅黑" panose="020B0503020204020204" pitchFamily="34" charset="-122"/>
                          <a:cs typeface="Times New Roman" panose="02020603050405020304" pitchFamily="18" charset="0"/>
                        </a:rPr>
                        <a:t>2</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200" i="1">
                          <a:effectLst/>
                          <a:latin typeface="Times New Roman" panose="02020603050405020304" pitchFamily="18" charset="0"/>
                          <a:ea typeface="微软雅黑" panose="020B0503020204020204" pitchFamily="34" charset="-122"/>
                          <a:cs typeface="Times New Roman" panose="02020603050405020304" pitchFamily="18" charset="0"/>
                        </a:rPr>
                        <a:t>n</a:t>
                      </a:r>
                      <a:r>
                        <a:rPr lang="en-US" sz="2200" b="1">
                          <a:effectLst/>
                          <a:latin typeface="宋体" panose="02010600030101010101" pitchFamily="2" charset="-122"/>
                          <a:ea typeface="宋体" panose="02010600030101010101" pitchFamily="2" charset="-122"/>
                          <a:cs typeface="Times New Roman" panose="02020603050405020304" pitchFamily="18" charset="0"/>
                        </a:rPr>
                        <a:t>≥</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2)</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616">
                <a:tc gridSpan="2">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代表物</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fontAlgn="ctr">
                        <a:lnSpc>
                          <a:spcPct val="100000"/>
                        </a:lnSpc>
                        <a:spcAft>
                          <a:spcPts val="0"/>
                        </a:spcAft>
                        <a:tabLst>
                          <a:tab pos="5130800" algn="l"/>
                        </a:tabLst>
                      </a:pP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CH</a:t>
                      </a:r>
                      <a:r>
                        <a:rPr lang="en-US" sz="2200" baseline="-25000">
                          <a:effectLst/>
                          <a:latin typeface="Times New Roman" panose="02020603050405020304" pitchFamily="18" charset="0"/>
                          <a:ea typeface="微软雅黑" panose="020B0503020204020204" pitchFamily="34" charset="-122"/>
                          <a:cs typeface="Times New Roman" panose="02020603050405020304" pitchFamily="18" charset="0"/>
                        </a:rPr>
                        <a:t>2</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==CH</a:t>
                      </a:r>
                      <a:r>
                        <a:rPr lang="en-US" sz="2200" baseline="-25000">
                          <a:effectLst/>
                          <a:latin typeface="Times New Roman" panose="02020603050405020304" pitchFamily="18" charset="0"/>
                          <a:ea typeface="微软雅黑" panose="020B0503020204020204" pitchFamily="34" charset="-122"/>
                          <a:cs typeface="Times New Roman" panose="02020603050405020304" pitchFamily="18" charset="0"/>
                        </a:rPr>
                        <a:t>2</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Aft>
                          <a:spcPts val="0"/>
                        </a:spcAft>
                        <a:tabLst>
                          <a:tab pos="5130800" algn="l"/>
                        </a:tabLst>
                      </a:pP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CH≡CH</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338">
                <a:tc gridSpan="2">
                  <a:txBody>
                    <a:bodyPr/>
                    <a:lstStyle/>
                    <a:p>
                      <a:pPr algn="ctr" fontAlgn="ctr">
                        <a:lnSpc>
                          <a:spcPct val="100000"/>
                        </a:lnSpc>
                        <a:spcAft>
                          <a:spcPts val="0"/>
                        </a:spcAft>
                        <a:tabLst>
                          <a:tab pos="5130800" algn="l"/>
                        </a:tabLst>
                      </a:pP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结构特点</a:t>
                      </a:r>
                      <a:endParaRPr lang="zh-CN" sz="22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just"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含碳碳双键</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不饱和链烃</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含碳碳三键</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不饱和链烃</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5">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化</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学</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性</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质</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取代反应</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zh-CN" altLang="en-US"/>
                    </a:p>
                  </a:txBody>
                  <a:tcPr/>
                </a:tc>
                <a:tc>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加成反应</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lnSpc>
                          <a:spcPct val="100000"/>
                        </a:lnSpc>
                        <a:spcAft>
                          <a:spcPts val="0"/>
                        </a:spcAft>
                        <a:tabLst>
                          <a:tab pos="5130800" algn="l"/>
                        </a:tabLst>
                      </a:pP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能与</a:t>
                      </a:r>
                      <a:r>
                        <a:rPr lang="en-US" sz="2200" dirty="0" err="1">
                          <a:effectLst/>
                          <a:latin typeface="Times New Roman" panose="02020603050405020304" pitchFamily="18" charset="0"/>
                          <a:ea typeface="微软雅黑" panose="020B0503020204020204" pitchFamily="34" charset="-122"/>
                          <a:cs typeface="Times New Roman" panose="02020603050405020304" pitchFamily="18" charset="0"/>
                        </a:rPr>
                        <a:t>H</a:t>
                      </a:r>
                      <a:r>
                        <a:rPr lang="en-US" sz="2200" baseline="-25000" dirty="0" err="1">
                          <a:effectLst/>
                          <a:latin typeface="Times New Roman" panose="02020603050405020304" pitchFamily="18" charset="0"/>
                          <a:ea typeface="微软雅黑" panose="020B0503020204020204" pitchFamily="34" charset="-122"/>
                          <a:cs typeface="Times New Roman" panose="02020603050405020304" pitchFamily="18" charset="0"/>
                        </a:rPr>
                        <a:t>2</a:t>
                      </a: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200" dirty="0" err="1">
                          <a:effectLst/>
                          <a:latin typeface="Times New Roman" panose="02020603050405020304" pitchFamily="18" charset="0"/>
                          <a:ea typeface="微软雅黑" panose="020B0503020204020204" pitchFamily="34" charset="-122"/>
                          <a:cs typeface="Times New Roman" panose="02020603050405020304" pitchFamily="18" charset="0"/>
                        </a:rPr>
                        <a:t>X</a:t>
                      </a:r>
                      <a:r>
                        <a:rPr lang="en-US" sz="2200" baseline="-25000" dirty="0" err="1">
                          <a:effectLst/>
                          <a:latin typeface="Times New Roman" panose="02020603050405020304" pitchFamily="18" charset="0"/>
                          <a:ea typeface="微软雅黑" panose="020B0503020204020204" pitchFamily="34" charset="-122"/>
                          <a:cs typeface="Times New Roman" panose="02020603050405020304" pitchFamily="18" charset="0"/>
                        </a:rPr>
                        <a:t>2</a:t>
                      </a: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200" dirty="0" err="1">
                          <a:effectLst/>
                          <a:latin typeface="Times New Roman" panose="02020603050405020304" pitchFamily="18" charset="0"/>
                          <a:ea typeface="微软雅黑" panose="020B0503020204020204" pitchFamily="34" charset="-122"/>
                          <a:cs typeface="Times New Roman" panose="02020603050405020304" pitchFamily="18" charset="0"/>
                        </a:rPr>
                        <a:t>HX</a:t>
                      </a: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200" dirty="0">
                          <a:effectLst/>
                          <a:latin typeface="Times New Roman" panose="02020603050405020304" pitchFamily="18" charset="0"/>
                          <a:ea typeface="微软雅黑" panose="020B0503020204020204" pitchFamily="34" charset="-122"/>
                          <a:cs typeface="Times New Roman" panose="02020603050405020304" pitchFamily="18" charset="0"/>
                        </a:rPr>
                        <a:t>H</a:t>
                      </a:r>
                      <a:r>
                        <a:rPr lang="en-US" sz="2200" baseline="-25000" dirty="0">
                          <a:effectLst/>
                          <a:latin typeface="Times New Roman" panose="02020603050405020304" pitchFamily="18" charset="0"/>
                          <a:ea typeface="微软雅黑" panose="020B0503020204020204" pitchFamily="34" charset="-122"/>
                          <a:cs typeface="Times New Roman" panose="02020603050405020304" pitchFamily="18" charset="0"/>
                        </a:rPr>
                        <a:t>2</a:t>
                      </a:r>
                      <a:r>
                        <a:rPr lang="en-US" sz="2200" dirty="0">
                          <a:effectLst/>
                          <a:latin typeface="Times New Roman" panose="02020603050405020304" pitchFamily="18" charset="0"/>
                          <a:ea typeface="微软雅黑" panose="020B0503020204020204" pitchFamily="34" charset="-122"/>
                          <a:cs typeface="Times New Roman" panose="02020603050405020304" pitchFamily="18" charset="0"/>
                        </a:rPr>
                        <a:t>O</a:t>
                      </a: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200" dirty="0" err="1" smtClean="0">
                          <a:effectLst/>
                          <a:latin typeface="Times New Roman" panose="02020603050405020304" pitchFamily="18" charset="0"/>
                          <a:ea typeface="微软雅黑" panose="020B0503020204020204" pitchFamily="34" charset="-122"/>
                          <a:cs typeface="Times New Roman" panose="02020603050405020304" pitchFamily="18" charset="0"/>
                        </a:rPr>
                        <a:t>HCN</a:t>
                      </a:r>
                      <a:r>
                        <a:rPr lang="zh-CN" sz="2200" dirty="0" smtClean="0">
                          <a:effectLst/>
                          <a:latin typeface="Times New Roman" panose="02020603050405020304" pitchFamily="18" charset="0"/>
                          <a:ea typeface="微软雅黑" panose="020B0503020204020204" pitchFamily="34" charset="-122"/>
                          <a:cs typeface="Times New Roman" panose="02020603050405020304" pitchFamily="18" charset="0"/>
                        </a:rPr>
                        <a:t>等</a:t>
                      </a: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发生加成反应</a:t>
                      </a:r>
                      <a:endParaRPr lang="zh-CN" sz="22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413152">
                <a:tc vMerge="1">
                  <a:txBody>
                    <a:bodyPr/>
                    <a:lstStyle/>
                    <a:p>
                      <a:endParaRPr lang="zh-CN" altLang="en-US"/>
                    </a:p>
                  </a:txBody>
                  <a:tcPr/>
                </a:tc>
                <a:tc rowSpan="2">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氧化反应</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lnSpc>
                          <a:spcPct val="100000"/>
                        </a:lnSpc>
                        <a:spcAft>
                          <a:spcPts val="0"/>
                        </a:spcAft>
                        <a:tabLst>
                          <a:tab pos="5130800" algn="l"/>
                        </a:tabLst>
                      </a:pP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燃烧火焰明亮</a:t>
                      </a:r>
                      <a:r>
                        <a:rPr lang="en-US" sz="22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伴有黑烟</a:t>
                      </a:r>
                      <a:endParaRPr lang="zh-CN" sz="22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lnSpc>
                          <a:spcPct val="100000"/>
                        </a:lnSpc>
                        <a:spcAft>
                          <a:spcPts val="0"/>
                        </a:spcAft>
                        <a:tabLst>
                          <a:tab pos="5130800" algn="l"/>
                        </a:tabLst>
                      </a:pP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燃烧火焰很明亮</a:t>
                      </a:r>
                      <a:r>
                        <a:rPr lang="en-US" sz="22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伴有浓烈的黑烟</a:t>
                      </a:r>
                      <a:endParaRPr lang="zh-CN" sz="22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9093">
                <a:tc vMerge="1">
                  <a:txBody>
                    <a:bodyPr/>
                    <a:lstStyle/>
                    <a:p>
                      <a:endParaRPr lang="zh-CN" altLang="en-US"/>
                    </a:p>
                  </a:txBody>
                  <a:tcPr/>
                </a:tc>
                <a:tc vMerge="1">
                  <a:txBody>
                    <a:bodyPr/>
                    <a:lstStyle/>
                    <a:p>
                      <a:endParaRPr lang="zh-CN" altLang="en-US"/>
                    </a:p>
                  </a:txBody>
                  <a:tcPr/>
                </a:tc>
                <a:tc>
                  <a:txBody>
                    <a:bodyPr/>
                    <a:lstStyle/>
                    <a:p>
                      <a:pPr algn="just" fontAlgn="ctr">
                        <a:lnSpc>
                          <a:spcPct val="100000"/>
                        </a:lnSpc>
                        <a:spcAft>
                          <a:spcPts val="0"/>
                        </a:spcAft>
                        <a:tabLst>
                          <a:tab pos="5130800" algn="l"/>
                        </a:tabLst>
                      </a:pP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能使酸性</a:t>
                      </a:r>
                      <a:r>
                        <a:rPr lang="en-US" sz="2200" dirty="0" err="1">
                          <a:effectLst/>
                          <a:latin typeface="Times New Roman" panose="02020603050405020304" pitchFamily="18" charset="0"/>
                          <a:ea typeface="微软雅黑" panose="020B0503020204020204" pitchFamily="34" charset="-122"/>
                          <a:cs typeface="Times New Roman" panose="02020603050405020304" pitchFamily="18" charset="0"/>
                        </a:rPr>
                        <a:t>KMnO</a:t>
                      </a:r>
                      <a:r>
                        <a:rPr lang="en-US" sz="2200" baseline="-25000" dirty="0" err="1">
                          <a:effectLst/>
                          <a:latin typeface="Times New Roman" panose="02020603050405020304" pitchFamily="18" charset="0"/>
                          <a:ea typeface="微软雅黑" panose="020B0503020204020204" pitchFamily="34" charset="-122"/>
                          <a:cs typeface="Times New Roman" panose="02020603050405020304" pitchFamily="18" charset="0"/>
                        </a:rPr>
                        <a:t>4</a:t>
                      </a: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溶液褪色</a:t>
                      </a:r>
                      <a:endParaRPr lang="zh-CN" sz="22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能使酸性</a:t>
                      </a:r>
                      <a:r>
                        <a:rPr lang="en-US" sz="2200">
                          <a:effectLst/>
                          <a:latin typeface="Times New Roman" panose="02020603050405020304" pitchFamily="18" charset="0"/>
                          <a:ea typeface="微软雅黑" panose="020B0503020204020204" pitchFamily="34" charset="-122"/>
                          <a:cs typeface="Times New Roman" panose="02020603050405020304" pitchFamily="18" charset="0"/>
                        </a:rPr>
                        <a:t>KMnO</a:t>
                      </a:r>
                      <a:r>
                        <a:rPr lang="en-US" sz="2200" baseline="-25000">
                          <a:effectLst/>
                          <a:latin typeface="Times New Roman" panose="02020603050405020304" pitchFamily="18" charset="0"/>
                          <a:ea typeface="微软雅黑" panose="020B0503020204020204" pitchFamily="34" charset="-122"/>
                          <a:cs typeface="Times New Roman" panose="02020603050405020304" pitchFamily="18" charset="0"/>
                        </a:rPr>
                        <a:t>4</a:t>
                      </a: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溶液褪色</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zh-CN" altLang="en-US"/>
                    </a:p>
                  </a:txBody>
                  <a:tcPr/>
                </a:tc>
                <a:tc>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加聚反应</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Aft>
                          <a:spcPts val="0"/>
                        </a:spcAft>
                        <a:tabLst>
                          <a:tab pos="5130800" algn="l"/>
                        </a:tabLst>
                      </a:pPr>
                      <a:r>
                        <a:rPr lang="zh-CN" sz="2200">
                          <a:effectLst/>
                          <a:latin typeface="Times New Roman" panose="02020603050405020304" pitchFamily="18" charset="0"/>
                          <a:ea typeface="微软雅黑" panose="020B0503020204020204" pitchFamily="34" charset="-122"/>
                          <a:cs typeface="Times New Roman" panose="02020603050405020304" pitchFamily="18" charset="0"/>
                        </a:rPr>
                        <a:t>能发生</a:t>
                      </a:r>
                      <a:endParaRPr lang="zh-CN" sz="220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Aft>
                          <a:spcPts val="0"/>
                        </a:spcAft>
                        <a:tabLst>
                          <a:tab pos="5130800" algn="l"/>
                        </a:tabLst>
                      </a:pPr>
                      <a:r>
                        <a:rPr lang="zh-CN" sz="2200" dirty="0">
                          <a:effectLst/>
                          <a:latin typeface="Times New Roman" panose="02020603050405020304" pitchFamily="18" charset="0"/>
                          <a:ea typeface="微软雅黑" panose="020B0503020204020204" pitchFamily="34" charset="-122"/>
                          <a:cs typeface="Times New Roman" panose="02020603050405020304" pitchFamily="18" charset="0"/>
                        </a:rPr>
                        <a:t>能发生</a:t>
                      </a:r>
                      <a:endParaRPr lang="zh-CN" sz="2200" dirty="0">
                        <a:effectLst/>
                        <a:latin typeface="Calibri" panose="020F0502020204030204" pitchFamily="34" charset="0"/>
                        <a:ea typeface="宋体" panose="02010600030101010101" pitchFamily="2"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5480573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837506"/>
            <a:ext cx="11654075" cy="65227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1.</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如图是由</a:t>
            </a:r>
            <a:r>
              <a:rPr lang="en-US" altLang="zh-CN" sz="2600">
                <a:latin typeface="Times New Roman" panose="02020603050405020304" pitchFamily="18" charset="0"/>
                <a:ea typeface="微软雅黑" panose="020B0503020204020204" pitchFamily="34" charset="-122"/>
              </a:rPr>
              <a:t>4</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个碳原子构成的</a:t>
            </a:r>
            <a:r>
              <a:rPr lang="en-US" altLang="zh-CN" sz="2600">
                <a:latin typeface="Times New Roman" panose="02020603050405020304" pitchFamily="18" charset="0"/>
                <a:ea typeface="微软雅黑" panose="020B0503020204020204" pitchFamily="34" charset="-122"/>
              </a:rPr>
              <a:t>5</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种有机物</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氢原子没有画出</a:t>
            </a:r>
            <a:r>
              <a:rPr lang="en-US" altLang="zh-CN" sz="2600">
                <a:latin typeface="Times New Roman" panose="02020603050405020304" pitchFamily="18" charset="0"/>
                <a:ea typeface="微软雅黑" panose="020B0503020204020204" pitchFamily="34" charset="-122"/>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9" name="矩形 8"/>
          <p:cNvSpPr/>
          <p:nvPr/>
        </p:nvSpPr>
        <p:spPr>
          <a:xfrm>
            <a:off x="503232" y="2879522"/>
            <a:ext cx="11397613" cy="3123908"/>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下列说法中不正确的是</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A.(b)</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(e)</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互为同分异构体</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B.(b)</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都能使酸性高锰酸钾溶液褪色</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(e)</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的一氯代物都只有一种</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D.(a)</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(e)</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都不能使溴的四氯化碳溶液褪色</a:t>
            </a:r>
            <a:endParaRPr lang="zh-CN" altLang="zh-CN" sz="1150">
              <a:latin typeface="Calibri" panose="020F0502020204030204" pitchFamily="34" charset="0"/>
              <a:cs typeface="Times New Roman" panose="02020603050405020304" pitchFamily="18" charset="0"/>
            </a:endParaRPr>
          </a:p>
        </p:txBody>
      </p:sp>
      <p:sp>
        <p:nvSpPr>
          <p:cNvPr id="10" name="矩形 9"/>
          <p:cNvSpPr/>
          <p:nvPr/>
        </p:nvSpPr>
        <p:spPr>
          <a:xfrm>
            <a:off x="4163098" y="3069000"/>
            <a:ext cx="481222" cy="584775"/>
          </a:xfrm>
          <a:prstGeom prst="rect">
            <a:avLst/>
          </a:prstGeom>
        </p:spPr>
        <p:txBody>
          <a:bodyPr wrap="none">
            <a:spAutoFit/>
          </a:bodyPr>
          <a:lstStyle/>
          <a:p>
            <a:pPr lvl="0" defTabSz="1088390"/>
            <a:r>
              <a:rPr lang="en-US" altLang="zh-CN" sz="3200" b="1" smtClean="0">
                <a:solidFill>
                  <a:srgbClr val="C00000"/>
                </a:solidFill>
                <a:latin typeface="Times New Roman" pitchFamily="18" charset="0"/>
                <a:ea typeface="华文细黑" pitchFamily="2" charset="-122"/>
                <a:cs typeface="Times New Roman" pitchFamily="18" charset="0"/>
              </a:rPr>
              <a:t>C</a:t>
            </a:r>
            <a:endParaRPr lang="zh-CN" altLang="en-US" sz="3200" b="1" dirty="0">
              <a:solidFill>
                <a:srgbClr val="C00000"/>
              </a:solidFill>
              <a:latin typeface="Times New Roman" pitchFamily="18" charset="0"/>
              <a:ea typeface="华文细黑" pitchFamily="2" charset="-122"/>
              <a:cs typeface="Times New Roman" pitchFamily="18" charset="0"/>
            </a:endParaRPr>
          </a:p>
        </p:txBody>
      </p:sp>
      <p:pic>
        <p:nvPicPr>
          <p:cNvPr id="6" name="image422.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24482" y="1597389"/>
            <a:ext cx="6925945" cy="1433195"/>
          </a:xfrm>
          <a:prstGeom prst="rect">
            <a:avLst/>
          </a:prstGeom>
          <a:solidFill>
            <a:scrgbClr r="0" g="0" b="0">
              <a:alpha val="0"/>
            </a:scrgbClr>
          </a:solidFill>
          <a:ln>
            <a:noFill/>
          </a:ln>
        </p:spPr>
      </p:pic>
    </p:spTree>
    <p:extLst>
      <p:ext uri="{BB962C8B-B14F-4D97-AF65-F5344CB8AC3E}">
        <p14:creationId xmlns:p14="http://schemas.microsoft.com/office/powerpoint/2010/main" val="3990759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8111" y="837506"/>
            <a:ext cx="11538688" cy="3123908"/>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(e)</a:t>
            </a:r>
            <a:r>
              <a:rPr lang="zh-CN" altLang="zh-CN" sz="2600" b="1">
                <a:latin typeface="Times New Roman" panose="02020603050405020304" pitchFamily="18" charset="0"/>
                <a:cs typeface="Times New Roman" panose="02020603050405020304" pitchFamily="18" charset="0"/>
              </a:rPr>
              <a:t>化学式分别为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8</a:t>
            </a:r>
            <a:r>
              <a:rPr lang="zh-CN"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8</a:t>
            </a:r>
            <a:r>
              <a:rPr lang="zh-CN"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8</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结构不同但分子式相同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三者互为同分异构体</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latin typeface="Times New Roman" panose="02020603050405020304" pitchFamily="18" charset="0"/>
                <a:cs typeface="Times New Roman" panose="02020603050405020304" pitchFamily="18" charset="0"/>
              </a:rPr>
              <a:t>正确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latin typeface="Times New Roman" panose="02020603050405020304" pitchFamily="18" charset="0"/>
                <a:cs typeface="Times New Roman" panose="02020603050405020304" pitchFamily="18" charset="0"/>
              </a:rPr>
              <a:t>均含碳碳双键或碳碳三键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均能使酸性高锰酸钾褪色</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latin typeface="Times New Roman" panose="02020603050405020304" pitchFamily="18" charset="0"/>
                <a:cs typeface="Times New Roman" panose="02020603050405020304" pitchFamily="18" charset="0"/>
              </a:rPr>
              <a:t>正确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latin typeface="Times New Roman" panose="02020603050405020304" pitchFamily="18" charset="0"/>
                <a:cs typeface="Times New Roman" panose="02020603050405020304" pitchFamily="18" charset="0"/>
              </a:rPr>
              <a:t>中有两种等效氢</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一氯代物有两种。而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(e)</a:t>
            </a:r>
            <a:r>
              <a:rPr lang="zh-CN" altLang="zh-CN" sz="2600" b="1">
                <a:latin typeface="Times New Roman" panose="02020603050405020304" pitchFamily="18" charset="0"/>
                <a:cs typeface="Times New Roman" panose="02020603050405020304" pitchFamily="18" charset="0"/>
              </a:rPr>
              <a:t>等效氢只有一种</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一氯代物只有一种</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latin typeface="Times New Roman" panose="02020603050405020304" pitchFamily="18" charset="0"/>
                <a:cs typeface="Times New Roman" panose="02020603050405020304" pitchFamily="18" charset="0"/>
              </a:rPr>
              <a:t>错误</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(e)</a:t>
            </a:r>
            <a:r>
              <a:rPr lang="zh-CN" altLang="zh-CN" sz="2600" b="1">
                <a:latin typeface="Times New Roman" panose="02020603050405020304" pitchFamily="18" charset="0"/>
                <a:cs typeface="Times New Roman" panose="02020603050405020304" pitchFamily="18" charset="0"/>
              </a:rPr>
              <a:t>中不含不饱和碳碳键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无法与溴发生加成反应而褪色</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4575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538114"/>
            <a:ext cx="11654075" cy="65227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2.</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下列说法正确的是</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6" name="矩形 5"/>
          <p:cNvSpPr/>
          <p:nvPr/>
        </p:nvSpPr>
        <p:spPr>
          <a:xfrm>
            <a:off x="503232" y="1087358"/>
            <a:ext cx="11397613" cy="4924401"/>
          </a:xfrm>
          <a:prstGeom prst="rect">
            <a:avLst/>
          </a:prstGeom>
        </p:spPr>
        <p:txBody>
          <a:bodyPr wrap="square" lIns="121898" tIns="60948" rIns="121898" bIns="60948">
            <a:spAutoFit/>
          </a:bodyPr>
          <a:lstStyle/>
          <a:p>
            <a:pPr algn="just" fontAlgn="ctr">
              <a:lnSpc>
                <a:spcPct val="12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乙烯和乙炔都是直线形分子</a:t>
            </a:r>
            <a:endParaRPr lang="zh-CN" altLang="zh-CN" sz="1150" dirty="0">
              <a:latin typeface="Calibri" panose="020F0502020204030204" pitchFamily="34" charset="0"/>
              <a:cs typeface="Times New Roman" panose="02020603050405020304" pitchFamily="18" charset="0"/>
            </a:endParaRPr>
          </a:p>
          <a:p>
            <a:pPr algn="just" fontAlgn="ctr">
              <a:lnSpc>
                <a:spcPct val="12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乙烯和乙炔都能发生加成反应和加聚反应</a:t>
            </a:r>
            <a:endParaRPr lang="zh-CN" altLang="zh-CN" sz="1150" dirty="0">
              <a:latin typeface="Calibri" panose="020F0502020204030204" pitchFamily="34" charset="0"/>
              <a:cs typeface="Times New Roman" panose="02020603050405020304" pitchFamily="18" charset="0"/>
            </a:endParaRPr>
          </a:p>
          <a:p>
            <a:pPr algn="just" fontAlgn="ctr">
              <a:lnSpc>
                <a:spcPct val="12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除去乙烷中少量的乙烯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将混合气体通入酸性</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KMnO</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溶液进行气液分离</a:t>
            </a:r>
            <a:endParaRPr lang="zh-CN" altLang="zh-CN" sz="1150" dirty="0">
              <a:latin typeface="Calibri" panose="020F0502020204030204" pitchFamily="34" charset="0"/>
              <a:cs typeface="Times New Roman" panose="02020603050405020304" pitchFamily="18" charset="0"/>
            </a:endParaRPr>
          </a:p>
          <a:p>
            <a:pPr algn="just" fontAlgn="ctr">
              <a:lnSpc>
                <a:spcPct val="12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乙炔与分子式为</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的烃一定互为同系物</a:t>
            </a:r>
            <a:endParaRPr lang="zh-CN" altLang="zh-CN" sz="1150" dirty="0">
              <a:latin typeface="Calibri" panose="020F0502020204030204" pitchFamily="34" charset="0"/>
              <a:cs typeface="Times New Roman" panose="02020603050405020304" pitchFamily="18" charset="0"/>
            </a:endParaRPr>
          </a:p>
          <a:p>
            <a:pPr algn="just" fontAlgn="ctr">
              <a:lnSpc>
                <a:spcPct val="120000"/>
              </a:lnSpc>
              <a:spcAft>
                <a:spcPts val="0"/>
              </a:spcAft>
              <a:tabLst>
                <a:tab pos="5130800" algn="l"/>
              </a:tabLst>
            </a:pPr>
            <a:r>
              <a:rPr lang="zh-CN"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cs typeface="Times New Roman" panose="02020603050405020304" pitchFamily="18" charset="0"/>
              </a:rPr>
              <a:t>乙烯是平面形结构</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所有原子不在一条直线上</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乙炔是直线形分子</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dirty="0">
                <a:latin typeface="Times New Roman" panose="02020603050405020304" pitchFamily="18" charset="0"/>
                <a:cs typeface="Times New Roman" panose="02020603050405020304" pitchFamily="18" charset="0"/>
              </a:rPr>
              <a:t>错误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乙烯含有碳碳双键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乙炔含有碳碳三键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二者都能发生加成反应和加聚反应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dirty="0">
                <a:latin typeface="Times New Roman" panose="02020603050405020304" pitchFamily="18" charset="0"/>
                <a:cs typeface="Times New Roman" panose="02020603050405020304" pitchFamily="18" charset="0"/>
              </a:rPr>
              <a:t>正确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酸性高锰酸钾溶液可以把乙烯氧化生成二氧化碳</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又引入新的杂质</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不正确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正确的做法是将混合气体通入溴水中进行气液分离</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dirty="0">
                <a:latin typeface="Times New Roman" panose="02020603050405020304" pitchFamily="18" charset="0"/>
                <a:cs typeface="Times New Roman" panose="02020603050405020304" pitchFamily="18" charset="0"/>
              </a:rPr>
              <a:t>错误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乙炔与分子式为</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600" b="1" dirty="0">
                <a:latin typeface="Times New Roman" panose="02020603050405020304" pitchFamily="18" charset="0"/>
                <a:cs typeface="Times New Roman" panose="02020603050405020304" pitchFamily="18" charset="0"/>
              </a:rPr>
              <a:t>的烃不一定互为同系物</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因为</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600" b="1" dirty="0">
                <a:latin typeface="Times New Roman" panose="02020603050405020304" pitchFamily="18" charset="0"/>
                <a:cs typeface="Times New Roman" panose="02020603050405020304" pitchFamily="18" charset="0"/>
              </a:rPr>
              <a:t>的烃不一定是炔烃</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与乙炔的结构不一定相似</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dirty="0">
                <a:latin typeface="Times New Roman" panose="02020603050405020304" pitchFamily="18" charset="0"/>
                <a:cs typeface="Times New Roman" panose="02020603050405020304" pitchFamily="18" charset="0"/>
              </a:rPr>
              <a:t>错误。</a:t>
            </a:r>
            <a:endParaRPr lang="zh-CN" altLang="zh-CN" sz="1150" dirty="0">
              <a:latin typeface="Calibri" panose="020F0502020204030204" pitchFamily="34" charset="0"/>
              <a:cs typeface="Times New Roman" panose="02020603050405020304" pitchFamily="18" charset="0"/>
            </a:endParaRPr>
          </a:p>
        </p:txBody>
      </p:sp>
      <p:sp>
        <p:nvSpPr>
          <p:cNvPr id="10" name="矩形 9"/>
          <p:cNvSpPr/>
          <p:nvPr/>
        </p:nvSpPr>
        <p:spPr>
          <a:xfrm>
            <a:off x="3520776" y="648678"/>
            <a:ext cx="458780" cy="584775"/>
          </a:xfrm>
          <a:prstGeom prst="rect">
            <a:avLst/>
          </a:prstGeom>
        </p:spPr>
        <p:txBody>
          <a:bodyPr wrap="none">
            <a:spAutoFit/>
          </a:bodyPr>
          <a:lstStyle/>
          <a:p>
            <a:pPr lvl="0" defTabSz="1088390"/>
            <a:r>
              <a:rPr lang="en-US" altLang="zh-CN" sz="3200" b="1" dirty="0">
                <a:solidFill>
                  <a:srgbClr val="C00000"/>
                </a:solidFill>
                <a:latin typeface="Times New Roman" pitchFamily="18" charset="0"/>
                <a:ea typeface="华文细黑" pitchFamily="2" charset="-122"/>
                <a:cs typeface="Times New Roman" pitchFamily="18" charset="0"/>
              </a:rPr>
              <a:t>B</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2356891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blinds(horizontal)">
                                      <p:cBhvr>
                                        <p:cTn id="1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837506"/>
            <a:ext cx="11654075" cy="1252435"/>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3.</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某气态烃</a:t>
            </a:r>
            <a:r>
              <a:rPr lang="en-US" altLang="zh-CN" sz="2600">
                <a:latin typeface="Times New Roman" panose="02020603050405020304" pitchFamily="18" charset="0"/>
                <a:ea typeface="微软雅黑" panose="020B0503020204020204" pitchFamily="34" charset="-122"/>
              </a:rPr>
              <a:t>0.5 mol</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能与</a:t>
            </a:r>
            <a:r>
              <a:rPr lang="en-US" altLang="zh-CN" sz="2600">
                <a:latin typeface="Times New Roman" panose="02020603050405020304" pitchFamily="18" charset="0"/>
                <a:ea typeface="微软雅黑" panose="020B0503020204020204" pitchFamily="34" charset="-122"/>
              </a:rPr>
              <a:t>1 mol HCl</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完全加成</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加成后的产物分子上的氢原子又可被</a:t>
            </a:r>
            <a:r>
              <a:rPr lang="en-US" altLang="zh-CN" sz="2600">
                <a:latin typeface="Times New Roman" panose="02020603050405020304" pitchFamily="18" charset="0"/>
                <a:ea typeface="微软雅黑" panose="020B0503020204020204" pitchFamily="34" charset="-122"/>
              </a:rPr>
              <a:t>3 mol Cl</a:t>
            </a:r>
            <a:r>
              <a:rPr lang="en-US" altLang="zh-CN" sz="2600" baseline="-25000">
                <a:latin typeface="Times New Roman" panose="02020603050405020304" pitchFamily="18" charset="0"/>
                <a:ea typeface="微软雅黑" panose="020B0503020204020204" pitchFamily="34" charset="-122"/>
              </a:rPr>
              <a:t>2</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完全取代。则此气态烃可能是</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6" name="矩形 5"/>
          <p:cNvSpPr/>
          <p:nvPr/>
        </p:nvSpPr>
        <p:spPr>
          <a:xfrm>
            <a:off x="503232" y="2094699"/>
            <a:ext cx="11397613" cy="3724072"/>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A.HC≡CH</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B.CH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C.HC≡C</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D.CH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smtClean="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smtClean="0">
                <a:latin typeface="Times New Roman" panose="02020603050405020304" pitchFamily="18" charset="0"/>
                <a:ea typeface="微软雅黑" panose="020B0503020204020204" pitchFamily="34" charset="-122"/>
                <a:cs typeface="Times New Roman" panose="02020603050405020304" pitchFamily="18" charset="0"/>
              </a:rPr>
              <a:t>3</a:t>
            </a:r>
            <a:endParaRPr lang="en-US" altLang="zh-CN" sz="2600" baseline="-250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gn="just" fontAlgn="ctr">
              <a:lnSpc>
                <a:spcPct val="150000"/>
              </a:lnSpc>
              <a:spcAft>
                <a:spcPts val="0"/>
              </a:spcAft>
              <a:tabLst>
                <a:tab pos="5130800" algn="l"/>
              </a:tabLst>
            </a:pPr>
            <a:r>
              <a:rPr lang="zh-CN"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cs typeface="Times New Roman" panose="02020603050405020304" pitchFamily="18" charset="0"/>
              </a:rPr>
              <a:t>气态烃</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0.5</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dirty="0">
                <a:latin typeface="Times New Roman" panose="02020603050405020304" pitchFamily="18" charset="0"/>
                <a:cs typeface="Times New Roman" panose="02020603050405020304" pitchFamily="18" charset="0"/>
              </a:rPr>
              <a:t>能与</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HCl</a:t>
            </a:r>
            <a:r>
              <a:rPr lang="zh-CN" altLang="zh-CN" sz="2600" b="1" dirty="0">
                <a:latin typeface="Times New Roman" panose="02020603050405020304" pitchFamily="18" charset="0"/>
                <a:cs typeface="Times New Roman" panose="02020603050405020304" pitchFamily="18" charset="0"/>
              </a:rPr>
              <a:t>加成</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说明烃中含有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dirty="0">
                <a:latin typeface="Times New Roman" panose="02020603050405020304" pitchFamily="18" charset="0"/>
                <a:cs typeface="Times New Roman" panose="02020603050405020304" pitchFamily="18" charset="0"/>
              </a:rPr>
              <a:t>个</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C≡C</a:t>
            </a:r>
            <a:r>
              <a:rPr lang="zh-CN" altLang="zh-CN" sz="2600" b="1" dirty="0">
                <a:latin typeface="Times New Roman" panose="02020603050405020304" pitchFamily="18" charset="0"/>
                <a:cs typeface="Times New Roman" panose="02020603050405020304" pitchFamily="18" charset="0"/>
              </a:rPr>
              <a:t>键或</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个</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C==C</a:t>
            </a:r>
            <a:r>
              <a:rPr lang="zh-CN" altLang="zh-CN" sz="2600" b="1" dirty="0">
                <a:latin typeface="Times New Roman" panose="02020603050405020304" pitchFamily="18" charset="0"/>
                <a:cs typeface="Times New Roman" panose="02020603050405020304" pitchFamily="18" charset="0"/>
              </a:rPr>
              <a:t>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加成后产物分子上的氢原子又可被</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Cl</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完全取代</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说明</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0.5</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dirty="0">
                <a:latin typeface="Times New Roman" panose="02020603050405020304" pitchFamily="18" charset="0"/>
                <a:cs typeface="Times New Roman" panose="02020603050405020304" pitchFamily="18" charset="0"/>
              </a:rPr>
              <a:t>氯代烃中含有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2600" b="1" dirty="0">
                <a:latin typeface="Times New Roman" panose="02020603050405020304" pitchFamily="18" charset="0"/>
                <a:cs typeface="Times New Roman" panose="02020603050405020304" pitchFamily="18" charset="0"/>
              </a:rPr>
              <a:t>原子</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则原</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0.5</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dirty="0">
                <a:latin typeface="Times New Roman" panose="02020603050405020304" pitchFamily="18" charset="0"/>
                <a:cs typeface="Times New Roman" panose="02020603050405020304" pitchFamily="18" charset="0"/>
              </a:rPr>
              <a:t>烃中含有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2600" b="1" dirty="0">
                <a:latin typeface="Times New Roman" panose="02020603050405020304" pitchFamily="18" charset="0"/>
                <a:cs typeface="Times New Roman" panose="02020603050405020304" pitchFamily="18" charset="0"/>
              </a:rPr>
              <a:t>原子</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即</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dirty="0">
                <a:latin typeface="Times New Roman" panose="02020603050405020304" pitchFamily="18" charset="0"/>
                <a:cs typeface="Times New Roman" panose="02020603050405020304" pitchFamily="18" charset="0"/>
              </a:rPr>
              <a:t>烃含有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2600" b="1" dirty="0">
                <a:latin typeface="Times New Roman" panose="02020603050405020304" pitchFamily="18" charset="0"/>
                <a:cs typeface="Times New Roman" panose="02020603050405020304" pitchFamily="18" charset="0"/>
              </a:rPr>
              <a:t>并含有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dirty="0">
                <a:latin typeface="Times New Roman" panose="02020603050405020304" pitchFamily="18" charset="0"/>
                <a:cs typeface="Times New Roman" panose="02020603050405020304" pitchFamily="18" charset="0"/>
              </a:rPr>
              <a:t>个</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C≡C</a:t>
            </a:r>
            <a:r>
              <a:rPr lang="zh-CN" altLang="zh-CN" sz="2600" b="1" dirty="0">
                <a:latin typeface="Times New Roman" panose="02020603050405020304" pitchFamily="18" charset="0"/>
                <a:cs typeface="Times New Roman" panose="02020603050405020304" pitchFamily="18" charset="0"/>
              </a:rPr>
              <a:t>键或</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个</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C==C</a:t>
            </a:r>
            <a:r>
              <a:rPr lang="zh-CN" altLang="zh-CN" sz="2600" b="1" dirty="0">
                <a:latin typeface="Times New Roman" panose="02020603050405020304" pitchFamily="18" charset="0"/>
                <a:cs typeface="Times New Roman" panose="02020603050405020304" pitchFamily="18" charset="0"/>
              </a:rPr>
              <a:t>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则该烃为丙炔。</a:t>
            </a:r>
            <a:endParaRPr lang="zh-CN" altLang="zh-CN" sz="1150" dirty="0">
              <a:latin typeface="Calibri" panose="020F0502020204030204" pitchFamily="34" charset="0"/>
              <a:cs typeface="Times New Roman" panose="02020603050405020304" pitchFamily="18" charset="0"/>
            </a:endParaRPr>
          </a:p>
        </p:txBody>
      </p:sp>
      <p:sp>
        <p:nvSpPr>
          <p:cNvPr id="10" name="矩形 9"/>
          <p:cNvSpPr/>
          <p:nvPr/>
        </p:nvSpPr>
        <p:spPr>
          <a:xfrm>
            <a:off x="6444320" y="1545742"/>
            <a:ext cx="481222" cy="584775"/>
          </a:xfrm>
          <a:prstGeom prst="rect">
            <a:avLst/>
          </a:prstGeom>
        </p:spPr>
        <p:txBody>
          <a:bodyPr wrap="none">
            <a:spAutoFit/>
          </a:bodyPr>
          <a:lstStyle/>
          <a:p>
            <a:pPr lvl="0" defTabSz="1088390"/>
            <a:r>
              <a:rPr lang="en-US" altLang="zh-CN" sz="3200" b="1" dirty="0" smtClean="0">
                <a:solidFill>
                  <a:srgbClr val="C00000"/>
                </a:solidFill>
                <a:latin typeface="Times New Roman" pitchFamily="18" charset="0"/>
                <a:ea typeface="华文细黑" pitchFamily="2" charset="-122"/>
                <a:cs typeface="Times New Roman" pitchFamily="18" charset="0"/>
              </a:rPr>
              <a:t>C</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2356891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linds(horizont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1287028"/>
            <a:ext cx="11654075" cy="2523744"/>
          </a:xfrm>
          <a:prstGeom prst="rect">
            <a:avLst/>
          </a:prstGeom>
        </p:spPr>
        <p:txBody>
          <a:bodyPr wrap="square" lIns="121898" tIns="60948" rIns="121898" bIns="60948">
            <a:spAutoFit/>
          </a:bodyPr>
          <a:lstStyle/>
          <a:p>
            <a:pPr algn="ctr" fontAlgn="ctr">
              <a:lnSpc>
                <a:spcPct val="150000"/>
              </a:lnSpc>
              <a:spcAft>
                <a:spcPts val="0"/>
              </a:spcAft>
              <a:tabLst>
                <a:tab pos="5130800" algn="l"/>
              </a:tabLst>
            </a:pPr>
            <a:r>
              <a:rPr lang="zh-CN" altLang="zh-CN" sz="2600" b="1">
                <a:latin typeface="Times New Roman" panose="02020603050405020304" pitchFamily="18" charset="0"/>
                <a:ea typeface="黑体" panose="02010609060101010101" pitchFamily="49" charset="-122"/>
                <a:cs typeface="Times New Roman" panose="02020603050405020304" pitchFamily="18" charset="0"/>
              </a:rPr>
              <a:t>取代反应和加成反应中</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Times New Roman" panose="02020603050405020304" pitchFamily="18" charset="0"/>
                <a:ea typeface="黑体" panose="02010609060101010101" pitchFamily="49" charset="-122"/>
                <a:cs typeface="Times New Roman" panose="02020603050405020304" pitchFamily="18" charset="0"/>
              </a:rPr>
              <a:t>的用量关系</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a:latin typeface="Times New Roman" panose="02020603050405020304" pitchFamily="18" charset="0"/>
                <a:cs typeface="Times New Roman" panose="02020603050405020304" pitchFamily="18" charset="0"/>
              </a:rPr>
              <a:t>每取代</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a:latin typeface="Times New Roman" panose="02020603050405020304" pitchFamily="18" charset="0"/>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a:latin typeface="Times New Roman" panose="02020603050405020304" pitchFamily="18" charset="0"/>
                <a:cs typeface="Times New Roman" panose="02020603050405020304" pitchFamily="18" charset="0"/>
              </a:rPr>
              <a:t>的氢原子</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需要</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a:latin typeface="Times New Roman" panose="02020603050405020304" pitchFamily="18" charset="0"/>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a:latin typeface="Times New Roman" panose="02020603050405020304" pitchFamily="18" charset="0"/>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Cl</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或</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Times New Roman" panose="02020603050405020304" pitchFamily="18" charset="0"/>
                <a:cs typeface="Times New Roman" panose="02020603050405020304" pitchFamily="18" charset="0"/>
              </a:rPr>
              <a:t>每</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a:latin typeface="Times New Roman" panose="02020603050405020304" pitchFamily="18" charset="0"/>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a:latin typeface="Times New Roman" panose="02020603050405020304" pitchFamily="18" charset="0"/>
                <a:cs typeface="Times New Roman" panose="02020603050405020304" pitchFamily="18" charset="0"/>
              </a:rPr>
              <a:t>碳碳双键加成</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需要</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a:latin typeface="Times New Roman" panose="02020603050405020304" pitchFamily="18" charset="0"/>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a:latin typeface="Times New Roman" panose="02020603050405020304" pitchFamily="18" charset="0"/>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Cl</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或</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每</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a:latin typeface="Times New Roman" panose="02020603050405020304" pitchFamily="18" charset="0"/>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a:latin typeface="Times New Roman" panose="02020603050405020304" pitchFamily="18" charset="0"/>
                <a:cs typeface="Times New Roman" panose="02020603050405020304" pitchFamily="18" charset="0"/>
              </a:rPr>
              <a:t>碳碳三键加成</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需要</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b="1">
                <a:latin typeface="Times New Roman" panose="02020603050405020304" pitchFamily="18" charset="0"/>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a:latin typeface="Times New Roman" panose="02020603050405020304" pitchFamily="18" charset="0"/>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Cl</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或</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X</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p:txBody>
      </p:sp>
      <p:pic>
        <p:nvPicPr>
          <p:cNvPr id="7" name="image423.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320" y="909000"/>
            <a:ext cx="1706245" cy="546100"/>
          </a:xfrm>
          <a:prstGeom prst="rect">
            <a:avLst/>
          </a:prstGeom>
          <a:solidFill>
            <a:scrgbClr r="0" g="0" b="0">
              <a:alpha val="0"/>
            </a:scrgbClr>
          </a:solidFill>
          <a:ln>
            <a:noFill/>
          </a:ln>
        </p:spPr>
      </p:pic>
    </p:spTree>
    <p:extLst>
      <p:ext uri="{BB962C8B-B14F-4D97-AF65-F5344CB8AC3E}">
        <p14:creationId xmlns:p14="http://schemas.microsoft.com/office/powerpoint/2010/main" val="2356891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315205" y="2367740"/>
            <a:ext cx="7920530" cy="1231094"/>
          </a:xfrm>
          <a:prstGeom prst="rect">
            <a:avLst/>
          </a:prstGeom>
          <a:noFill/>
        </p:spPr>
        <p:txBody>
          <a:bodyPr wrap="square" lIns="121910" tIns="60954" rIns="121910" bIns="60954" rtlCol="0">
            <a:spAutoFit/>
          </a:bodyPr>
          <a:lstStyle/>
          <a:p>
            <a:pPr algn="ctr" fontAlgn="ctr">
              <a:lnSpc>
                <a:spcPct val="150000"/>
              </a:lnSpc>
            </a:pPr>
            <a:r>
              <a:rPr lang="zh-CN" altLang="zh-CN" sz="4800" b="1" dirty="0">
                <a:solidFill>
                  <a:schemeClr val="bg1"/>
                </a:solidFill>
                <a:latin typeface="微软雅黑" panose="020B0503020204020204" pitchFamily="34" charset="-122"/>
                <a:ea typeface="微软雅黑" panose="020B0503020204020204" pitchFamily="34" charset="-122"/>
              </a:rPr>
              <a:t>三、乙炔的实验室制备</a:t>
            </a:r>
          </a:p>
        </p:txBody>
      </p:sp>
      <p:sp>
        <p:nvSpPr>
          <p:cNvPr id="13" name="文本框 9">
            <a:hlinkClick r:id="rId2" action="ppaction://hlinksldjump"/>
          </p:cNvPr>
          <p:cNvSpPr txBox="1"/>
          <p:nvPr/>
        </p:nvSpPr>
        <p:spPr>
          <a:xfrm>
            <a:off x="7938169" y="4627159"/>
            <a:ext cx="2549525" cy="559435"/>
          </a:xfrm>
          <a:prstGeom prst="rect">
            <a:avLst/>
          </a:prstGeom>
          <a:noFill/>
          <a:ln>
            <a:noFill/>
          </a:ln>
        </p:spPr>
        <p:txBody>
          <a:bodyPr wrap="square" rtlCol="0" anchor="t">
            <a:noAutofit/>
          </a:bodyPr>
          <a:lstStyle/>
          <a:p>
            <a:pPr algn="ctr">
              <a:lnSpc>
                <a:spcPct val="100000"/>
              </a:lnSpc>
            </a:pPr>
            <a:r>
              <a:rPr lang="zh-CN" altLang="en-US" sz="2800" b="1" dirty="0">
                <a:solidFill>
                  <a:srgbClr val="254E79"/>
                </a:solidFill>
                <a:latin typeface="微软雅黑" panose="020B0503020204020204" charset="-122"/>
                <a:ea typeface="微软雅黑" panose="020B0503020204020204" charset="-122"/>
                <a:cs typeface="微软雅黑" panose="020B0503020204020204" charset="-122"/>
                <a:sym typeface="+mn-ea"/>
              </a:rPr>
              <a:t>知能通关</a:t>
            </a:r>
          </a:p>
        </p:txBody>
      </p:sp>
    </p:spTree>
    <p:extLst>
      <p:ext uri="{BB962C8B-B14F-4D97-AF65-F5344CB8AC3E}">
        <p14:creationId xmlns:p14="http://schemas.microsoft.com/office/powerpoint/2010/main" val="16601851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0418" y="764704"/>
            <a:ext cx="11654075" cy="2523744"/>
          </a:xfrm>
          <a:prstGeom prst="rect">
            <a:avLst/>
          </a:prstGeom>
        </p:spPr>
        <p:txBody>
          <a:bodyPr wrap="square" lIns="121898" tIns="60948" rIns="121898" bIns="60948">
            <a:spAutoFit/>
          </a:bodyPr>
          <a:lstStyle/>
          <a:p>
            <a:pPr marL="252000" indent="-457200" algn="just"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dirty="0" smtClean="0">
                <a:latin typeface="Times New Roman" panose="02020603050405020304" pitchFamily="18" charset="0"/>
                <a:ea typeface="黑体" panose="02010609060101010101" pitchFamily="49" charset="-122"/>
                <a:cs typeface="Times New Roman" panose="02020603050405020304" pitchFamily="18" charset="0"/>
              </a:rPr>
              <a:t>反应原理</a:t>
            </a:r>
            <a:endParaRPr lang="zh-CN" altLang="zh-CN" sz="1150" dirty="0" smtClean="0">
              <a:latin typeface="Calibri" panose="020F0502020204030204" pitchFamily="34" charset="0"/>
              <a:cs typeface="Times New Roman" panose="02020603050405020304" pitchFamily="18" charset="0"/>
            </a:endParaRPr>
          </a:p>
          <a:p>
            <a:pPr marL="252000" indent="-457200" algn="just"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	___________________________________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smtClean="0">
              <a:latin typeface="Calibri" panose="020F0502020204030204" pitchFamily="34" charset="0"/>
              <a:cs typeface="Times New Roman" panose="02020603050405020304" pitchFamily="18" charset="0"/>
            </a:endParaRPr>
          </a:p>
          <a:p>
            <a:pPr marL="252000" indent="-457200" algn="just"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smtClean="0">
                <a:latin typeface="Times New Roman" panose="02020603050405020304" pitchFamily="18" charset="0"/>
                <a:ea typeface="黑体" panose="02010609060101010101" pitchFamily="49" charset="-122"/>
                <a:cs typeface="Times New Roman" panose="02020603050405020304" pitchFamily="18" charset="0"/>
              </a:rPr>
              <a:t>实验装置</a:t>
            </a:r>
            <a:endParaRPr lang="zh-CN" altLang="zh-CN" sz="1150" dirty="0" smtClean="0">
              <a:latin typeface="Calibri" panose="020F0502020204030204" pitchFamily="34" charset="0"/>
              <a:cs typeface="Times New Roman" panose="02020603050405020304" pitchFamily="18" charset="0"/>
            </a:endParaRPr>
          </a:p>
          <a:p>
            <a:pPr marL="252000" indent="-457200" algn="just"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使用</a:t>
            </a:r>
            <a:r>
              <a:rPr lang="en-US" altLang="zh-CN" sz="2600" b="1" dirty="0" smtClean="0">
                <a:latin typeface="宋体" panose="02010600030101010101" pitchFamily="2"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固＋液</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b="1" dirty="0" smtClean="0">
                <a:latin typeface="Times New Roman" panose="02020603050405020304" pitchFamily="18" charset="0"/>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气</a:t>
            </a:r>
            <a:r>
              <a:rPr lang="en-US" altLang="zh-CN" sz="2600" b="1" dirty="0" smtClean="0">
                <a:latin typeface="宋体" panose="02010600030101010101" pitchFamily="2"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的装置</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如图所示</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sp>
        <p:nvSpPr>
          <p:cNvPr id="2" name="矩形 1"/>
          <p:cNvSpPr/>
          <p:nvPr/>
        </p:nvSpPr>
        <p:spPr>
          <a:xfrm>
            <a:off x="661973" y="1485671"/>
            <a:ext cx="5444119" cy="492443"/>
          </a:xfrm>
          <a:prstGeom prst="rect">
            <a:avLst/>
          </a:prstGeom>
        </p:spPr>
        <p:txBody>
          <a:bodyPr wrap="none">
            <a:spAutoFit/>
          </a:bodyPr>
          <a:lstStyle/>
          <a:p>
            <a:r>
              <a:rPr lang="en-US"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CaC</a:t>
            </a:r>
            <a:r>
              <a:rPr lang="en-US" altLang="zh-CN" sz="2600" baseline="-250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2</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2H</a:t>
            </a:r>
            <a:r>
              <a:rPr lang="en-US" altLang="zh-CN" sz="2600" baseline="-250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2</a:t>
            </a:r>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O</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r>
              <a:rPr lang="en-US" altLang="zh-CN" sz="26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Ca</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(OH)</a:t>
            </a:r>
            <a:r>
              <a:rPr lang="en-US" altLang="zh-CN" sz="2600" baseline="-25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2</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CH≡CH</a:t>
            </a:r>
            <a:r>
              <a:rPr lang="en-US" altLang="zh-CN" sz="26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endParaRPr lang="zh-CN" altLang="en-US" sz="260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6" name="image424.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15206" y="3429000"/>
            <a:ext cx="6210300" cy="2882900"/>
          </a:xfrm>
          <a:prstGeom prst="rect">
            <a:avLst/>
          </a:prstGeom>
          <a:solidFill>
            <a:scrgbClr r="0" g="0" b="0">
              <a:alpha val="0"/>
            </a:scrgbClr>
          </a:solidFill>
          <a:ln>
            <a:noFill/>
          </a:ln>
        </p:spPr>
      </p:pic>
    </p:spTree>
    <p:extLst>
      <p:ext uri="{BB962C8B-B14F-4D97-AF65-F5344CB8AC3E}">
        <p14:creationId xmlns:p14="http://schemas.microsoft.com/office/powerpoint/2010/main" val="4107326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0418" y="764704"/>
            <a:ext cx="11654075" cy="64823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3.</a:t>
            </a:r>
            <a:r>
              <a:rPr lang="zh-CN" altLang="zh-CN" sz="2600" b="1">
                <a:latin typeface="Times New Roman" panose="02020603050405020304" pitchFamily="18" charset="0"/>
                <a:ea typeface="黑体" panose="02010609060101010101" pitchFamily="49" charset="-122"/>
                <a:cs typeface="Times New Roman" panose="02020603050405020304" pitchFamily="18" charset="0"/>
              </a:rPr>
              <a:t>实验现象</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graphicFrame>
        <p:nvGraphicFramePr>
          <p:cNvPr id="2" name="表格 1"/>
          <p:cNvGraphicFramePr>
            <a:graphicFrameLocks noGrp="1"/>
          </p:cNvGraphicFramePr>
          <p:nvPr>
            <p:extLst>
              <p:ext uri="{D42A27DB-BD31-4B8C-83A1-F6EECF244321}">
                <p14:modId xmlns:p14="http://schemas.microsoft.com/office/powerpoint/2010/main" val="451464489"/>
              </p:ext>
            </p:extLst>
          </p:nvPr>
        </p:nvGraphicFramePr>
        <p:xfrm>
          <a:off x="695206" y="1629000"/>
          <a:ext cx="10658594" cy="4151316"/>
        </p:xfrm>
        <a:graphic>
          <a:graphicData uri="http://schemas.openxmlformats.org/drawingml/2006/table">
            <a:tbl>
              <a:tblPr firstRow="1" firstCol="1" bandRow="1"/>
              <a:tblGrid>
                <a:gridCol w="1076519"/>
                <a:gridCol w="4293281"/>
                <a:gridCol w="5288794"/>
              </a:tblGrid>
              <a:tr h="691886">
                <a:tc>
                  <a:txBody>
                    <a:bodyPr/>
                    <a:lstStyle/>
                    <a:p>
                      <a:pPr algn="ctr" fontAlgn="ctr">
                        <a:lnSpc>
                          <a:spcPct val="150000"/>
                        </a:lnSpc>
                        <a:spcAft>
                          <a:spcPts val="0"/>
                        </a:spcAft>
                        <a:tabLst>
                          <a:tab pos="5130800" algn="l"/>
                        </a:tabLst>
                      </a:pPr>
                      <a:r>
                        <a:rPr lang="zh-CN" sz="2600" dirty="0">
                          <a:effectLst/>
                          <a:latin typeface="Times New Roman" panose="02020603050405020304" pitchFamily="18" charset="0"/>
                          <a:ea typeface="微软雅黑" panose="020B0503020204020204" pitchFamily="34" charset="-122"/>
                          <a:cs typeface="Times New Roman" panose="02020603050405020304" pitchFamily="18" charset="0"/>
                        </a:rPr>
                        <a:t>序号</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a:txBody>
                  <a:tcPr marL="14602" marR="14602"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dirty="0">
                          <a:effectLst/>
                          <a:latin typeface="Times New Roman" panose="02020603050405020304" pitchFamily="18" charset="0"/>
                          <a:ea typeface="微软雅黑" panose="020B0503020204020204" pitchFamily="34" charset="-122"/>
                          <a:cs typeface="Times New Roman" panose="02020603050405020304" pitchFamily="18" charset="0"/>
                        </a:rPr>
                        <a:t>实验现象</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解释或结论</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1886">
                <a:tc>
                  <a:txBody>
                    <a:bodyPr/>
                    <a:lstStyle/>
                    <a:p>
                      <a:pPr algn="ctr" fontAlgn="ctr">
                        <a:lnSpc>
                          <a:spcPct val="150000"/>
                        </a:lnSpc>
                        <a:spcAft>
                          <a:spcPts val="0"/>
                        </a:spcAft>
                        <a:tabLst>
                          <a:tab pos="5130800" algn="l"/>
                        </a:tabLst>
                      </a:pPr>
                      <a:r>
                        <a:rPr lang="zh-CN" sz="2600" b="1">
                          <a:effectLst/>
                          <a:latin typeface="Calibri" panose="020F0502020204030204" pitchFamily="34" charset="0"/>
                          <a:ea typeface="宋体" panose="02010600030101010101" pitchFamily="2" charset="-122"/>
                          <a:cs typeface="宋体" panose="02010600030101010101" pitchFamily="2" charset="-122"/>
                        </a:rPr>
                        <a:t>①</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4602" marR="14602"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反应迅速、有大量气泡生成</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反应生成乙炔</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1886">
                <a:tc>
                  <a:txBody>
                    <a:bodyPr/>
                    <a:lstStyle/>
                    <a:p>
                      <a:pPr algn="ctr" fontAlgn="ctr">
                        <a:lnSpc>
                          <a:spcPct val="150000"/>
                        </a:lnSpc>
                        <a:spcAft>
                          <a:spcPts val="0"/>
                        </a:spcAft>
                        <a:tabLst>
                          <a:tab pos="5130800" algn="l"/>
                        </a:tabLst>
                      </a:pPr>
                      <a:r>
                        <a:rPr lang="zh-CN" sz="2600" b="1">
                          <a:effectLst/>
                          <a:latin typeface="Calibri" panose="020F0502020204030204" pitchFamily="34" charset="0"/>
                          <a:ea typeface="宋体" panose="02010600030101010101" pitchFamily="2" charset="-122"/>
                          <a:cs typeface="宋体" panose="02010600030101010101" pitchFamily="2" charset="-122"/>
                        </a:rPr>
                        <a:t>②</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4602" marR="14602"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有黑色沉淀产生</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en-US" sz="2600" dirty="0" err="1">
                          <a:effectLst/>
                          <a:latin typeface="Times New Roman" panose="02020603050405020304" pitchFamily="18" charset="0"/>
                          <a:ea typeface="微软雅黑" panose="020B0503020204020204" pitchFamily="34" charset="-122"/>
                          <a:cs typeface="Times New Roman" panose="02020603050405020304" pitchFamily="18" charset="0"/>
                        </a:rPr>
                        <a:t>CuSO</a:t>
                      </a:r>
                      <a:r>
                        <a:rPr lang="en-US" sz="2600" baseline="-25000" dirty="0" err="1">
                          <a:effectLst/>
                          <a:latin typeface="Times New Roman" panose="02020603050405020304" pitchFamily="18" charset="0"/>
                          <a:ea typeface="微软雅黑" panose="020B0503020204020204" pitchFamily="34" charset="-122"/>
                          <a:cs typeface="Times New Roman" panose="02020603050405020304" pitchFamily="18" charset="0"/>
                        </a:rPr>
                        <a:t>4</a:t>
                      </a:r>
                      <a:r>
                        <a:rPr 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sz="2600" dirty="0" err="1">
                          <a:effectLst/>
                          <a:latin typeface="Times New Roman" panose="02020603050405020304" pitchFamily="18" charset="0"/>
                          <a:ea typeface="微软雅黑" panose="020B0503020204020204" pitchFamily="34" charset="-122"/>
                          <a:cs typeface="Times New Roman" panose="02020603050405020304" pitchFamily="18" charset="0"/>
                        </a:rPr>
                        <a:t>H</a:t>
                      </a:r>
                      <a:r>
                        <a:rPr lang="en-US" sz="2600" baseline="-25000" dirty="0" err="1">
                          <a:effectLst/>
                          <a:latin typeface="Times New Roman" panose="02020603050405020304" pitchFamily="18" charset="0"/>
                          <a:ea typeface="微软雅黑" panose="020B0503020204020204" pitchFamily="34" charset="-122"/>
                          <a:cs typeface="Times New Roman" panose="02020603050405020304" pitchFamily="18" charset="0"/>
                        </a:rPr>
                        <a:t>2</a:t>
                      </a:r>
                      <a:r>
                        <a:rPr lang="en-US" sz="2600" dirty="0" err="1">
                          <a:effectLst/>
                          <a:latin typeface="Times New Roman" panose="02020603050405020304" pitchFamily="18" charset="0"/>
                          <a:ea typeface="微软雅黑" panose="020B0503020204020204" pitchFamily="34" charset="-122"/>
                          <a:cs typeface="Times New Roman" panose="02020603050405020304" pitchFamily="18" charset="0"/>
                        </a:rPr>
                        <a:t>S</a:t>
                      </a:r>
                      <a:r>
                        <a:rPr lang="en-US" sz="2600" dirty="0" smtClean="0">
                          <a:effectLst/>
                          <a:latin typeface="Times New Roman" panose="02020603050405020304" pitchFamily="18" charset="0"/>
                          <a:ea typeface="微软雅黑" panose="020B0503020204020204" pitchFamily="34" charset="-122"/>
                          <a:cs typeface="Times New Roman" panose="02020603050405020304" pitchFamily="18" charset="0"/>
                        </a:rPr>
                        <a:t>===</a:t>
                      </a:r>
                      <a:r>
                        <a:rPr kumimoji="0" lang="en-US" sz="2600" i="0" u="none" baseline="0" dirty="0" smtClean="0">
                          <a:effectLst/>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________________</a:t>
                      </a:r>
                      <a:endParaRPr kumimoji="0" lang="zh-CN" sz="2600" i="0" u="none" baseline="0" dirty="0">
                        <a:effectLst/>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1886">
                <a:tc>
                  <a:txBody>
                    <a:bodyPr/>
                    <a:lstStyle/>
                    <a:p>
                      <a:pPr algn="ctr" fontAlgn="ctr">
                        <a:lnSpc>
                          <a:spcPct val="150000"/>
                        </a:lnSpc>
                        <a:spcAft>
                          <a:spcPts val="0"/>
                        </a:spcAft>
                        <a:tabLst>
                          <a:tab pos="5130800" algn="l"/>
                        </a:tabLst>
                      </a:pPr>
                      <a:r>
                        <a:rPr lang="zh-CN" sz="2600" b="1">
                          <a:effectLst/>
                          <a:latin typeface="Calibri" panose="020F0502020204030204" pitchFamily="34" charset="0"/>
                          <a:ea typeface="宋体" panose="02010600030101010101" pitchFamily="2" charset="-122"/>
                          <a:cs typeface="宋体" panose="02010600030101010101" pitchFamily="2" charset="-122"/>
                        </a:rPr>
                        <a:t>③</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4602" marR="14602"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溶液紫红色褪去</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乙炔被酸性</a:t>
                      </a:r>
                      <a:r>
                        <a:rPr lang="en-US" sz="2600">
                          <a:effectLst/>
                          <a:latin typeface="Times New Roman" panose="02020603050405020304" pitchFamily="18" charset="0"/>
                          <a:ea typeface="微软雅黑" panose="020B0503020204020204" pitchFamily="34" charset="-122"/>
                          <a:cs typeface="Times New Roman" panose="02020603050405020304" pitchFamily="18" charset="0"/>
                        </a:rPr>
                        <a:t>KMnO</a:t>
                      </a:r>
                      <a:r>
                        <a:rPr lang="en-US" sz="2600" baseline="-25000">
                          <a:effectLst/>
                          <a:latin typeface="Times New Roman" panose="02020603050405020304" pitchFamily="18" charset="0"/>
                          <a:ea typeface="微软雅黑" panose="020B0503020204020204" pitchFamily="34" charset="-122"/>
                          <a:cs typeface="Times New Roman" panose="02020603050405020304" pitchFamily="18" charset="0"/>
                        </a:rPr>
                        <a:t>4</a:t>
                      </a: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氧化</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1886">
                <a:tc>
                  <a:txBody>
                    <a:bodyPr/>
                    <a:lstStyle/>
                    <a:p>
                      <a:pPr algn="ctr" fontAlgn="ctr">
                        <a:lnSpc>
                          <a:spcPct val="150000"/>
                        </a:lnSpc>
                        <a:spcAft>
                          <a:spcPts val="0"/>
                        </a:spcAft>
                        <a:tabLst>
                          <a:tab pos="5130800" algn="l"/>
                        </a:tabLst>
                      </a:pPr>
                      <a:r>
                        <a:rPr lang="zh-CN" sz="2600" b="1">
                          <a:effectLst/>
                          <a:latin typeface="Calibri" panose="020F0502020204030204" pitchFamily="34" charset="0"/>
                          <a:ea typeface="宋体" panose="02010600030101010101" pitchFamily="2" charset="-122"/>
                          <a:cs typeface="宋体" panose="02010600030101010101" pitchFamily="2" charset="-122"/>
                        </a:rPr>
                        <a:t>④</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4602" marR="14602"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溶液橙色褪去</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乙炔与溴发生了加成反应</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1886">
                <a:tc>
                  <a:txBody>
                    <a:bodyPr/>
                    <a:lstStyle/>
                    <a:p>
                      <a:pPr algn="ctr" fontAlgn="ctr">
                        <a:lnSpc>
                          <a:spcPct val="150000"/>
                        </a:lnSpc>
                        <a:spcAft>
                          <a:spcPts val="0"/>
                        </a:spcAft>
                        <a:tabLst>
                          <a:tab pos="5130800" algn="l"/>
                        </a:tabLst>
                      </a:pPr>
                      <a:r>
                        <a:rPr lang="zh-CN" sz="2600" b="1">
                          <a:effectLst/>
                          <a:latin typeface="Calibri" panose="020F0502020204030204" pitchFamily="34" charset="0"/>
                          <a:ea typeface="宋体" panose="02010600030101010101" pitchFamily="2" charset="-122"/>
                          <a:cs typeface="宋体" panose="02010600030101010101" pitchFamily="2" charset="-122"/>
                        </a:rPr>
                        <a:t>⑤</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4602" marR="14602"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火焰明亮</a:t>
                      </a:r>
                      <a:r>
                        <a:rPr lang="en-US" sz="2600">
                          <a:effectLst/>
                          <a:latin typeface="Times New Roman" panose="02020603050405020304" pitchFamily="18" charset="0"/>
                          <a:ea typeface="微软雅黑" panose="020B0503020204020204" pitchFamily="34" charset="-122"/>
                          <a:cs typeface="Times New Roman" panose="02020603050405020304" pitchFamily="18" charset="0"/>
                        </a:rPr>
                        <a:t>,</a:t>
                      </a:r>
                      <a:r>
                        <a:rPr lang="zh-CN" sz="2600">
                          <a:effectLst/>
                          <a:latin typeface="Times New Roman" panose="02020603050405020304" pitchFamily="18" charset="0"/>
                          <a:ea typeface="微软雅黑" panose="020B0503020204020204" pitchFamily="34" charset="-122"/>
                          <a:cs typeface="Times New Roman" panose="02020603050405020304" pitchFamily="18" charset="0"/>
                        </a:rPr>
                        <a:t>并伴有浓烈的黑烟</a:t>
                      </a:r>
                      <a:endParaRPr lang="zh-CN" sz="110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Aft>
                          <a:spcPts val="0"/>
                        </a:spcAft>
                        <a:tabLst>
                          <a:tab pos="5130800" algn="l"/>
                        </a:tabLst>
                      </a:pPr>
                      <a:r>
                        <a:rPr lang="zh-CN" sz="2600" dirty="0">
                          <a:effectLst/>
                          <a:latin typeface="Times New Roman" panose="02020603050405020304" pitchFamily="18" charset="0"/>
                          <a:ea typeface="微软雅黑" panose="020B0503020204020204" pitchFamily="34" charset="-122"/>
                          <a:cs typeface="Times New Roman" panose="02020603050405020304" pitchFamily="18" charset="0"/>
                        </a:rPr>
                        <a:t>乙炔可燃且含碳量高</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a:txBody>
                  <a:tcPr marL="17776" marR="17776" marT="14602" marB="1460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8615206" y="3090772"/>
            <a:ext cx="2148345"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CuS</a:t>
            </a:r>
            <a:r>
              <a:rPr lang="en-US" altLang="zh-CN" sz="26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H</a:t>
            </a:r>
            <a:r>
              <a:rPr lang="en-US" altLang="zh-CN" sz="2600" baseline="-250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2</a:t>
            </a:r>
            <a:r>
              <a:rPr lang="en-US" altLang="zh-CN" sz="26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SO</a:t>
            </a:r>
            <a:r>
              <a:rPr lang="en-US" altLang="zh-CN" sz="2600" baseline="-25000" dirty="0" err="1">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4</a:t>
            </a:r>
            <a:endParaRPr lang="zh-CN" altLang="en-US" sz="2600" dirty="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Tree>
    <p:extLst>
      <p:ext uri="{BB962C8B-B14F-4D97-AF65-F5344CB8AC3E}">
        <p14:creationId xmlns:p14="http://schemas.microsoft.com/office/powerpoint/2010/main" val="30595759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0418" y="764704"/>
            <a:ext cx="11654075" cy="1323415"/>
          </a:xfrm>
          <a:prstGeom prst="rect">
            <a:avLst/>
          </a:prstGeom>
        </p:spPr>
        <p:txBody>
          <a:bodyPr wrap="square" lIns="121898" tIns="60948" rIns="121898" bIns="60948">
            <a:spAutoFit/>
          </a:bodyPr>
          <a:lstStyle/>
          <a:p>
            <a:pPr marL="252000" indent="-457200"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收集方法</a:t>
            </a:r>
            <a:endParaRPr lang="zh-CN" altLang="zh-CN" sz="1150" dirty="0">
              <a:latin typeface="Calibri" panose="020F0502020204030204" pitchFamily="34" charset="0"/>
              <a:cs typeface="Times New Roman" panose="02020603050405020304" pitchFamily="18" charset="0"/>
            </a:endParaRPr>
          </a:p>
          <a:p>
            <a:pPr marL="252000" indent="-457200" algn="just"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	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集</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气法。</a:t>
            </a:r>
            <a:endParaRPr lang="zh-CN" altLang="zh-CN" sz="1150" dirty="0">
              <a:latin typeface="Calibri" panose="020F0502020204030204" pitchFamily="34" charset="0"/>
              <a:cs typeface="Times New Roman" panose="02020603050405020304" pitchFamily="18" charset="0"/>
            </a:endParaRPr>
          </a:p>
        </p:txBody>
      </p:sp>
      <p:sp>
        <p:nvSpPr>
          <p:cNvPr id="2" name="矩形 1"/>
          <p:cNvSpPr/>
          <p:nvPr/>
        </p:nvSpPr>
        <p:spPr>
          <a:xfrm>
            <a:off x="629007" y="1529215"/>
            <a:ext cx="851515" cy="492443"/>
          </a:xfrm>
          <a:prstGeom prst="rect">
            <a:avLst/>
          </a:prstGeom>
        </p:spPr>
        <p:txBody>
          <a:bodyPr wrap="none">
            <a:spAutoFit/>
          </a:bodyPr>
          <a:lstStyle/>
          <a:p>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排水</a:t>
            </a:r>
            <a:endParaRPr lang="zh-CN" altLang="en-US" sz="2600">
              <a:solidFill>
                <a:srgbClr val="C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Tree>
    <p:extLst>
      <p:ext uri="{BB962C8B-B14F-4D97-AF65-F5344CB8AC3E}">
        <p14:creationId xmlns:p14="http://schemas.microsoft.com/office/powerpoint/2010/main" val="30595759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1718981"/>
            <a:ext cx="11654075" cy="2523744"/>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a:latin typeface="Calibri" panose="020F0502020204030204" pitchFamily="34" charset="0"/>
                <a:ea typeface="Times New Roman" panose="02020603050405020304" pitchFamily="18" charset="0"/>
                <a:cs typeface="Times New Roman" panose="02020603050405020304" pitchFamily="18" charset="0"/>
              </a:rPr>
              <a:t>(1)</a:t>
            </a:r>
            <a:r>
              <a:rPr lang="zh-CN" altLang="zh-CN" sz="2600" b="1" dirty="0">
                <a:latin typeface="Times New Roman" panose="02020603050405020304" pitchFamily="18" charset="0"/>
                <a:cs typeface="Times New Roman" panose="02020603050405020304" pitchFamily="18" charset="0"/>
              </a:rPr>
              <a:t>实验室制取乙炔时用饱和食盐水代替蒸馏水的目的是什么</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如何滴加饱和食盐水</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b="1" dirty="0" smtClean="0">
                <a:latin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a:t>
            </a:r>
            <a:r>
              <a:rPr lang="en-US" altLang="zh-CN" sz="2600" b="1" dirty="0">
                <a:latin typeface="Times New Roman" panose="02020603050405020304" pitchFamily="18" charset="0"/>
                <a:cs typeface="Times New Roman" panose="02020603050405020304" pitchFamily="18" charset="0"/>
              </a:rPr>
              <a:t>______</a:t>
            </a:r>
            <a:r>
              <a:rPr lang="zh-CN" altLang="zh-CN" sz="2600" b="1" dirty="0" smtClean="0">
                <a:latin typeface="Times New Roman" panose="02020603050405020304" pitchFamily="18" charset="0"/>
                <a:cs typeface="Times New Roman" panose="02020603050405020304" pitchFamily="18" charset="0"/>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grpSp>
        <p:nvGrpSpPr>
          <p:cNvPr id="7" name="组合 6"/>
          <p:cNvGrpSpPr/>
          <p:nvPr/>
        </p:nvGrpSpPr>
        <p:grpSpPr>
          <a:xfrm>
            <a:off x="478582" y="991481"/>
            <a:ext cx="2386897" cy="652527"/>
            <a:chOff x="611965" y="1319502"/>
            <a:chExt cx="2386897" cy="652527"/>
          </a:xfrm>
        </p:grpSpPr>
        <p:pic>
          <p:nvPicPr>
            <p:cNvPr id="8" name="image2.jpeg"/>
            <p:cNvPicPr/>
            <p:nvPr/>
          </p:nvPicPr>
          <p:blipFill>
            <a:blip r:embed="rId2">
              <a:clrChange>
                <a:clrFrom>
                  <a:srgbClr val="FFFFFF"/>
                </a:clrFrom>
                <a:clrTo>
                  <a:srgbClr val="FFFFFF">
                    <a:alpha val="0"/>
                  </a:srgbClr>
                </a:clrTo>
              </a:clrChange>
            </a:blip>
            <a:stretch>
              <a:fillRect/>
            </a:stretch>
          </p:blipFill>
          <p:spPr>
            <a:xfrm>
              <a:off x="611965" y="1466611"/>
              <a:ext cx="431795" cy="431795"/>
            </a:xfrm>
            <a:prstGeom prst="rect">
              <a:avLst/>
            </a:prstGeom>
          </p:spPr>
        </p:pic>
        <p:sp>
          <p:nvSpPr>
            <p:cNvPr id="9" name="矩形 8"/>
            <p:cNvSpPr/>
            <p:nvPr/>
          </p:nvSpPr>
          <p:spPr>
            <a:xfrm>
              <a:off x="1010951" y="1319502"/>
              <a:ext cx="1987911" cy="652527"/>
            </a:xfrm>
            <a:prstGeom prst="rect">
              <a:avLst/>
            </a:prstGeom>
          </p:spPr>
          <p:txBody>
            <a:bodyPr wrap="square" lIns="121898" tIns="60948" rIns="121898" bIns="60948">
              <a:spAutoFit/>
            </a:bodyPr>
            <a:lstStyle/>
            <a:p>
              <a:pPr algn="just">
                <a:lnSpc>
                  <a:spcPct val="150000"/>
                </a:lnSpc>
                <a:spcAft>
                  <a:spcPts val="0"/>
                </a:spcAft>
                <a:tabLst>
                  <a:tab pos="2700655" algn="l"/>
                </a:tabLst>
              </a:pPr>
              <a:r>
                <a:rPr lang="zh-CN" altLang="en-US" sz="2600" kern="100" dirty="0" smtClean="0">
                  <a:latin typeface="微软雅黑" panose="020B0503020204020204" pitchFamily="34" charset="-122"/>
                  <a:ea typeface="微软雅黑" panose="020B0503020204020204" pitchFamily="34" charset="-122"/>
                  <a:cs typeface="Courier New" panose="02070309020205020404" pitchFamily="49" charset="0"/>
                </a:rPr>
                <a:t>小题对点过</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grpSp>
      <p:sp>
        <p:nvSpPr>
          <p:cNvPr id="2" name="矩形 1"/>
          <p:cNvSpPr/>
          <p:nvPr/>
        </p:nvSpPr>
        <p:spPr>
          <a:xfrm>
            <a:off x="407612" y="2877755"/>
            <a:ext cx="11120877" cy="1891751"/>
          </a:xfrm>
          <a:prstGeom prst="rect">
            <a:avLst/>
          </a:prstGeom>
        </p:spPr>
        <p:txBody>
          <a:bodyPr>
            <a:spAutoFit/>
          </a:bodyPr>
          <a:lstStyle/>
          <a:p>
            <a:pPr algn="just" fontAlgn="ctr">
              <a:lnSpc>
                <a:spcPct val="150000"/>
              </a:lnSpc>
              <a:spcAft>
                <a:spcPts val="0"/>
              </a:spcAft>
              <a:tabLst>
                <a:tab pos="5130800" algn="l"/>
              </a:tabLst>
            </a:pPr>
            <a:r>
              <a:rPr lang="zh-CN" altLang="zh-CN" sz="2600" b="1" dirty="0">
                <a:solidFill>
                  <a:srgbClr val="C00000"/>
                </a:solidFill>
                <a:latin typeface="Times New Roman" panose="02020603050405020304" pitchFamily="18" charset="0"/>
                <a:cs typeface="Times New Roman" panose="02020603050405020304" pitchFamily="18" charset="0"/>
              </a:rPr>
              <a:t>电石与水反应非常剧烈</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solidFill>
                  <a:srgbClr val="C00000"/>
                </a:solidFill>
                <a:latin typeface="Times New Roman" panose="02020603050405020304" pitchFamily="18" charset="0"/>
                <a:cs typeface="Times New Roman" panose="02020603050405020304" pitchFamily="18" charset="0"/>
              </a:rPr>
              <a:t>为了减小其反应速率</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solidFill>
                  <a:srgbClr val="C00000"/>
                </a:solidFill>
                <a:latin typeface="Times New Roman" panose="02020603050405020304" pitchFamily="18" charset="0"/>
                <a:cs typeface="Times New Roman" panose="02020603050405020304" pitchFamily="18" charset="0"/>
              </a:rPr>
              <a:t>可用饱和食盐水代替水作反应试剂</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solidFill>
                  <a:srgbClr val="C00000"/>
                </a:solidFill>
                <a:latin typeface="Times New Roman" panose="02020603050405020304" pitchFamily="18" charset="0"/>
                <a:cs typeface="Times New Roman" panose="02020603050405020304" pitchFamily="18" charset="0"/>
              </a:rPr>
              <a:t>并用分液漏斗控制水流的速率</a:t>
            </a:r>
            <a:r>
              <a:rPr lang="en-US"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solidFill>
                  <a:srgbClr val="C00000"/>
                </a:solidFill>
                <a:latin typeface="Times New Roman" panose="02020603050405020304" pitchFamily="18" charset="0"/>
                <a:cs typeface="Times New Roman" panose="02020603050405020304" pitchFamily="18" charset="0"/>
              </a:rPr>
              <a:t>让食盐水逐滴慢慢地滴入。</a:t>
            </a:r>
            <a:endParaRPr lang="zh-CN" altLang="zh-CN" sz="115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595759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0418" y="570772"/>
            <a:ext cx="11654075" cy="1923579"/>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Times New Roman" panose="02020603050405020304" pitchFamily="18" charset="0"/>
                <a:cs typeface="Times New Roman" panose="02020603050405020304" pitchFamily="18" charset="0"/>
              </a:rPr>
              <a:t>实验室制备乙炔的反应特点是固体和液体反应</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且不需要加热。那么该实验装置可以用启普发生器</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图甲</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或具有启普发生器原理的装置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图乙</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代替吗</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为什么</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a:latin typeface="Calibri" panose="020F0502020204030204" pitchFamily="34" charset="0"/>
              <a:cs typeface="Times New Roman" panose="02020603050405020304" pitchFamily="18" charset="0"/>
            </a:endParaRPr>
          </a:p>
        </p:txBody>
      </p:sp>
      <p:sp>
        <p:nvSpPr>
          <p:cNvPr id="5" name="矩形 4"/>
          <p:cNvSpPr/>
          <p:nvPr/>
        </p:nvSpPr>
        <p:spPr>
          <a:xfrm>
            <a:off x="388686" y="4391069"/>
            <a:ext cx="11626705" cy="1589735"/>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b="1">
                <a:solidFill>
                  <a:srgbClr val="C00000"/>
                </a:solidFill>
                <a:latin typeface="Times New Roman" panose="02020603050405020304" pitchFamily="18" charset="0"/>
                <a:cs typeface="Times New Roman" panose="02020603050405020304" pitchFamily="18" charset="0"/>
              </a:rPr>
              <a:t>不可以。原因有</a:t>
            </a:r>
            <a:r>
              <a:rPr lang="en-US"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C00000"/>
                </a:solidFill>
                <a:latin typeface="Times New Roman" panose="02020603050405020304" pitchFamily="18" charset="0"/>
                <a:cs typeface="Times New Roman" panose="02020603050405020304" pitchFamily="18" charset="0"/>
              </a:rPr>
              <a:t>碳化钙吸水性强</a:t>
            </a:r>
            <a:r>
              <a:rPr lang="en-US"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C00000"/>
                </a:solidFill>
                <a:latin typeface="Times New Roman" panose="02020603050405020304" pitchFamily="18" charset="0"/>
                <a:cs typeface="Times New Roman" panose="02020603050405020304" pitchFamily="18" charset="0"/>
              </a:rPr>
              <a:t>与水反应剧烈</a:t>
            </a:r>
            <a:r>
              <a:rPr lang="en-US"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C00000"/>
                </a:solidFill>
                <a:latin typeface="Times New Roman" panose="02020603050405020304" pitchFamily="18" charset="0"/>
                <a:cs typeface="Times New Roman" panose="02020603050405020304" pitchFamily="18" charset="0"/>
              </a:rPr>
              <a:t>不能随开随用、随关随停。反应过程中放出大量的热</a:t>
            </a:r>
            <a:r>
              <a:rPr lang="en-US"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solidFill>
                  <a:srgbClr val="C00000"/>
                </a:solidFill>
                <a:latin typeface="Times New Roman" panose="02020603050405020304" pitchFamily="18" charset="0"/>
                <a:cs typeface="Times New Roman" panose="02020603050405020304" pitchFamily="18" charset="0"/>
              </a:rPr>
              <a:t>易使启普发生器炸裂。生成的</a:t>
            </a:r>
            <a:r>
              <a:rPr lang="en-US"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Ca(OH)</a:t>
            </a:r>
            <a:r>
              <a:rPr lang="en-US" altLang="zh-CN" sz="2600" baseline="-250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solidFill>
                  <a:srgbClr val="C00000"/>
                </a:solidFill>
                <a:latin typeface="Times New Roman" panose="02020603050405020304" pitchFamily="18" charset="0"/>
                <a:cs typeface="Times New Roman" panose="02020603050405020304" pitchFamily="18" charset="0"/>
              </a:rPr>
              <a:t>呈糊状易堵塞球形漏斗。</a:t>
            </a:r>
            <a:endParaRPr lang="zh-CN" altLang="zh-CN" sz="1150">
              <a:latin typeface="Calibri" panose="020F0502020204030204" pitchFamily="34" charset="0"/>
              <a:cs typeface="Times New Roman" panose="02020603050405020304" pitchFamily="18" charset="0"/>
            </a:endParaRPr>
          </a:p>
        </p:txBody>
      </p:sp>
      <p:pic>
        <p:nvPicPr>
          <p:cNvPr id="4" name="image426.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58406" y="1973005"/>
            <a:ext cx="4673600" cy="2524125"/>
          </a:xfrm>
          <a:prstGeom prst="rect">
            <a:avLst/>
          </a:prstGeom>
          <a:solidFill>
            <a:scrgbClr r="0" g="0" b="0">
              <a:alpha val="0"/>
            </a:scrgbClr>
          </a:solidFill>
          <a:ln>
            <a:noFill/>
          </a:ln>
        </p:spPr>
      </p:pic>
    </p:spTree>
    <p:extLst>
      <p:ext uri="{BB962C8B-B14F-4D97-AF65-F5344CB8AC3E}">
        <p14:creationId xmlns:p14="http://schemas.microsoft.com/office/powerpoint/2010/main" val="30595759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0418" y="1264764"/>
            <a:ext cx="11654075" cy="4324236"/>
          </a:xfrm>
          <a:prstGeom prst="rect">
            <a:avLst/>
          </a:prstGeom>
        </p:spPr>
        <p:txBody>
          <a:bodyPr wrap="square" lIns="121898" tIns="60948" rIns="121898" bIns="60948">
            <a:spAutoFit/>
          </a:bodyPr>
          <a:lstStyle/>
          <a:p>
            <a:pPr algn="ctr" fontAlgn="ctr">
              <a:lnSpc>
                <a:spcPct val="150000"/>
              </a:lnSpc>
              <a:spcAft>
                <a:spcPts val="0"/>
              </a:spcAft>
              <a:tabLst>
                <a:tab pos="5130800" algn="l"/>
              </a:tabLst>
            </a:pP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乙炔的实验室制法的注意事项</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dirty="0">
                <a:latin typeface="Times New Roman" panose="02020603050405020304" pitchFamily="18" charset="0"/>
                <a:cs typeface="Times New Roman" panose="02020603050405020304" pitchFamily="18" charset="0"/>
              </a:rPr>
              <a:t>实验装置在使用前要先检验气密性。</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由于</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和水反应剧烈</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并产生泡沫</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为防止产生的泡沫进入导管</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最好在导气管口附近塞入少量棉花</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不放也可以</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b="1" dirty="0">
                <a:latin typeface="Times New Roman" panose="02020603050405020304" pitchFamily="18" charset="0"/>
                <a:cs typeface="Times New Roman" panose="02020603050405020304" pitchFamily="18" charset="0"/>
              </a:rPr>
              <a:t>由电石制得的乙炔中往往含有</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2600" b="1" dirty="0">
                <a:latin typeface="Times New Roman" panose="02020603050405020304" pitchFamily="18" charset="0"/>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PH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b="1" dirty="0">
                <a:latin typeface="Times New Roman" panose="02020603050405020304" pitchFamily="18" charset="0"/>
                <a:cs typeface="Times New Roman" panose="02020603050405020304" pitchFamily="18" charset="0"/>
              </a:rPr>
              <a:t>等杂质</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使混合气体通过盛有</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CuSO</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b="1" dirty="0">
                <a:latin typeface="Times New Roman" panose="02020603050405020304" pitchFamily="18" charset="0"/>
                <a:cs typeface="Times New Roman" panose="02020603050405020304" pitchFamily="18" charset="0"/>
              </a:rPr>
              <a:t>溶液的洗气瓶可将杂质除去。</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b="1" dirty="0">
                <a:latin typeface="Times New Roman" panose="02020603050405020304" pitchFamily="18" charset="0"/>
                <a:cs typeface="Times New Roman" panose="02020603050405020304" pitchFamily="18" charset="0"/>
              </a:rPr>
              <a:t>乙炔属于可燃性气体</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点燃前要检验纯度</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防止爆炸。</a:t>
            </a:r>
            <a:endParaRPr lang="zh-CN" altLang="zh-CN" sz="1150" dirty="0">
              <a:latin typeface="Calibri" panose="020F0502020204030204" pitchFamily="34" charset="0"/>
              <a:cs typeface="Times New Roman" panose="02020603050405020304" pitchFamily="18" charset="0"/>
            </a:endParaRPr>
          </a:p>
        </p:txBody>
      </p:sp>
      <p:pic>
        <p:nvPicPr>
          <p:cNvPr id="4" name="image427.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5206" y="909000"/>
            <a:ext cx="1706245" cy="546100"/>
          </a:xfrm>
          <a:prstGeom prst="rect">
            <a:avLst/>
          </a:prstGeom>
          <a:solidFill>
            <a:scrgbClr r="0" g="0" b="0">
              <a:alpha val="0"/>
            </a:scrgbClr>
          </a:solidFill>
          <a:ln>
            <a:noFill/>
          </a:ln>
        </p:spPr>
      </p:pic>
    </p:spTree>
    <p:extLst>
      <p:ext uri="{BB962C8B-B14F-4D97-AF65-F5344CB8AC3E}">
        <p14:creationId xmlns:p14="http://schemas.microsoft.com/office/powerpoint/2010/main" val="305957590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48119" y="657857"/>
            <a:ext cx="10800000" cy="723251"/>
          </a:xfrm>
          <a:prstGeom prst="rect">
            <a:avLst/>
          </a:prstGeom>
        </p:spPr>
        <p:txBody>
          <a:bodyPr wrap="square" lIns="121898" tIns="60948" rIns="121898" bIns="60948">
            <a:spAutoFit/>
          </a:bodyPr>
          <a:lstStyle/>
          <a:p>
            <a:pPr algn="ct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rPr>
              <a:t>1.</a:t>
            </a:r>
            <a:r>
              <a:rPr lang="zh-CN" altLang="zh-CN" sz="2600" b="1" dirty="0">
                <a:latin typeface="Times New Roman" panose="02020603050405020304" pitchFamily="18" charset="0"/>
                <a:cs typeface="Times New Roman" panose="02020603050405020304" pitchFamily="18" charset="0"/>
              </a:rPr>
              <a:t>实验室制备</a:t>
            </a:r>
            <a:r>
              <a:rPr lang="en-US" altLang="zh-CN" sz="2600" dirty="0" err="1">
                <a:latin typeface="Times New Roman" panose="02020603050405020304" pitchFamily="18" charset="0"/>
                <a:ea typeface="微软雅黑" panose="020B0503020204020204" pitchFamily="34" charset="-122"/>
              </a:rPr>
              <a:t>C</a:t>
            </a:r>
            <a:r>
              <a:rPr lang="en-US" altLang="zh-CN" sz="2600" baseline="-25000" dirty="0" err="1">
                <a:latin typeface="Times New Roman" panose="02020603050405020304" pitchFamily="18" charset="0"/>
                <a:ea typeface="微软雅黑" panose="020B0503020204020204" pitchFamily="34" charset="-122"/>
              </a:rPr>
              <a:t>2</a:t>
            </a:r>
            <a:r>
              <a:rPr lang="en-US" altLang="zh-CN" sz="2600" dirty="0" err="1">
                <a:latin typeface="Times New Roman" panose="02020603050405020304" pitchFamily="18" charset="0"/>
                <a:ea typeface="微软雅黑" panose="020B0503020204020204" pitchFamily="34" charset="-122"/>
              </a:rPr>
              <a:t>H</a:t>
            </a:r>
            <a:r>
              <a:rPr lang="en-US" altLang="zh-CN" sz="2600" baseline="-25000" dirty="0" err="1">
                <a:latin typeface="Times New Roman" panose="02020603050405020304" pitchFamily="18" charset="0"/>
                <a:ea typeface="微软雅黑" panose="020B0503020204020204" pitchFamily="34" charset="-122"/>
              </a:rPr>
              <a:t>2</a:t>
            </a:r>
            <a:r>
              <a:rPr lang="zh-CN" altLang="zh-CN" sz="2600" b="1" dirty="0">
                <a:latin typeface="Times New Roman" panose="02020603050405020304" pitchFamily="18" charset="0"/>
                <a:cs typeface="Times New Roman" panose="02020603050405020304" pitchFamily="18" charset="0"/>
              </a:rPr>
              <a:t>并检验其性质</a:t>
            </a:r>
            <a:r>
              <a:rPr lang="en-US" altLang="zh-CN" sz="2600" dirty="0">
                <a:latin typeface="Times New Roman" panose="02020603050405020304" pitchFamily="18" charset="0"/>
                <a:ea typeface="微软雅黑" panose="020B0503020204020204" pitchFamily="34" charset="-122"/>
              </a:rPr>
              <a:t>,</a:t>
            </a:r>
            <a:r>
              <a:rPr lang="zh-CN" altLang="zh-CN" sz="2600" b="1" dirty="0">
                <a:latin typeface="Times New Roman" panose="02020603050405020304" pitchFamily="18" charset="0"/>
                <a:cs typeface="Times New Roman" panose="02020603050405020304" pitchFamily="18" charset="0"/>
              </a:rPr>
              <a:t>下列装置不能达到实验目的的是</a:t>
            </a:r>
            <a:r>
              <a:rPr lang="en-US" altLang="zh-CN" sz="2600" dirty="0">
                <a:latin typeface="Times New Roman" panose="02020603050405020304" pitchFamily="18" charset="0"/>
                <a:ea typeface="微软雅黑" panose="020B0503020204020204" pitchFamily="34" charset="-122"/>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rPr>
              <a:t>)</a:t>
            </a:r>
            <a:endParaRPr lang="zh-CN" altLang="zh-CN" sz="1150" dirty="0">
              <a:latin typeface="Calibri" panose="020F0502020204030204" pitchFamily="34" charset="0"/>
              <a:cs typeface="Times New Roman" panose="02020603050405020304"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704633610"/>
              </p:ext>
            </p:extLst>
          </p:nvPr>
        </p:nvGraphicFramePr>
        <p:xfrm>
          <a:off x="519113" y="1432517"/>
          <a:ext cx="11153775" cy="4899025"/>
        </p:xfrm>
        <a:graphic>
          <a:graphicData uri="http://schemas.openxmlformats.org/presentationml/2006/ole">
            <mc:AlternateContent xmlns:mc="http://schemas.openxmlformats.org/markup-compatibility/2006">
              <mc:Choice xmlns:v="urn:schemas-microsoft-com:vml" Requires="v">
                <p:oleObj spid="_x0000_s15370" name="文档" r:id="rId4" imgW="11153167" imgH="4899343" progId="Word.Document.12">
                  <p:embed/>
                </p:oleObj>
              </mc:Choice>
              <mc:Fallback>
                <p:oleObj name="文档" r:id="rId4" imgW="11153167" imgH="4899343" progId="Word.Document.12">
                  <p:embed/>
                  <p:pic>
                    <p:nvPicPr>
                      <p:cNvPr id="0" name=""/>
                      <p:cNvPicPr/>
                      <p:nvPr/>
                    </p:nvPicPr>
                    <p:blipFill>
                      <a:blip r:embed="rId5"/>
                      <a:stretch>
                        <a:fillRect/>
                      </a:stretch>
                    </p:blipFill>
                    <p:spPr>
                      <a:xfrm>
                        <a:off x="519113" y="1432517"/>
                        <a:ext cx="11153775" cy="4899025"/>
                      </a:xfrm>
                      <a:prstGeom prst="rect">
                        <a:avLst/>
                      </a:prstGeom>
                    </p:spPr>
                  </p:pic>
                </p:oleObj>
              </mc:Fallback>
            </mc:AlternateContent>
          </a:graphicData>
        </a:graphic>
      </p:graphicFrame>
      <p:sp>
        <p:nvSpPr>
          <p:cNvPr id="4" name="矩形 3"/>
          <p:cNvSpPr/>
          <p:nvPr/>
        </p:nvSpPr>
        <p:spPr>
          <a:xfrm>
            <a:off x="10064613" y="854571"/>
            <a:ext cx="481222" cy="584775"/>
          </a:xfrm>
          <a:prstGeom prst="rect">
            <a:avLst/>
          </a:prstGeom>
        </p:spPr>
        <p:txBody>
          <a:bodyPr wrap="none">
            <a:spAutoFit/>
          </a:bodyPr>
          <a:lstStyle/>
          <a:p>
            <a:r>
              <a:rPr lang="en-US" altLang="zh-CN" sz="3200" b="1" dirty="0" smtClean="0">
                <a:solidFill>
                  <a:srgbClr val="C00000"/>
                </a:solidFill>
                <a:latin typeface="Times New Roman" panose="02020603050405020304" pitchFamily="18" charset="0"/>
                <a:ea typeface="微软雅黑" panose="020B0503020204020204" pitchFamily="34" charset="-122"/>
              </a:rPr>
              <a:t>D</a:t>
            </a:r>
            <a:endParaRPr lang="zh-CN" altLang="en-US" sz="3200" b="1" dirty="0"/>
          </a:p>
        </p:txBody>
      </p:sp>
    </p:spTree>
    <p:extLst>
      <p:ext uri="{BB962C8B-B14F-4D97-AF65-F5344CB8AC3E}">
        <p14:creationId xmlns:p14="http://schemas.microsoft.com/office/powerpoint/2010/main" val="239933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837506"/>
            <a:ext cx="11654075" cy="2523744"/>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a:latin typeface="Times New Roman" panose="02020603050405020304" pitchFamily="18" charset="0"/>
                <a:cs typeface="Times New Roman" panose="02020603050405020304" pitchFamily="18" charset="0"/>
              </a:rPr>
              <a:t>为了减缓反应速率</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用电石与饱和食盐水反应制取乙炔</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a:latin typeface="Times New Roman" panose="02020603050405020304" pitchFamily="18" charset="0"/>
                <a:cs typeface="Times New Roman" panose="02020603050405020304" pitchFamily="18" charset="0"/>
              </a:rPr>
              <a:t>正确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电石中含有其他成分</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生成的乙炔气体中含有</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2600" b="1">
                <a:latin typeface="Times New Roman" panose="02020603050405020304" pitchFamily="18" charset="0"/>
                <a:cs typeface="Times New Roman" panose="02020603050405020304" pitchFamily="18" charset="0"/>
              </a:rPr>
              <a:t>等杂质</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通过硫酸铜溶液可除去杂质</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latin typeface="Times New Roman" panose="02020603050405020304" pitchFamily="18" charset="0"/>
                <a:cs typeface="Times New Roman" panose="02020603050405020304" pitchFamily="18" charset="0"/>
              </a:rPr>
              <a:t>正确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乙炔含有不饱和键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可以使溴的四氯化碳溶液褪色</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latin typeface="Times New Roman" panose="02020603050405020304" pitchFamily="18" charset="0"/>
                <a:cs typeface="Times New Roman" panose="02020603050405020304" pitchFamily="18" charset="0"/>
              </a:rPr>
              <a:t>正确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乙炔密度比空气小</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所以收集时导管应该短进长出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latin typeface="Times New Roman" panose="02020603050405020304" pitchFamily="18" charset="0"/>
                <a:cs typeface="Times New Roman" panose="02020603050405020304" pitchFamily="18" charset="0"/>
              </a:rPr>
              <a:t>错误。</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5329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837506"/>
            <a:ext cx="11654075" cy="1252435"/>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2.</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某化学兴趣小组选用下列装置和药品制取纯净乙炔并进行有关乙炔性质的探究</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试回答下列问题。</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pic>
        <p:nvPicPr>
          <p:cNvPr id="6" name="image429.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32234" y="2207485"/>
            <a:ext cx="6925945" cy="4230370"/>
          </a:xfrm>
          <a:prstGeom prst="rect">
            <a:avLst/>
          </a:prstGeom>
          <a:solidFill>
            <a:scrgbClr r="0" g="0" b="0">
              <a:alpha val="0"/>
            </a:scrgbClr>
          </a:solidFill>
          <a:ln>
            <a:noFill/>
          </a:ln>
        </p:spPr>
      </p:pic>
    </p:spTree>
    <p:extLst>
      <p:ext uri="{BB962C8B-B14F-4D97-AF65-F5344CB8AC3E}">
        <p14:creationId xmlns:p14="http://schemas.microsoft.com/office/powerpoint/2010/main" val="918712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0418" y="837506"/>
            <a:ext cx="11654075" cy="3123908"/>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(1)A</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中制取乙炔的化学方程式为</a:t>
            </a:r>
            <a:r>
              <a:rPr lang="en-US" altLang="zh-CN" sz="2600" b="1" dirty="0" smtClean="0">
                <a:latin typeface="Times New Roman" panose="02020603050405020304" pitchFamily="18" charset="0"/>
                <a:cs typeface="Times New Roman" panose="02020603050405020304" pitchFamily="18" charset="0"/>
              </a:rPr>
              <a:t>________________________________________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smtClean="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制乙炔时</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打开分液漏斗的活塞</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使水慢慢滴下的原因是</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___________________</a:t>
            </a:r>
          </a:p>
          <a:p>
            <a:pPr algn="just"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______________________________________</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smtClean="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用电石制得的乙炔中常含有</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等杂质</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除去杂质应选用</a:t>
            </a:r>
            <a:r>
              <a:rPr lang="zh-CN" altLang="zh-CN" sz="2600" u="sng"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填字母</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下同</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装置</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干燥乙炔最好选用</a:t>
            </a:r>
            <a:r>
              <a:rPr lang="zh-CN" altLang="zh-CN" sz="2600" u="sng"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装置。</a:t>
            </a:r>
            <a:endParaRPr lang="zh-CN" altLang="zh-CN" sz="1150" dirty="0">
              <a:latin typeface="Calibri" panose="020F0502020204030204" pitchFamily="34" charset="0"/>
              <a:cs typeface="Times New Roman" panose="02020603050405020304" pitchFamily="18" charset="0"/>
            </a:endParaRPr>
          </a:p>
        </p:txBody>
      </p:sp>
      <p:sp>
        <p:nvSpPr>
          <p:cNvPr id="2" name="矩形 1"/>
          <p:cNvSpPr/>
          <p:nvPr/>
        </p:nvSpPr>
        <p:spPr>
          <a:xfrm>
            <a:off x="5533658" y="919886"/>
            <a:ext cx="5612434"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rPr>
              <a:t>CaC</a:t>
            </a:r>
            <a:r>
              <a:rPr lang="en-US" altLang="zh-CN" sz="2600" baseline="-25000" dirty="0" err="1">
                <a:solidFill>
                  <a:srgbClr val="C00000"/>
                </a:solidFill>
                <a:latin typeface="Times New Roman" panose="02020603050405020304" pitchFamily="18" charset="0"/>
                <a:ea typeface="微软雅黑" panose="020B0503020204020204" pitchFamily="34" charset="-122"/>
              </a:rPr>
              <a:t>2</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rPr>
              <a:t>2H</a:t>
            </a:r>
            <a:r>
              <a:rPr lang="en-US" altLang="zh-CN" sz="2600" baseline="-25000" dirty="0" err="1">
                <a:solidFill>
                  <a:srgbClr val="C00000"/>
                </a:solidFill>
                <a:latin typeface="Times New Roman" panose="02020603050405020304" pitchFamily="18" charset="0"/>
                <a:ea typeface="微软雅黑" panose="020B0503020204020204" pitchFamily="34" charset="-122"/>
              </a:rPr>
              <a:t>2</a:t>
            </a:r>
            <a:r>
              <a:rPr lang="en-US" altLang="zh-CN" sz="2600" dirty="0" err="1">
                <a:solidFill>
                  <a:srgbClr val="C00000"/>
                </a:solidFill>
                <a:latin typeface="Times New Roman" panose="02020603050405020304" pitchFamily="18" charset="0"/>
                <a:ea typeface="微软雅黑" panose="020B0503020204020204" pitchFamily="34" charset="-122"/>
              </a:rPr>
              <a:t>O</a:t>
            </a:r>
            <a:r>
              <a:rPr lang="en-US" altLang="zh-CN" sz="2600" dirty="0">
                <a:solidFill>
                  <a:srgbClr val="C00000"/>
                </a:solidFill>
                <a:latin typeface="Times New Roman" panose="02020603050405020304" pitchFamily="18" charset="0"/>
                <a:ea typeface="微软雅黑" panose="020B0503020204020204" pitchFamily="34" charset="-122"/>
              </a:rPr>
              <a:t>—</a:t>
            </a:r>
            <a:r>
              <a:rPr lang="en-US" altLang="zh-CN" sz="2600" b="1" dirty="0">
                <a:solidFill>
                  <a:srgbClr val="C00000"/>
                </a:solidFill>
                <a:latin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rPr>
              <a:t>CH≡CH</a:t>
            </a:r>
            <a:r>
              <a:rPr lang="en-US" altLang="zh-CN" sz="2600" b="1" dirty="0">
                <a:solidFill>
                  <a:srgbClr val="C00000"/>
                </a:solidFill>
                <a:latin typeface="宋体" panose="02010600030101010101" pitchFamily="2" charset="-122"/>
                <a:cs typeface="Times New Roman" panose="02020603050405020304" pitchFamily="18" charset="0"/>
              </a:rPr>
              <a:t>↑</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rPr>
              <a:t>Ca</a:t>
            </a:r>
            <a:r>
              <a:rPr lang="en-US" altLang="zh-CN" sz="2600" dirty="0">
                <a:solidFill>
                  <a:srgbClr val="C00000"/>
                </a:solidFill>
                <a:latin typeface="Times New Roman" panose="02020603050405020304" pitchFamily="18" charset="0"/>
                <a:ea typeface="微软雅黑" panose="020B0503020204020204" pitchFamily="34" charset="-122"/>
              </a:rPr>
              <a:t>(OH)</a:t>
            </a:r>
            <a:r>
              <a:rPr lang="en-US" altLang="zh-CN" sz="2600" baseline="-25000" dirty="0">
                <a:solidFill>
                  <a:srgbClr val="C00000"/>
                </a:solidFill>
                <a:latin typeface="Times New Roman" panose="02020603050405020304" pitchFamily="18" charset="0"/>
                <a:ea typeface="微软雅黑" panose="020B0503020204020204" pitchFamily="34" charset="-122"/>
              </a:rPr>
              <a:t>2</a:t>
            </a:r>
            <a:endParaRPr lang="zh-CN" altLang="en-US" dirty="0"/>
          </a:p>
        </p:txBody>
      </p:sp>
      <p:sp>
        <p:nvSpPr>
          <p:cNvPr id="6" name="矩形 5"/>
          <p:cNvSpPr/>
          <p:nvPr/>
        </p:nvSpPr>
        <p:spPr>
          <a:xfrm>
            <a:off x="476719" y="1448995"/>
            <a:ext cx="11322330" cy="1292662"/>
          </a:xfrm>
          <a:prstGeom prst="rect">
            <a:avLst/>
          </a:prstGeom>
        </p:spPr>
        <p:txBody>
          <a:bodyPr wrap="none">
            <a:spAutoFit/>
          </a:bodyPr>
          <a:lstStyle/>
          <a:p>
            <a:pPr>
              <a:lnSpc>
                <a:spcPct val="150000"/>
              </a:lnSpc>
            </a:pPr>
            <a:r>
              <a:rPr lang="en-US" altLang="zh-CN" sz="26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控制</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反应速率、使</a:t>
            </a:r>
            <a:r>
              <a:rPr lang="zh-CN" altLang="zh-CN" sz="26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产</a:t>
            </a:r>
            <a:endParaRPr lang="en-US" altLang="zh-CN" sz="26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zh-CN" altLang="zh-CN" sz="2600"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生</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的气流平稳</a:t>
            </a:r>
            <a:r>
              <a:rPr lang="en-US" altLang="zh-CN" sz="2600" dirty="0">
                <a:solidFill>
                  <a:srgbClr val="C00000"/>
                </a:solidFill>
                <a:latin typeface="Times New Roman" panose="02020603050405020304" pitchFamily="18" charset="0"/>
                <a:ea typeface="微软雅黑" panose="020B0503020204020204" pitchFamily="34" charset="-122"/>
              </a:rPr>
              <a:t>,</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避免产生的泡沫进入导管</a:t>
            </a:r>
            <a:endParaRPr lang="zh-CN" altLang="en-US" dirty="0"/>
          </a:p>
        </p:txBody>
      </p:sp>
      <p:sp>
        <p:nvSpPr>
          <p:cNvPr id="3" name="矩形 2"/>
          <p:cNvSpPr/>
          <p:nvPr/>
        </p:nvSpPr>
        <p:spPr>
          <a:xfrm>
            <a:off x="9335206" y="2816812"/>
            <a:ext cx="407484" cy="492443"/>
          </a:xfrm>
          <a:prstGeom prst="rect">
            <a:avLst/>
          </a:prstGeom>
        </p:spPr>
        <p:txBody>
          <a:bodyPr wrap="none">
            <a:spAutoFit/>
          </a:bodyPr>
          <a:lstStyle/>
          <a:p>
            <a:r>
              <a:rPr lang="en-US" altLang="zh-CN" sz="2600" dirty="0">
                <a:solidFill>
                  <a:srgbClr val="C00000"/>
                </a:solidFill>
                <a:latin typeface="Times New Roman" panose="02020603050405020304" pitchFamily="18" charset="0"/>
                <a:ea typeface="微软雅黑" panose="020B0503020204020204" pitchFamily="34" charset="-122"/>
              </a:rPr>
              <a:t>C</a:t>
            </a:r>
            <a:endParaRPr lang="zh-CN" altLang="en-US" dirty="0"/>
          </a:p>
        </p:txBody>
      </p:sp>
      <p:sp>
        <p:nvSpPr>
          <p:cNvPr id="8" name="矩形 7"/>
          <p:cNvSpPr/>
          <p:nvPr/>
        </p:nvSpPr>
        <p:spPr>
          <a:xfrm>
            <a:off x="9335206" y="2827698"/>
            <a:ext cx="407484" cy="492443"/>
          </a:xfrm>
          <a:prstGeom prst="rect">
            <a:avLst/>
          </a:prstGeom>
        </p:spPr>
        <p:txBody>
          <a:bodyPr wrap="none">
            <a:spAutoFit/>
          </a:bodyPr>
          <a:lstStyle/>
          <a:p>
            <a:r>
              <a:rPr lang="en-US" altLang="zh-CN" sz="2600" dirty="0" smtClean="0">
                <a:solidFill>
                  <a:srgbClr val="C00000"/>
                </a:solidFill>
                <a:latin typeface="Times New Roman" panose="02020603050405020304" pitchFamily="18" charset="0"/>
                <a:ea typeface="微软雅黑" panose="020B0503020204020204" pitchFamily="34" charset="-122"/>
              </a:rPr>
              <a:t>C</a:t>
            </a:r>
            <a:endParaRPr lang="zh-CN" altLang="en-US" dirty="0"/>
          </a:p>
        </p:txBody>
      </p:sp>
      <p:sp>
        <p:nvSpPr>
          <p:cNvPr id="11" name="矩形 10"/>
          <p:cNvSpPr/>
          <p:nvPr/>
        </p:nvSpPr>
        <p:spPr>
          <a:xfrm>
            <a:off x="4655206" y="3405414"/>
            <a:ext cx="425116" cy="492443"/>
          </a:xfrm>
          <a:prstGeom prst="rect">
            <a:avLst/>
          </a:prstGeom>
        </p:spPr>
        <p:txBody>
          <a:bodyPr wrap="none">
            <a:spAutoFit/>
          </a:bodyPr>
          <a:lstStyle/>
          <a:p>
            <a:r>
              <a:rPr lang="en-US" altLang="zh-CN" sz="2600" smtClean="0">
                <a:solidFill>
                  <a:srgbClr val="C00000"/>
                </a:solidFill>
                <a:latin typeface="Times New Roman" panose="02020603050405020304" pitchFamily="18" charset="0"/>
                <a:ea typeface="微软雅黑" panose="020B0503020204020204" pitchFamily="34" charset="-122"/>
              </a:rPr>
              <a:t>D</a:t>
            </a:r>
            <a:endParaRPr lang="zh-CN" altLang="en-US" dirty="0"/>
          </a:p>
        </p:txBody>
      </p:sp>
    </p:spTree>
    <p:extLst>
      <p:ext uri="{BB962C8B-B14F-4D97-AF65-F5344CB8AC3E}">
        <p14:creationId xmlns:p14="http://schemas.microsoft.com/office/powerpoint/2010/main" val="918712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P spid="8"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315205" y="2341837"/>
            <a:ext cx="7920530" cy="1100610"/>
          </a:xfrm>
          <a:prstGeom prst="rect">
            <a:avLst/>
          </a:prstGeom>
          <a:noFill/>
        </p:spPr>
        <p:txBody>
          <a:bodyPr wrap="square" lIns="121910" tIns="60954" rIns="121910" bIns="60954" rtlCol="0">
            <a:spAutoFit/>
          </a:bodyPr>
          <a:lstStyle/>
          <a:p>
            <a:pPr algn="ct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课后巩固训练</a:t>
            </a:r>
          </a:p>
        </p:txBody>
      </p:sp>
    </p:spTree>
    <p:extLst>
      <p:ext uri="{BB962C8B-B14F-4D97-AF65-F5344CB8AC3E}">
        <p14:creationId xmlns:p14="http://schemas.microsoft.com/office/powerpoint/2010/main" val="418216965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8369" y="865456"/>
            <a:ext cx="11232086" cy="2012859"/>
          </a:xfrm>
          <a:prstGeom prst="rect">
            <a:avLst/>
          </a:prstGeom>
        </p:spPr>
        <p:txBody>
          <a:bodyPr>
            <a:spAutoFit/>
          </a:bodyPr>
          <a:lstStyle/>
          <a:p>
            <a:pPr algn="ctr" fontAlgn="ctr">
              <a:lnSpc>
                <a:spcPct val="12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dirty="0">
                <a:latin typeface="Times New Roman" panose="02020603050405020304" pitchFamily="18" charset="0"/>
                <a:ea typeface="方正宋黑_GBK" panose="03000509000000000000" pitchFamily="65" charset="-122"/>
                <a:cs typeface="Times New Roman" panose="02020603050405020304" pitchFamily="18" charset="0"/>
              </a:rPr>
              <a:t>级</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ea typeface="方正宋黑_GBK" panose="03000509000000000000" pitchFamily="65" charset="-122"/>
                <a:cs typeface="Times New Roman" panose="02020603050405020304" pitchFamily="18" charset="0"/>
              </a:rPr>
              <a:t>合格过关练</a:t>
            </a:r>
            <a:endParaRPr lang="zh-CN" altLang="zh-CN" sz="1150" dirty="0">
              <a:latin typeface="Calibri" panose="020F0502020204030204" pitchFamily="34" charset="0"/>
              <a:cs typeface="Times New Roman" panose="02020603050405020304" pitchFamily="18" charset="0"/>
            </a:endParaRPr>
          </a:p>
          <a:p>
            <a:pPr fontAlgn="ctr">
              <a:lnSpc>
                <a:spcPct val="120000"/>
              </a:lnSpc>
              <a:spcAft>
                <a:spcPts val="0"/>
              </a:spcAft>
              <a:tabLst>
                <a:tab pos="5130800" algn="l"/>
              </a:tabLst>
            </a:pPr>
            <a:r>
              <a:rPr lang="zh-CN" altLang="zh-CN" sz="2600" b="1" dirty="0">
                <a:latin typeface="Times New Roman" panose="02020603050405020304" pitchFamily="18" charset="0"/>
                <a:ea typeface="方正准圆_GBK" panose="03000509000000000000" pitchFamily="65" charset="-122"/>
                <a:cs typeface="Times New Roman" panose="02020603050405020304" pitchFamily="18" charset="0"/>
              </a:rPr>
              <a:t>选择题只有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dirty="0">
                <a:latin typeface="Times New Roman" panose="02020603050405020304" pitchFamily="18" charset="0"/>
                <a:ea typeface="方正准圆_GBK" panose="03000509000000000000" pitchFamily="65" charset="-122"/>
                <a:cs typeface="Times New Roman" panose="02020603050405020304" pitchFamily="18" charset="0"/>
              </a:rPr>
              <a:t>个选项符合题意</a:t>
            </a:r>
            <a:endParaRPr lang="zh-CN" altLang="zh-CN" sz="1150" dirty="0">
              <a:latin typeface="Calibri" panose="020F0502020204030204" pitchFamily="34" charset="0"/>
              <a:cs typeface="Times New Roman" panose="02020603050405020304" pitchFamily="18" charset="0"/>
            </a:endParaRPr>
          </a:p>
          <a:p>
            <a:pPr fontAlgn="ctr">
              <a:lnSpc>
                <a:spcPct val="120000"/>
              </a:lnSpc>
              <a:spcAft>
                <a:spcPts val="0"/>
              </a:spcAft>
              <a:tabLst>
                <a:tab pos="5130800" algn="l"/>
              </a:tabLst>
            </a:pP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题组一</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炔烃的结构和</a:t>
            </a:r>
            <a:r>
              <a:rPr lang="zh-CN" altLang="zh-CN" sz="2600" b="1" dirty="0" smtClean="0">
                <a:latin typeface="Times New Roman" panose="02020603050405020304" pitchFamily="18" charset="0"/>
                <a:ea typeface="黑体" panose="02010609060101010101" pitchFamily="49" charset="-122"/>
                <a:cs typeface="Times New Roman" panose="02020603050405020304" pitchFamily="18" charset="0"/>
              </a:rPr>
              <a:t>性质</a:t>
            </a:r>
            <a:endParaRPr lang="en-US" altLang="zh-CN" sz="2600" b="1" dirty="0" smtClean="0">
              <a:latin typeface="Times New Roman" panose="02020603050405020304" pitchFamily="18" charset="0"/>
              <a:ea typeface="黑体" panose="02010609060101010101" pitchFamily="49" charset="-122"/>
              <a:cs typeface="Times New Roman" panose="02020603050405020304" pitchFamily="18" charset="0"/>
            </a:endParaRPr>
          </a:p>
          <a:p>
            <a:pPr fontAlgn="ctr">
              <a:lnSpc>
                <a:spcPct val="12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下列说法正确的是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3222573846"/>
              </p:ext>
            </p:extLst>
          </p:nvPr>
        </p:nvGraphicFramePr>
        <p:xfrm>
          <a:off x="788517" y="2927485"/>
          <a:ext cx="11153775" cy="2968625"/>
        </p:xfrm>
        <a:graphic>
          <a:graphicData uri="http://schemas.openxmlformats.org/presentationml/2006/ole">
            <mc:AlternateContent xmlns:mc="http://schemas.openxmlformats.org/markup-compatibility/2006">
              <mc:Choice xmlns:v="urn:schemas-microsoft-com:vml" Requires="v">
                <p:oleObj spid="_x0000_s17418" name="文档" r:id="rId4" imgW="11153167" imgH="2969026" progId="Word.Document.12">
                  <p:embed/>
                </p:oleObj>
              </mc:Choice>
              <mc:Fallback>
                <p:oleObj name="文档" r:id="rId4" imgW="11153167" imgH="2969026" progId="Word.Document.12">
                  <p:embed/>
                  <p:pic>
                    <p:nvPicPr>
                      <p:cNvPr id="0" name=""/>
                      <p:cNvPicPr/>
                      <p:nvPr/>
                    </p:nvPicPr>
                    <p:blipFill>
                      <a:blip r:embed="rId5"/>
                      <a:stretch>
                        <a:fillRect/>
                      </a:stretch>
                    </p:blipFill>
                    <p:spPr>
                      <a:xfrm>
                        <a:off x="788517" y="2927485"/>
                        <a:ext cx="11153775" cy="2968625"/>
                      </a:xfrm>
                      <a:prstGeom prst="rect">
                        <a:avLst/>
                      </a:prstGeom>
                    </p:spPr>
                  </p:pic>
                </p:oleObj>
              </mc:Fallback>
            </mc:AlternateContent>
          </a:graphicData>
        </a:graphic>
      </p:graphicFrame>
      <p:sp>
        <p:nvSpPr>
          <p:cNvPr id="5" name="矩形 4"/>
          <p:cNvSpPr/>
          <p:nvPr/>
        </p:nvSpPr>
        <p:spPr>
          <a:xfrm>
            <a:off x="3684063" y="2375367"/>
            <a:ext cx="481222" cy="584775"/>
          </a:xfrm>
          <a:prstGeom prst="rect">
            <a:avLst/>
          </a:prstGeom>
        </p:spPr>
        <p:txBody>
          <a:bodyPr wrap="none">
            <a:spAutoFit/>
          </a:bodyPr>
          <a:lstStyle/>
          <a:p>
            <a:pPr lvl="0" defTabSz="1088390"/>
            <a:r>
              <a:rPr lang="en-US" altLang="zh-CN" sz="3200" b="1" dirty="0" smtClean="0">
                <a:solidFill>
                  <a:srgbClr val="C00000"/>
                </a:solidFill>
                <a:latin typeface="Times New Roman" pitchFamily="18" charset="0"/>
                <a:ea typeface="华文细黑" pitchFamily="2" charset="-122"/>
                <a:cs typeface="Times New Roman" pitchFamily="18" charset="0"/>
              </a:rPr>
              <a:t>A</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194819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260418" y="837506"/>
                <a:ext cx="11654075" cy="3162765"/>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a:solidFill>
                      <a:srgbClr val="0000FF"/>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cs typeface="Times New Roman" panose="02020603050405020304" pitchFamily="18" charset="0"/>
                  </a:rPr>
                  <a:t>电石即为</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CaC</a:t>
                </a:r>
                <a:r>
                  <a:rPr lang="en-US" altLang="zh-CN" sz="2600" baseline="-25000" dirty="0" err="1">
                    <a:effectLst/>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是由</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Ca</a:t>
                </a:r>
                <a:r>
                  <a:rPr lang="en-US" altLang="zh-CN" sz="2600" baseline="30000" dirty="0" err="1">
                    <a:effectLst/>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aseline="300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和</a:t>
                </a:r>
                <a14:m>
                  <m:oMath xmlns:m="http://schemas.openxmlformats.org/officeDocument/2006/math">
                    <m:sSubSup>
                      <m:sSub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𝐂</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sub>
                      <m:sup>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𝟐</m:t>
                        </m:r>
                        <m:r>
                          <a:rPr lang="en-US" altLang="zh-CN" sz="2600" i="1">
                            <a:effectLst/>
                            <a:latin typeface="Cambria Math" panose="02040503050406030204" pitchFamily="18" charset="0"/>
                            <a:ea typeface="微软雅黑" panose="020B0503020204020204" pitchFamily="34" charset="-122"/>
                            <a:cs typeface="Times New Roman" panose="02020603050405020304" pitchFamily="18" charset="0"/>
                          </a:rPr>
                          <m:t>−</m:t>
                        </m:r>
                      </m:sup>
                    </m:sSubSup>
                  </m:oMath>
                </a14:m>
                <a:r>
                  <a:rPr lang="zh-CN" altLang="zh-CN" sz="2600" b="1" dirty="0">
                    <a:latin typeface="Times New Roman" panose="02020603050405020304" pitchFamily="18" charset="0"/>
                    <a:cs typeface="Times New Roman" panose="02020603050405020304" pitchFamily="18" charset="0"/>
                  </a:rPr>
                  <a:t>构成的离子化合物</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电子式为</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Ca</a:t>
                </a:r>
                <a:r>
                  <a:rPr lang="en-US" altLang="zh-CN" sz="2600" baseline="30000" dirty="0" err="1">
                    <a:effectLst/>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aseline="300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effectLst/>
                    <a:latin typeface="Times New Roman" panose="02020603050405020304" pitchFamily="18" charset="0"/>
                    <a:ea typeface="NEU-BZ"/>
                    <a:cs typeface="Times New Roman" panose="02020603050405020304" pitchFamily="18" charset="0"/>
                  </a:rPr>
                  <a:t>︰</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1" dirty="0">
                    <a:latin typeface="Times New Roman" panose="02020603050405020304" pitchFamily="18" charset="0"/>
                    <a:cs typeface="Times New Roman" panose="02020603050405020304" pitchFamily="18" charset="0"/>
                  </a:rPr>
                  <a:t>︙︙</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dirty="0">
                    <a:effectLst/>
                    <a:latin typeface="Times New Roman" panose="02020603050405020304" pitchFamily="18" charset="0"/>
                    <a:ea typeface="NEU-BZ"/>
                    <a:cs typeface="Times New Roman" panose="02020603050405020304" pitchFamily="18" charset="0"/>
                  </a:rPr>
                  <a:t>︰</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baseline="30000" dirty="0">
                    <a:effectLst/>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aseline="300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dirty="0">
                    <a:latin typeface="Times New Roman" panose="02020603050405020304" pitchFamily="18" charset="0"/>
                    <a:cs typeface="Times New Roman" panose="02020603050405020304" pitchFamily="18" charset="0"/>
                  </a:rPr>
                  <a:t>正确</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乙炔会被酸性高锰酸钾氧化生成</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CO</a:t>
                </a:r>
                <a:r>
                  <a:rPr lang="en-US" altLang="zh-CN" sz="2600" baseline="-25000" dirty="0">
                    <a:effectLst/>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气体</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引入新杂质</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dirty="0">
                    <a:latin typeface="Times New Roman" panose="02020603050405020304" pitchFamily="18" charset="0"/>
                    <a:cs typeface="Times New Roman" panose="02020603050405020304" pitchFamily="18" charset="0"/>
                  </a:rPr>
                  <a:t>错误</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图示为乙炔的空间填充模型</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dirty="0">
                    <a:latin typeface="Times New Roman" panose="02020603050405020304" pitchFamily="18" charset="0"/>
                    <a:cs typeface="Times New Roman" panose="02020603050405020304" pitchFamily="18" charset="0"/>
                  </a:rPr>
                  <a:t>错误</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该物质中含碳碳三键的碳原子数最多的碳链上有</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5</a:t>
                </a:r>
                <a:r>
                  <a:rPr lang="zh-CN" altLang="zh-CN" sz="2600" b="1" dirty="0">
                    <a:latin typeface="Times New Roman" panose="02020603050405020304" pitchFamily="18" charset="0"/>
                    <a:cs typeface="Times New Roman" panose="02020603050405020304" pitchFamily="18" charset="0"/>
                  </a:rPr>
                  <a:t>个碳原子</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从靠近碳碳三键的一端编号</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b="1" dirty="0">
                    <a:latin typeface="Times New Roman" panose="02020603050405020304" pitchFamily="18" charset="0"/>
                    <a:cs typeface="Times New Roman" panose="02020603050405020304" pitchFamily="18" charset="0"/>
                  </a:rPr>
                  <a:t>、</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b="1" dirty="0">
                    <a:latin typeface="Times New Roman" panose="02020603050405020304" pitchFamily="18" charset="0"/>
                    <a:cs typeface="Times New Roman" panose="02020603050405020304" pitchFamily="18" charset="0"/>
                  </a:rPr>
                  <a:t>号碳原子上分别有一个甲基</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所以名称为</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3,4⁃</a:t>
                </a:r>
                <a:r>
                  <a:rPr lang="zh-CN" altLang="zh-CN" sz="2600" b="1" dirty="0">
                    <a:latin typeface="Times New Roman" panose="02020603050405020304" pitchFamily="18" charset="0"/>
                    <a:cs typeface="Times New Roman" panose="02020603050405020304" pitchFamily="18" charset="0"/>
                  </a:rPr>
                  <a:t>二甲基</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dirty="0">
                    <a:latin typeface="Times New Roman" panose="02020603050405020304" pitchFamily="18" charset="0"/>
                    <a:cs typeface="Times New Roman" panose="02020603050405020304" pitchFamily="18" charset="0"/>
                  </a:rPr>
                  <a:t>戊炔</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dirty="0">
                    <a:latin typeface="Times New Roman" panose="02020603050405020304" pitchFamily="18" charset="0"/>
                    <a:cs typeface="Times New Roman" panose="02020603050405020304" pitchFamily="18" charset="0"/>
                  </a:rPr>
                  <a:t>错误。</a:t>
                </a:r>
                <a:endParaRPr lang="zh-CN" altLang="zh-CN" sz="1150" dirty="0">
                  <a:latin typeface="Times New Roman" panose="02020603050405020304" pitchFamily="18" charset="0"/>
                  <a:cs typeface="Times New Roman" panose="02020603050405020304" pitchFamily="18" charset="0"/>
                </a:endParaRPr>
              </a:p>
            </p:txBody>
          </p:sp>
        </mc:Choice>
        <mc:Fallback xmlns="">
          <p:sp>
            <p:nvSpPr>
              <p:cNvPr id="2" name="矩形 1"/>
              <p:cNvSpPr>
                <a:spLocks noRot="1" noChangeAspect="1" noMove="1" noResize="1" noEditPoints="1" noAdjustHandles="1" noChangeArrowheads="1" noChangeShapeType="1" noTextEdit="1"/>
              </p:cNvSpPr>
              <p:nvPr/>
            </p:nvSpPr>
            <p:spPr>
              <a:xfrm>
                <a:off x="260418" y="837506"/>
                <a:ext cx="11654075" cy="3162765"/>
              </a:xfrm>
              <a:prstGeom prst="rect">
                <a:avLst/>
              </a:prstGeom>
              <a:blipFill rotWithShape="0">
                <a:blip r:embed="rId2"/>
                <a:stretch>
                  <a:fillRect l="-680" r="-733" b="-327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713657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837506"/>
            <a:ext cx="11654075" cy="65227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2.</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下列关于炔烃的叙述正确的是</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5" name="矩形 4"/>
          <p:cNvSpPr/>
          <p:nvPr/>
        </p:nvSpPr>
        <p:spPr>
          <a:xfrm>
            <a:off x="503232" y="1430292"/>
            <a:ext cx="11397613" cy="4604313"/>
          </a:xfrm>
          <a:prstGeom prst="rect">
            <a:avLst/>
          </a:prstGeom>
        </p:spPr>
        <p:txBody>
          <a:bodyPr wrap="square" lIns="121898" tIns="60948" rIns="121898" bIns="60948">
            <a:spAutoFit/>
          </a:bodyPr>
          <a:lstStyle/>
          <a:p>
            <a:pPr algn="just" fontAlgn="ctr">
              <a:lnSpc>
                <a:spcPct val="140000"/>
              </a:lnSpc>
              <a:spcAft>
                <a:spcPts val="0"/>
              </a:spcAft>
              <a:tabLst>
                <a:tab pos="5130800" algn="l"/>
              </a:tabLst>
            </a:pP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A.1</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丙炔最多能与</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Cl</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发生加成反应</a:t>
            </a:r>
            <a:endParaRPr lang="zh-CN" altLang="zh-CN" sz="1150" dirty="0">
              <a:latin typeface="Calibri" panose="020F0502020204030204" pitchFamily="34" charset="0"/>
              <a:cs typeface="Times New Roman" panose="02020603050405020304" pitchFamily="18" charset="0"/>
            </a:endParaRPr>
          </a:p>
          <a:p>
            <a:pPr algn="just" fontAlgn="ctr">
              <a:lnSpc>
                <a:spcPct val="14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炔烃分子里的所有碳原子都在同一直线上</a:t>
            </a:r>
            <a:endParaRPr lang="zh-CN" altLang="zh-CN" sz="1150" dirty="0">
              <a:latin typeface="Calibri" panose="020F0502020204030204" pitchFamily="34" charset="0"/>
              <a:cs typeface="Times New Roman" panose="02020603050405020304" pitchFamily="18" charset="0"/>
            </a:endParaRPr>
          </a:p>
          <a:p>
            <a:pPr algn="just" fontAlgn="ctr">
              <a:lnSpc>
                <a:spcPct val="14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炔烃分子中只含有极性键</a:t>
            </a:r>
            <a:endParaRPr lang="zh-CN" altLang="zh-CN" sz="1150" dirty="0">
              <a:latin typeface="Calibri" panose="020F0502020204030204" pitchFamily="34" charset="0"/>
              <a:cs typeface="Times New Roman" panose="02020603050405020304" pitchFamily="18" charset="0"/>
            </a:endParaRPr>
          </a:p>
          <a:p>
            <a:pPr algn="just" fontAlgn="ctr">
              <a:lnSpc>
                <a:spcPct val="14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乙炔与分子式为</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的烃一定互为同系物</a:t>
            </a:r>
            <a:endParaRPr lang="zh-CN" altLang="zh-CN" sz="1150" dirty="0">
              <a:latin typeface="Calibri" panose="020F0502020204030204" pitchFamily="34" charset="0"/>
              <a:cs typeface="Times New Roman" panose="02020603050405020304" pitchFamily="18" charset="0"/>
            </a:endParaRPr>
          </a:p>
          <a:p>
            <a:pPr algn="just" fontAlgn="ctr">
              <a:lnSpc>
                <a:spcPct val="140000"/>
              </a:lnSpc>
              <a:spcAft>
                <a:spcPts val="0"/>
              </a:spcAft>
              <a:tabLst>
                <a:tab pos="5130800" algn="l"/>
              </a:tabLst>
            </a:pPr>
            <a:r>
              <a:rPr lang="zh-CN"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cs typeface="Times New Roman" panose="02020603050405020304" pitchFamily="18" charset="0"/>
              </a:rPr>
              <a:t>丙炔、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latin typeface="Times New Roman" panose="02020603050405020304" pitchFamily="18" charset="0"/>
                <a:cs typeface="Times New Roman" panose="02020603050405020304" pitchFamily="18" charset="0"/>
              </a:rPr>
              <a:t>丁炔等分子中的所有碳原子都在同一直线上</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但多碳原子的炔烃中碳原子不一定在同一直线上</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如</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latin typeface="Times New Roman" panose="02020603050405020304" pitchFamily="18" charset="0"/>
                <a:cs typeface="Times New Roman" panose="02020603050405020304" pitchFamily="18" charset="0"/>
              </a:rPr>
              <a:t>丁炔分子中的碳原子不在同一直线上</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故</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dirty="0">
                <a:latin typeface="Times New Roman" panose="02020603050405020304" pitchFamily="18" charset="0"/>
                <a:cs typeface="Times New Roman" panose="02020603050405020304" pitchFamily="18" charset="0"/>
              </a:rPr>
              <a:t>项错误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炔烃分子中含有极性键和非极性键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故</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dirty="0">
                <a:latin typeface="Times New Roman" panose="02020603050405020304" pitchFamily="18" charset="0"/>
                <a:cs typeface="Times New Roman" panose="02020603050405020304" pitchFamily="18" charset="0"/>
              </a:rPr>
              <a:t>项错误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600" b="1" dirty="0">
                <a:latin typeface="Times New Roman" panose="02020603050405020304" pitchFamily="18" charset="0"/>
                <a:cs typeface="Times New Roman" panose="02020603050405020304" pitchFamily="18" charset="0"/>
              </a:rPr>
              <a:t>为</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1" dirty="0">
                <a:latin typeface="Times New Roman" panose="02020603050405020304" pitchFamily="18" charset="0"/>
                <a:cs typeface="Times New Roman" panose="02020603050405020304" pitchFamily="18" charset="0"/>
              </a:rPr>
              <a:t>—</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时</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与乙炔不互为同系物</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故</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dirty="0">
                <a:latin typeface="Times New Roman" panose="02020603050405020304" pitchFamily="18" charset="0"/>
                <a:cs typeface="Times New Roman" panose="02020603050405020304" pitchFamily="18" charset="0"/>
              </a:rPr>
              <a:t>项错误。</a:t>
            </a:r>
            <a:endParaRPr lang="zh-CN" altLang="zh-CN" sz="1150" dirty="0">
              <a:latin typeface="Calibri" panose="020F0502020204030204" pitchFamily="34" charset="0"/>
              <a:cs typeface="Times New Roman" panose="02020603050405020304" pitchFamily="18" charset="0"/>
            </a:endParaRPr>
          </a:p>
        </p:txBody>
      </p:sp>
      <p:sp>
        <p:nvSpPr>
          <p:cNvPr id="7" name="矩形 6"/>
          <p:cNvSpPr/>
          <p:nvPr/>
        </p:nvSpPr>
        <p:spPr>
          <a:xfrm>
            <a:off x="5156720" y="941657"/>
            <a:ext cx="481222" cy="584775"/>
          </a:xfrm>
          <a:prstGeom prst="rect">
            <a:avLst/>
          </a:prstGeom>
        </p:spPr>
        <p:txBody>
          <a:bodyPr wrap="none">
            <a:spAutoFit/>
          </a:bodyPr>
          <a:lstStyle/>
          <a:p>
            <a:pPr lvl="0" defTabSz="1088390"/>
            <a:r>
              <a:rPr lang="en-US" altLang="zh-CN" sz="3200" b="1" dirty="0" smtClean="0">
                <a:solidFill>
                  <a:srgbClr val="C00000"/>
                </a:solidFill>
                <a:latin typeface="Times New Roman" pitchFamily="18" charset="0"/>
                <a:ea typeface="华文细黑" pitchFamily="2" charset="-122"/>
                <a:cs typeface="Times New Roman" pitchFamily="18" charset="0"/>
              </a:rPr>
              <a:t>A</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530504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blinds(horizontal)">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837506"/>
            <a:ext cx="11654075" cy="1252435"/>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3.</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含有一个三键的某炔烃氢化后产物的结构简式如图所示</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此炔烃可能的结构简式有</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5" name="矩形 4"/>
          <p:cNvSpPr/>
          <p:nvPr/>
        </p:nvSpPr>
        <p:spPr>
          <a:xfrm>
            <a:off x="503232" y="2127357"/>
            <a:ext cx="11397613" cy="1323415"/>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A.1</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种</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	B.2</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种</a:t>
            </a:r>
            <a:endParaRPr lang="zh-CN" altLang="zh-CN" sz="115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C.3</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种</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	D.4</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种</a:t>
            </a:r>
            <a:endParaRPr lang="zh-CN" altLang="zh-CN" sz="1150">
              <a:latin typeface="Calibri" panose="020F0502020204030204" pitchFamily="34" charset="0"/>
              <a:cs typeface="Times New Roman" panose="02020603050405020304" pitchFamily="18" charset="0"/>
            </a:endParaRPr>
          </a:p>
        </p:txBody>
      </p:sp>
      <p:sp>
        <p:nvSpPr>
          <p:cNvPr id="7" name="矩形 6"/>
          <p:cNvSpPr/>
          <p:nvPr/>
        </p:nvSpPr>
        <p:spPr>
          <a:xfrm>
            <a:off x="1578454" y="1545739"/>
            <a:ext cx="458780" cy="584775"/>
          </a:xfrm>
          <a:prstGeom prst="rect">
            <a:avLst/>
          </a:prstGeom>
        </p:spPr>
        <p:txBody>
          <a:bodyPr wrap="none">
            <a:spAutoFit/>
          </a:bodyPr>
          <a:lstStyle/>
          <a:p>
            <a:pPr lvl="0" defTabSz="1088390"/>
            <a:r>
              <a:rPr lang="en-US" altLang="zh-CN" sz="3200" b="1" dirty="0">
                <a:solidFill>
                  <a:srgbClr val="C00000"/>
                </a:solidFill>
                <a:latin typeface="Times New Roman" pitchFamily="18" charset="0"/>
                <a:ea typeface="华文细黑" pitchFamily="2" charset="-122"/>
                <a:cs typeface="Times New Roman" pitchFamily="18" charset="0"/>
              </a:rPr>
              <a:t>B</a:t>
            </a:r>
            <a:endParaRPr lang="zh-CN" altLang="en-US" sz="3200" b="1" dirty="0">
              <a:solidFill>
                <a:srgbClr val="C00000"/>
              </a:solidFill>
              <a:latin typeface="Times New Roman" pitchFamily="18" charset="0"/>
              <a:ea typeface="华文细黑" pitchFamily="2" charset="-122"/>
              <a:cs typeface="Times New Roman" pitchFamily="18" charset="0"/>
            </a:endParaRPr>
          </a:p>
        </p:txBody>
      </p:sp>
      <p:pic>
        <p:nvPicPr>
          <p:cNvPr id="6" name="image433.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78661" y="1637121"/>
            <a:ext cx="3241675" cy="2609850"/>
          </a:xfrm>
          <a:prstGeom prst="rect">
            <a:avLst/>
          </a:prstGeom>
          <a:solidFill>
            <a:scrgbClr r="0" g="0" b="0">
              <a:alpha val="0"/>
            </a:scrgbClr>
          </a:solidFill>
          <a:ln>
            <a:noFill/>
          </a:ln>
        </p:spPr>
      </p:pic>
    </p:spTree>
    <p:extLst>
      <p:ext uri="{BB962C8B-B14F-4D97-AF65-F5344CB8AC3E}">
        <p14:creationId xmlns:p14="http://schemas.microsoft.com/office/powerpoint/2010/main" val="3355110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1023500555"/>
              </p:ext>
            </p:extLst>
          </p:nvPr>
        </p:nvGraphicFramePr>
        <p:xfrm>
          <a:off x="519113" y="909000"/>
          <a:ext cx="11153775" cy="3365500"/>
        </p:xfrm>
        <a:graphic>
          <a:graphicData uri="http://schemas.openxmlformats.org/presentationml/2006/ole">
            <mc:AlternateContent xmlns:mc="http://schemas.openxmlformats.org/markup-compatibility/2006">
              <mc:Choice xmlns:v="urn:schemas-microsoft-com:vml" Requires="v">
                <p:oleObj spid="_x0000_s18442" name="文档" r:id="rId4" imgW="11153167" imgH="3365016" progId="Word.Document.12">
                  <p:embed/>
                </p:oleObj>
              </mc:Choice>
              <mc:Fallback>
                <p:oleObj name="文档" r:id="rId4" imgW="11153167" imgH="3365016" progId="Word.Document.12">
                  <p:embed/>
                  <p:pic>
                    <p:nvPicPr>
                      <p:cNvPr id="0" name=""/>
                      <p:cNvPicPr/>
                      <p:nvPr/>
                    </p:nvPicPr>
                    <p:blipFill>
                      <a:blip r:embed="rId5"/>
                      <a:stretch>
                        <a:fillRect/>
                      </a:stretch>
                    </p:blipFill>
                    <p:spPr>
                      <a:xfrm>
                        <a:off x="519113" y="909000"/>
                        <a:ext cx="11153775" cy="3365500"/>
                      </a:xfrm>
                      <a:prstGeom prst="rect">
                        <a:avLst/>
                      </a:prstGeom>
                    </p:spPr>
                  </p:pic>
                </p:oleObj>
              </mc:Fallback>
            </mc:AlternateContent>
          </a:graphicData>
        </a:graphic>
      </p:graphicFrame>
    </p:spTree>
    <p:extLst>
      <p:ext uri="{BB962C8B-B14F-4D97-AF65-F5344CB8AC3E}">
        <p14:creationId xmlns:p14="http://schemas.microsoft.com/office/powerpoint/2010/main" val="3082661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837506"/>
            <a:ext cx="11654075" cy="65227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dirty="0">
                <a:latin typeface="Times New Roman" panose="02020603050405020304" pitchFamily="18" charset="0"/>
                <a:ea typeface="微软雅黑" panose="020B0503020204020204" pitchFamily="34" charset="-122"/>
              </a:rPr>
              <a:t>4.</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下列关于</a:t>
            </a:r>
            <a:r>
              <a:rPr lang="en-US" altLang="zh-CN" sz="2600" dirty="0" err="1">
                <a:latin typeface="Times New Roman" panose="02020603050405020304" pitchFamily="18" charset="0"/>
                <a:ea typeface="微软雅黑" panose="020B0503020204020204" pitchFamily="34" charset="-122"/>
              </a:rPr>
              <a:t>CH</a:t>
            </a:r>
            <a:r>
              <a:rPr lang="en-US" altLang="zh-CN" sz="2600" baseline="-25000" dirty="0" err="1">
                <a:latin typeface="Times New Roman" panose="02020603050405020304" pitchFamily="18" charset="0"/>
                <a:ea typeface="微软雅黑" panose="020B0503020204020204" pitchFamily="34" charset="-122"/>
              </a:rPr>
              <a:t>3</a:t>
            </a:r>
            <a:r>
              <a:rPr lang="en-US" altLang="zh-CN" sz="2600" dirty="0" err="1">
                <a:latin typeface="Times New Roman" panose="02020603050405020304" pitchFamily="18" charset="0"/>
                <a:ea typeface="微软雅黑" panose="020B0503020204020204" pitchFamily="34" charset="-122"/>
              </a:rPr>
              <a:t>C≡CCH</a:t>
            </a:r>
            <a:r>
              <a:rPr lang="en-US" altLang="zh-CN" sz="2600" baseline="-25000" dirty="0" err="1">
                <a:latin typeface="Times New Roman" panose="02020603050405020304" pitchFamily="18" charset="0"/>
                <a:ea typeface="微软雅黑" panose="020B0503020204020204" pitchFamily="34" charset="-122"/>
              </a:rPr>
              <a:t>3</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的说法错误的是</a:t>
            </a:r>
            <a:r>
              <a:rPr lang="en-US" altLang="zh-CN" sz="2600" dirty="0">
                <a:latin typeface="Times New Roman" panose="02020603050405020304" pitchFamily="18" charset="0"/>
                <a:ea typeface="微软雅黑" panose="020B0503020204020204" pitchFamily="34" charset="-122"/>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5" name="矩形 4"/>
          <p:cNvSpPr/>
          <p:nvPr/>
        </p:nvSpPr>
        <p:spPr>
          <a:xfrm>
            <a:off x="503232" y="1462950"/>
            <a:ext cx="11397613" cy="4324236"/>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是乙炔的</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同系物</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		B</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1,3</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丁二烯互为同分异构体</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可以使酸性高锰酸钾溶液</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褪色</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D.1</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该物质能和</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加</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成</a:t>
            </a:r>
            <a:endPar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gn="just" fontAlgn="ctr">
              <a:lnSpc>
                <a:spcPct val="150000"/>
              </a:lnSpc>
              <a:spcAft>
                <a:spcPts val="0"/>
              </a:spcAft>
              <a:tabLst>
                <a:tab pos="5130800" algn="l"/>
              </a:tabLst>
            </a:pPr>
            <a:r>
              <a:rPr lang="zh-CN"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latin typeface="Times New Roman" panose="02020603050405020304" pitchFamily="18" charset="0"/>
                <a:cs typeface="Times New Roman" panose="02020603050405020304" pitchFamily="18" charset="0"/>
              </a:rPr>
              <a:t>丁炔与乙炔的结构相似、分子组成上相差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个</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原子团</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互为同系物</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故</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dirty="0">
                <a:latin typeface="Times New Roman" panose="02020603050405020304" pitchFamily="18" charset="0"/>
                <a:cs typeface="Times New Roman" panose="02020603050405020304" pitchFamily="18" charset="0"/>
              </a:rPr>
              <a:t>正确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latin typeface="Times New Roman" panose="02020603050405020304" pitchFamily="18" charset="0"/>
                <a:cs typeface="Times New Roman" panose="02020603050405020304" pitchFamily="18" charset="0"/>
              </a:rPr>
              <a:t>丁炔与</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1,3</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latin typeface="Times New Roman" panose="02020603050405020304" pitchFamily="18" charset="0"/>
                <a:cs typeface="Times New Roman" panose="02020603050405020304" pitchFamily="18" charset="0"/>
              </a:rPr>
              <a:t>丁二烯的分子式相同、结构不同</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互为同分异构体</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故</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dirty="0">
                <a:latin typeface="Times New Roman" panose="02020603050405020304" pitchFamily="18" charset="0"/>
                <a:cs typeface="Times New Roman" panose="02020603050405020304" pitchFamily="18" charset="0"/>
              </a:rPr>
              <a:t>正确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latin typeface="Times New Roman" panose="02020603050405020304" pitchFamily="18" charset="0"/>
                <a:cs typeface="Times New Roman" panose="02020603050405020304" pitchFamily="18" charset="0"/>
              </a:rPr>
              <a:t>丁炔分子中含有的碳碳三键能与酸性高锰酸钾溶液发生氧化反应使溶液褪色</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故</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dirty="0">
                <a:latin typeface="Times New Roman" panose="02020603050405020304" pitchFamily="18" charset="0"/>
                <a:cs typeface="Times New Roman" panose="02020603050405020304" pitchFamily="18" charset="0"/>
              </a:rPr>
              <a:t>正确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latin typeface="Times New Roman" panose="02020603050405020304" pitchFamily="18" charset="0"/>
                <a:cs typeface="Times New Roman" panose="02020603050405020304" pitchFamily="18" charset="0"/>
              </a:rPr>
              <a:t>丁炔分子中含有的碳碳三键在一定条件下能与氢气发生加成反应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则</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latin typeface="Times New Roman" panose="02020603050405020304" pitchFamily="18" charset="0"/>
                <a:cs typeface="Times New Roman" panose="02020603050405020304" pitchFamily="18" charset="0"/>
              </a:rPr>
              <a:t>丁炔能和</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dirty="0">
                <a:latin typeface="Times New Roman" panose="02020603050405020304" pitchFamily="18" charset="0"/>
                <a:cs typeface="Times New Roman" panose="02020603050405020304" pitchFamily="18" charset="0"/>
              </a:rPr>
              <a:t>氢气加成</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故</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dirty="0">
                <a:latin typeface="Times New Roman" panose="02020603050405020304" pitchFamily="18" charset="0"/>
                <a:cs typeface="Times New Roman" panose="02020603050405020304" pitchFamily="18" charset="0"/>
              </a:rPr>
              <a:t>错误。</a:t>
            </a:r>
            <a:endParaRPr lang="zh-CN" altLang="zh-CN" sz="1150" dirty="0">
              <a:latin typeface="Calibri" panose="020F0502020204030204" pitchFamily="34" charset="0"/>
              <a:cs typeface="Times New Roman" panose="02020603050405020304" pitchFamily="18" charset="0"/>
            </a:endParaRPr>
          </a:p>
        </p:txBody>
      </p:sp>
      <p:sp>
        <p:nvSpPr>
          <p:cNvPr id="7" name="矩形 6"/>
          <p:cNvSpPr/>
          <p:nvPr/>
        </p:nvSpPr>
        <p:spPr>
          <a:xfrm>
            <a:off x="6225836" y="969842"/>
            <a:ext cx="481222" cy="584775"/>
          </a:xfrm>
          <a:prstGeom prst="rect">
            <a:avLst/>
          </a:prstGeom>
        </p:spPr>
        <p:txBody>
          <a:bodyPr wrap="none">
            <a:spAutoFit/>
          </a:bodyPr>
          <a:lstStyle/>
          <a:p>
            <a:pPr lvl="0" defTabSz="1088390"/>
            <a:r>
              <a:rPr lang="en-US" altLang="zh-CN" sz="3200" b="1" dirty="0" smtClean="0">
                <a:solidFill>
                  <a:srgbClr val="C00000"/>
                </a:solidFill>
                <a:latin typeface="Times New Roman" pitchFamily="18" charset="0"/>
                <a:ea typeface="华文细黑" pitchFamily="2" charset="-122"/>
                <a:cs typeface="Times New Roman" pitchFamily="18" charset="0"/>
              </a:rPr>
              <a:t>D</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3355110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7732" y="811027"/>
            <a:ext cx="11639246" cy="2082109"/>
          </a:xfrm>
          <a:prstGeom prst="rect">
            <a:avLst/>
          </a:prstGeom>
        </p:spPr>
        <p:txBody>
          <a:bodyPr>
            <a:spAutoFit/>
          </a:bodyPr>
          <a:lstStyle/>
          <a:p>
            <a:pPr fontAlgn="ctr">
              <a:lnSpc>
                <a:spcPct val="150000"/>
              </a:lnSpc>
              <a:spcAft>
                <a:spcPts val="0"/>
              </a:spcAft>
              <a:tabLst>
                <a:tab pos="5130800" algn="l"/>
              </a:tabLst>
            </a:pP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题组二</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烷烃、烯烃、炔烃的比较</a:t>
            </a:r>
            <a:endParaRPr lang="zh-CN" altLang="zh-CN" sz="1150" dirty="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5.</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下列有关丙烷、丙烯、丙炔的说法正确的是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3027777004"/>
              </p:ext>
            </p:extLst>
          </p:nvPr>
        </p:nvGraphicFramePr>
        <p:xfrm>
          <a:off x="519113" y="2211707"/>
          <a:ext cx="11153775" cy="3562350"/>
        </p:xfrm>
        <a:graphic>
          <a:graphicData uri="http://schemas.openxmlformats.org/presentationml/2006/ole">
            <mc:AlternateContent xmlns:mc="http://schemas.openxmlformats.org/markup-compatibility/2006">
              <mc:Choice xmlns:v="urn:schemas-microsoft-com:vml" Requires="v">
                <p:oleObj spid="_x0000_s16397" name="文档" r:id="rId4" imgW="11153167" imgH="3562832" progId="Word.Document.12">
                  <p:embed/>
                </p:oleObj>
              </mc:Choice>
              <mc:Fallback>
                <p:oleObj name="文档" r:id="rId4" imgW="11153167" imgH="3562832" progId="Word.Document.12">
                  <p:embed/>
                  <p:pic>
                    <p:nvPicPr>
                      <p:cNvPr id="0" name=""/>
                      <p:cNvPicPr/>
                      <p:nvPr/>
                    </p:nvPicPr>
                    <p:blipFill>
                      <a:blip r:embed="rId5"/>
                      <a:stretch>
                        <a:fillRect/>
                      </a:stretch>
                    </p:blipFill>
                    <p:spPr>
                      <a:xfrm>
                        <a:off x="519113" y="2211707"/>
                        <a:ext cx="11153775" cy="3562350"/>
                      </a:xfrm>
                      <a:prstGeom prst="rect">
                        <a:avLst/>
                      </a:prstGeom>
                    </p:spPr>
                  </p:pic>
                </p:oleObj>
              </mc:Fallback>
            </mc:AlternateContent>
          </a:graphicData>
        </a:graphic>
      </p:graphicFrame>
      <p:sp>
        <p:nvSpPr>
          <p:cNvPr id="7" name="矩形 6"/>
          <p:cNvSpPr/>
          <p:nvPr/>
        </p:nvSpPr>
        <p:spPr>
          <a:xfrm>
            <a:off x="7087312" y="1585457"/>
            <a:ext cx="458780" cy="584775"/>
          </a:xfrm>
          <a:prstGeom prst="rect">
            <a:avLst/>
          </a:prstGeom>
        </p:spPr>
        <p:txBody>
          <a:bodyPr wrap="none">
            <a:spAutoFit/>
          </a:bodyPr>
          <a:lstStyle/>
          <a:p>
            <a:pPr lvl="0" defTabSz="1088390"/>
            <a:r>
              <a:rPr lang="en-US" altLang="zh-CN" sz="3200" b="1" smtClean="0">
                <a:solidFill>
                  <a:srgbClr val="C00000"/>
                </a:solidFill>
                <a:latin typeface="Times New Roman" pitchFamily="18" charset="0"/>
                <a:ea typeface="华文细黑" pitchFamily="2" charset="-122"/>
                <a:cs typeface="Times New Roman" pitchFamily="18" charset="0"/>
              </a:rPr>
              <a:t>B</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154106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3998683886"/>
              </p:ext>
            </p:extLst>
          </p:nvPr>
        </p:nvGraphicFramePr>
        <p:xfrm>
          <a:off x="519113" y="909000"/>
          <a:ext cx="11153775" cy="3760787"/>
        </p:xfrm>
        <a:graphic>
          <a:graphicData uri="http://schemas.openxmlformats.org/presentationml/2006/ole">
            <mc:AlternateContent xmlns:mc="http://schemas.openxmlformats.org/markup-compatibility/2006">
              <mc:Choice xmlns:v="urn:schemas-microsoft-com:vml" Requires="v">
                <p:oleObj spid="_x0000_s19466" name="文档" r:id="rId4" imgW="11153167" imgH="3760647" progId="Word.Document.12">
                  <p:embed/>
                </p:oleObj>
              </mc:Choice>
              <mc:Fallback>
                <p:oleObj name="文档" r:id="rId4" imgW="11153167" imgH="3760647" progId="Word.Document.12">
                  <p:embed/>
                  <p:pic>
                    <p:nvPicPr>
                      <p:cNvPr id="0" name=""/>
                      <p:cNvPicPr/>
                      <p:nvPr/>
                    </p:nvPicPr>
                    <p:blipFill>
                      <a:blip r:embed="rId5"/>
                      <a:stretch>
                        <a:fillRect/>
                      </a:stretch>
                    </p:blipFill>
                    <p:spPr>
                      <a:xfrm>
                        <a:off x="519113" y="909000"/>
                        <a:ext cx="11153775" cy="3760787"/>
                      </a:xfrm>
                      <a:prstGeom prst="rect">
                        <a:avLst/>
                      </a:prstGeom>
                    </p:spPr>
                  </p:pic>
                </p:oleObj>
              </mc:Fallback>
            </mc:AlternateContent>
          </a:graphicData>
        </a:graphic>
      </p:graphicFrame>
    </p:spTree>
    <p:extLst>
      <p:ext uri="{BB962C8B-B14F-4D97-AF65-F5344CB8AC3E}">
        <p14:creationId xmlns:p14="http://schemas.microsoft.com/office/powerpoint/2010/main" val="272835858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4101290791"/>
              </p:ext>
            </p:extLst>
          </p:nvPr>
        </p:nvGraphicFramePr>
        <p:xfrm>
          <a:off x="346092" y="876342"/>
          <a:ext cx="11153775" cy="792163"/>
        </p:xfrm>
        <a:graphic>
          <a:graphicData uri="http://schemas.openxmlformats.org/presentationml/2006/ole">
            <mc:AlternateContent xmlns:mc="http://schemas.openxmlformats.org/markup-compatibility/2006">
              <mc:Choice xmlns:v="urn:schemas-microsoft-com:vml" Requires="v">
                <p:oleObj spid="_x0000_s20490" name="文档" r:id="rId4" imgW="11153167" imgH="791620" progId="Word.Document.12">
                  <p:embed/>
                </p:oleObj>
              </mc:Choice>
              <mc:Fallback>
                <p:oleObj name="文档" r:id="rId4" imgW="11153167" imgH="791620" progId="Word.Document.12">
                  <p:embed/>
                  <p:pic>
                    <p:nvPicPr>
                      <p:cNvPr id="0" name=""/>
                      <p:cNvPicPr/>
                      <p:nvPr/>
                    </p:nvPicPr>
                    <p:blipFill>
                      <a:blip r:embed="rId5"/>
                      <a:stretch>
                        <a:fillRect/>
                      </a:stretch>
                    </p:blipFill>
                    <p:spPr>
                      <a:xfrm>
                        <a:off x="346092" y="876342"/>
                        <a:ext cx="11153775" cy="792163"/>
                      </a:xfrm>
                      <a:prstGeom prst="rect">
                        <a:avLst/>
                      </a:prstGeom>
                    </p:spPr>
                  </p:pic>
                </p:oleObj>
              </mc:Fallback>
            </mc:AlternateContent>
          </a:graphicData>
        </a:graphic>
      </p:graphicFrame>
      <p:sp>
        <p:nvSpPr>
          <p:cNvPr id="4" name="矩形 3"/>
          <p:cNvSpPr/>
          <p:nvPr/>
        </p:nvSpPr>
        <p:spPr>
          <a:xfrm>
            <a:off x="479789" y="1618114"/>
            <a:ext cx="10793813" cy="4493538"/>
          </a:xfrm>
          <a:prstGeom prst="rect">
            <a:avLst/>
          </a:prstGeom>
        </p:spPr>
        <p:txBody>
          <a:bodyPr>
            <a:spAutoFit/>
          </a:bodyPr>
          <a:lstStyle/>
          <a:p>
            <a:pPr fontAlgn="ctr">
              <a:lnSpc>
                <a:spcPct val="11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该分子最多有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7</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个碳原子共面</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最多</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个碳原子共线</a:t>
            </a:r>
            <a:endParaRPr lang="zh-CN" altLang="zh-CN" sz="1150" dirty="0">
              <a:latin typeface="Calibri" panose="020F0502020204030204" pitchFamily="34" charset="0"/>
              <a:cs typeface="Times New Roman" panose="02020603050405020304" pitchFamily="18" charset="0"/>
            </a:endParaRPr>
          </a:p>
          <a:p>
            <a:pPr fontAlgn="ctr">
              <a:lnSpc>
                <a:spcPct val="110000"/>
              </a:lnSpc>
              <a:spcAft>
                <a:spcPts val="0"/>
              </a:spcAft>
              <a:tabLst>
                <a:tab pos="5130800" algn="l"/>
              </a:tabLst>
            </a:pP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B.1</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该物质与</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充分发生加成反应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能消耗</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endParaRPr lang="zh-CN" altLang="zh-CN" sz="1150" dirty="0">
              <a:latin typeface="Calibri" panose="020F0502020204030204" pitchFamily="34" charset="0"/>
              <a:cs typeface="Times New Roman" panose="02020603050405020304" pitchFamily="18" charset="0"/>
            </a:endParaRPr>
          </a:p>
          <a:p>
            <a:pPr fontAlgn="ctr">
              <a:lnSpc>
                <a:spcPct val="11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该物质一氯取代产物种类有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种</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不考虑立体异构</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a:p>
            <a:pPr fontAlgn="ctr">
              <a:lnSpc>
                <a:spcPct val="11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该物质与</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C≡CCH</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CHCH</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互为同分异构体</a:t>
            </a:r>
            <a:endParaRPr lang="zh-CN" altLang="zh-CN" sz="1150" dirty="0">
              <a:latin typeface="Calibri" panose="020F0502020204030204" pitchFamily="34" charset="0"/>
              <a:cs typeface="Times New Roman" panose="02020603050405020304" pitchFamily="18" charset="0"/>
            </a:endParaRPr>
          </a:p>
          <a:p>
            <a:pPr fontAlgn="ctr">
              <a:lnSpc>
                <a:spcPct val="110000"/>
              </a:lnSpc>
              <a:spcAft>
                <a:spcPts val="0"/>
              </a:spcAft>
              <a:tabLst>
                <a:tab pos="5130800" algn="l"/>
              </a:tabLst>
            </a:pPr>
            <a:r>
              <a:rPr lang="zh-CN"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cs typeface="Times New Roman" panose="02020603050405020304" pitchFamily="18" charset="0"/>
              </a:rPr>
              <a:t>该分子最多有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7</a:t>
            </a:r>
            <a:r>
              <a:rPr lang="zh-CN" altLang="zh-CN" sz="2600" b="1" dirty="0">
                <a:latin typeface="Times New Roman" panose="02020603050405020304" pitchFamily="18" charset="0"/>
                <a:cs typeface="Times New Roman" panose="02020603050405020304" pitchFamily="18" charset="0"/>
              </a:rPr>
              <a:t>个碳原子共面</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最多</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b="1" dirty="0">
                <a:latin typeface="Times New Roman" panose="02020603050405020304" pitchFamily="18" charset="0"/>
                <a:cs typeface="Times New Roman" panose="02020603050405020304" pitchFamily="18" charset="0"/>
              </a:rPr>
              <a:t>个碳原子共线</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dirty="0">
                <a:latin typeface="Times New Roman" panose="02020603050405020304" pitchFamily="18" charset="0"/>
                <a:cs typeface="Times New Roman" panose="02020603050405020304" pitchFamily="18" charset="0"/>
              </a:rPr>
              <a:t>项错误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dirty="0">
                <a:latin typeface="Times New Roman" panose="02020603050405020304" pitchFamily="18" charset="0"/>
                <a:cs typeface="Times New Roman" panose="02020603050405020304" pitchFamily="18" charset="0"/>
              </a:rPr>
              <a:t>碳碳双键能与</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加成</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dirty="0">
                <a:latin typeface="Times New Roman" panose="02020603050405020304" pitchFamily="18" charset="0"/>
                <a:cs typeface="Times New Roman" panose="02020603050405020304" pitchFamily="18" charset="0"/>
              </a:rPr>
              <a:t>碳碳三键能与</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加成</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因此</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zh-CN" altLang="zh-CN" sz="2600" b="1" dirty="0">
                <a:latin typeface="Times New Roman" panose="02020603050405020304" pitchFamily="18" charset="0"/>
                <a:cs typeface="Times New Roman" panose="02020603050405020304" pitchFamily="18" charset="0"/>
              </a:rPr>
              <a:t>该物质与</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充分发生加成反应能消耗</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dirty="0">
                <a:latin typeface="Times New Roman" panose="02020603050405020304" pitchFamily="18" charset="0"/>
                <a:cs typeface="Times New Roman" panose="02020603050405020304" pitchFamily="18" charset="0"/>
              </a:rPr>
              <a:t>项错误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该物质有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600" b="1" dirty="0">
                <a:latin typeface="Times New Roman" panose="02020603050405020304" pitchFamily="18" charset="0"/>
                <a:cs typeface="Times New Roman" panose="02020603050405020304" pitchFamily="18" charset="0"/>
              </a:rPr>
              <a:t>组处于不同化学环境的氢原子</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因此一氯取代产物种类有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600" b="1" dirty="0">
                <a:latin typeface="Times New Roman" panose="02020603050405020304" pitchFamily="18" charset="0"/>
                <a:cs typeface="Times New Roman" panose="02020603050405020304" pitchFamily="18" charset="0"/>
              </a:rPr>
              <a:t>种</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dirty="0">
                <a:latin typeface="Times New Roman" panose="02020603050405020304" pitchFamily="18" charset="0"/>
                <a:cs typeface="Times New Roman" panose="02020603050405020304" pitchFamily="18" charset="0"/>
              </a:rPr>
              <a:t>项正确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该物质与</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C≡CCH</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CHCH</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baseline="-250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的分子式不同</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不互为同分异构体</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而互为同系物</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dirty="0">
                <a:latin typeface="Times New Roman" panose="02020603050405020304" pitchFamily="18" charset="0"/>
                <a:cs typeface="Times New Roman" panose="02020603050405020304" pitchFamily="18" charset="0"/>
              </a:rPr>
              <a:t>项错误。</a:t>
            </a:r>
            <a:endParaRPr lang="zh-CN" altLang="zh-CN" sz="1150" dirty="0">
              <a:latin typeface="Calibri" panose="020F0502020204030204" pitchFamily="34" charset="0"/>
              <a:cs typeface="Times New Roman" panose="02020603050405020304" pitchFamily="18" charset="0"/>
            </a:endParaRPr>
          </a:p>
        </p:txBody>
      </p:sp>
      <p:sp>
        <p:nvSpPr>
          <p:cNvPr id="5" name="矩形 4"/>
          <p:cNvSpPr/>
          <p:nvPr/>
        </p:nvSpPr>
        <p:spPr>
          <a:xfrm>
            <a:off x="9923098" y="1055111"/>
            <a:ext cx="481222" cy="584775"/>
          </a:xfrm>
          <a:prstGeom prst="rect">
            <a:avLst/>
          </a:prstGeom>
        </p:spPr>
        <p:txBody>
          <a:bodyPr wrap="none">
            <a:spAutoFit/>
          </a:bodyPr>
          <a:lstStyle/>
          <a:p>
            <a:pPr lvl="0" defTabSz="1088390"/>
            <a:r>
              <a:rPr lang="en-US" altLang="zh-CN" sz="3200" b="1" smtClean="0">
                <a:solidFill>
                  <a:srgbClr val="C00000"/>
                </a:solidFill>
                <a:latin typeface="Times New Roman" pitchFamily="18" charset="0"/>
                <a:ea typeface="华文细黑" pitchFamily="2" charset="-122"/>
                <a:cs typeface="Times New Roman" pitchFamily="18" charset="0"/>
              </a:rPr>
              <a:t>C</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3498577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linds(horizontal)">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717761"/>
            <a:ext cx="11654075" cy="1252435"/>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题组三</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ea typeface="黑体" panose="02010609060101010101" pitchFamily="49" charset="-122"/>
                <a:cs typeface="Times New Roman" panose="02020603050405020304" pitchFamily="18" charset="0"/>
              </a:rPr>
              <a:t>乙炔的实验室制法</a:t>
            </a:r>
            <a:endParaRPr lang="zh-CN" altLang="zh-CN" sz="1150" dirty="0">
              <a:latin typeface="Calibri" panose="020F0502020204030204" pitchFamily="34" charset="0"/>
              <a:cs typeface="Times New Roman" panose="02020603050405020304" pitchFamily="18" charset="0"/>
            </a:endParaRPr>
          </a:p>
          <a:p>
            <a:pPr>
              <a:lnSpc>
                <a:spcPct val="150000"/>
              </a:lnSpc>
            </a:pPr>
            <a:r>
              <a:rPr lang="en-US" altLang="zh-CN" sz="2600" dirty="0">
                <a:latin typeface="Times New Roman" panose="02020603050405020304" pitchFamily="18" charset="0"/>
                <a:ea typeface="微软雅黑" panose="020B0503020204020204" pitchFamily="34" charset="-122"/>
              </a:rPr>
              <a:t>7.</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下列关于乙炔的制取的说法不正确的是</a:t>
            </a:r>
            <a:r>
              <a:rPr lang="en-US" altLang="zh-CN" sz="2600" dirty="0">
                <a:latin typeface="Times New Roman" panose="02020603050405020304" pitchFamily="18" charset="0"/>
                <a:ea typeface="微软雅黑" panose="020B0503020204020204" pitchFamily="34" charset="-122"/>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5" name="矩形 4"/>
          <p:cNvSpPr/>
          <p:nvPr/>
        </p:nvSpPr>
        <p:spPr>
          <a:xfrm>
            <a:off x="492346" y="1854132"/>
            <a:ext cx="11397613" cy="4324236"/>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为了加快反应速率可用饱和食盐水代替水</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此反应是放热反应</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为了除去杂质气体</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可用硫酸铜溶液洗气</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反应中不需要加碎瓷片</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zh-CN"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cs typeface="Times New Roman" panose="02020603050405020304" pitchFamily="18" charset="0"/>
              </a:rPr>
              <a:t>用饱和食盐水代替水是为了减小化学反应速率</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dirty="0">
                <a:latin typeface="Times New Roman" panose="02020603050405020304" pitchFamily="18" charset="0"/>
                <a:cs typeface="Times New Roman" panose="02020603050405020304" pitchFamily="18" charset="0"/>
              </a:rPr>
              <a:t>项错误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为了除去</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2600" b="1" dirty="0">
                <a:latin typeface="Times New Roman" panose="02020603050405020304" pitchFamily="18" charset="0"/>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PH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b="1" dirty="0">
                <a:latin typeface="Times New Roman" panose="02020603050405020304" pitchFamily="18" charset="0"/>
                <a:cs typeface="Times New Roman" panose="02020603050405020304" pitchFamily="18" charset="0"/>
              </a:rPr>
              <a:t>等杂质气体</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可用硫酸铜溶液洗气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dirty="0">
                <a:latin typeface="Times New Roman" panose="02020603050405020304" pitchFamily="18" charset="0"/>
                <a:cs typeface="Times New Roman" panose="02020603050405020304" pitchFamily="18" charset="0"/>
              </a:rPr>
              <a:t>项正确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电石本身就是固体</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因此不需要加碎瓷片</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dirty="0">
                <a:latin typeface="Times New Roman" panose="02020603050405020304" pitchFamily="18" charset="0"/>
                <a:cs typeface="Times New Roman" panose="02020603050405020304" pitchFamily="18" charset="0"/>
              </a:rPr>
              <a:t>项正确。</a:t>
            </a:r>
            <a:endParaRPr lang="zh-CN" altLang="zh-CN" sz="1150" dirty="0">
              <a:latin typeface="Calibri" panose="020F0502020204030204" pitchFamily="34" charset="0"/>
              <a:cs typeface="Times New Roman" panose="02020603050405020304" pitchFamily="18" charset="0"/>
            </a:endParaRPr>
          </a:p>
        </p:txBody>
      </p:sp>
      <p:sp>
        <p:nvSpPr>
          <p:cNvPr id="7" name="矩形 6"/>
          <p:cNvSpPr/>
          <p:nvPr/>
        </p:nvSpPr>
        <p:spPr>
          <a:xfrm>
            <a:off x="6508155" y="1415111"/>
            <a:ext cx="481222" cy="584775"/>
          </a:xfrm>
          <a:prstGeom prst="rect">
            <a:avLst/>
          </a:prstGeom>
        </p:spPr>
        <p:txBody>
          <a:bodyPr wrap="none">
            <a:spAutoFit/>
          </a:bodyPr>
          <a:lstStyle/>
          <a:p>
            <a:pPr lvl="0" defTabSz="1088390"/>
            <a:r>
              <a:rPr lang="en-US" altLang="zh-CN" sz="3200" b="1" smtClean="0">
                <a:solidFill>
                  <a:srgbClr val="C00000"/>
                </a:solidFill>
                <a:latin typeface="Times New Roman" pitchFamily="18" charset="0"/>
                <a:ea typeface="华文细黑" pitchFamily="2" charset="-122"/>
                <a:cs typeface="Times New Roman" pitchFamily="18" charset="0"/>
              </a:rPr>
              <a:t>A</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3355110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blinds(horizontal)">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837506"/>
            <a:ext cx="11654075" cy="1042377"/>
          </a:xfrm>
          <a:prstGeom prst="rect">
            <a:avLst/>
          </a:prstGeom>
        </p:spPr>
        <p:txBody>
          <a:bodyPr wrap="square" lIns="121898" tIns="60948" rIns="121898" bIns="60948">
            <a:spAutoFit/>
          </a:bodyPr>
          <a:lstStyle/>
          <a:p>
            <a:pPr marL="252000" indent="-252000" algn="just">
              <a:lnSpc>
                <a:spcPct val="120000"/>
              </a:lnSpc>
              <a:tabLst>
                <a:tab pos="2700655" algn="l"/>
              </a:tabLst>
            </a:pPr>
            <a:r>
              <a:rPr lang="en-US" altLang="zh-CN" sz="2600" dirty="0">
                <a:latin typeface="Times New Roman" panose="02020603050405020304" pitchFamily="18" charset="0"/>
                <a:ea typeface="微软雅黑" panose="020B0503020204020204" pitchFamily="34" charset="-122"/>
              </a:rPr>
              <a:t>8.</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已知</a:t>
            </a:r>
            <a:r>
              <a:rPr lang="en-US" altLang="zh-CN" sz="2600" dirty="0">
                <a:latin typeface="Times New Roman" panose="02020603050405020304" pitchFamily="18" charset="0"/>
                <a:ea typeface="微软雅黑" panose="020B0503020204020204" pitchFamily="34" charset="-122"/>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制备乙炔的原理为</a:t>
            </a:r>
            <a:r>
              <a:rPr lang="en-US" altLang="zh-CN" sz="2600" dirty="0" err="1">
                <a:latin typeface="Times New Roman" panose="02020603050405020304" pitchFamily="18" charset="0"/>
                <a:ea typeface="微软雅黑" panose="020B0503020204020204" pitchFamily="34" charset="-122"/>
              </a:rPr>
              <a:t>CaC</a:t>
            </a:r>
            <a:r>
              <a:rPr lang="en-US" altLang="zh-CN" sz="2600" baseline="-25000" dirty="0" err="1">
                <a:latin typeface="Times New Roman" panose="02020603050405020304" pitchFamily="18" charset="0"/>
                <a:ea typeface="微软雅黑" panose="020B0503020204020204" pitchFamily="34" charset="-122"/>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rPr>
              <a:t>2H</a:t>
            </a:r>
            <a:r>
              <a:rPr lang="en-US" altLang="zh-CN" sz="2600" baseline="-25000" dirty="0" err="1">
                <a:latin typeface="Times New Roman" panose="02020603050405020304" pitchFamily="18" charset="0"/>
                <a:ea typeface="微软雅黑" panose="020B0503020204020204" pitchFamily="34" charset="-122"/>
              </a:rPr>
              <a:t>2</a:t>
            </a:r>
            <a:r>
              <a:rPr lang="en-US" altLang="zh-CN" sz="2600" dirty="0" err="1">
                <a:latin typeface="Times New Roman" panose="02020603050405020304" pitchFamily="18" charset="0"/>
                <a:ea typeface="微软雅黑" panose="020B0503020204020204" pitchFamily="34" charset="-122"/>
              </a:rPr>
              <a:t>O</a:t>
            </a:r>
            <a:r>
              <a:rPr lang="en-US" altLang="zh-CN" sz="2600" dirty="0">
                <a:latin typeface="Times New Roman" panose="02020603050405020304" pitchFamily="18" charset="0"/>
                <a:ea typeface="微软雅黑" panose="020B0503020204020204" pitchFamily="34" charset="-122"/>
              </a:rPr>
              <a:t>—</a:t>
            </a:r>
            <a:r>
              <a:rPr lang="en-US" altLang="zh-CN" sz="2600" b="1" dirty="0">
                <a:latin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rPr>
              <a:t>Ca</a:t>
            </a:r>
            <a:r>
              <a:rPr lang="en-US" altLang="zh-CN" sz="2600" dirty="0">
                <a:latin typeface="Times New Roman" panose="02020603050405020304" pitchFamily="18" charset="0"/>
                <a:ea typeface="微软雅黑" panose="020B0503020204020204" pitchFamily="34" charset="-122"/>
              </a:rPr>
              <a:t>(OH)</a:t>
            </a:r>
            <a:r>
              <a:rPr lang="en-US" altLang="zh-CN" sz="2600" baseline="-25000" dirty="0">
                <a:latin typeface="Times New Roman" panose="02020603050405020304" pitchFamily="18" charset="0"/>
                <a:ea typeface="微软雅黑" panose="020B0503020204020204" pitchFamily="34" charset="-122"/>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rPr>
              <a:t>C</a:t>
            </a:r>
            <a:r>
              <a:rPr lang="en-US" altLang="zh-CN" sz="2600" baseline="-25000" dirty="0" err="1">
                <a:latin typeface="Times New Roman" panose="02020603050405020304" pitchFamily="18" charset="0"/>
                <a:ea typeface="微软雅黑" panose="020B0503020204020204" pitchFamily="34" charset="-122"/>
              </a:rPr>
              <a:t>2</a:t>
            </a:r>
            <a:r>
              <a:rPr lang="en-US" altLang="zh-CN" sz="2600" dirty="0" err="1">
                <a:latin typeface="Times New Roman" panose="02020603050405020304" pitchFamily="18" charset="0"/>
                <a:ea typeface="微软雅黑" panose="020B0503020204020204" pitchFamily="34" charset="-122"/>
              </a:rPr>
              <a:t>H</a:t>
            </a:r>
            <a:r>
              <a:rPr lang="en-US" altLang="zh-CN" sz="2600" baseline="-25000" dirty="0" err="1">
                <a:latin typeface="Times New Roman" panose="02020603050405020304" pitchFamily="18" charset="0"/>
                <a:ea typeface="微软雅黑" panose="020B0503020204020204" pitchFamily="34" charset="-122"/>
              </a:rPr>
              <a:t>2</a:t>
            </a:r>
            <a:r>
              <a:rPr lang="en-US" altLang="zh-CN" sz="2600" b="1" dirty="0">
                <a:latin typeface="宋体" panose="02010600030101010101" pitchFamily="2" charset="-122"/>
                <a:cs typeface="Times New Roman" panose="02020603050405020304" pitchFamily="18" charset="0"/>
              </a:rPr>
              <a:t>↑</a:t>
            </a:r>
            <a:r>
              <a:rPr lang="en-US" altLang="zh-CN" sz="2600" dirty="0">
                <a:latin typeface="Times New Roman" panose="02020603050405020304" pitchFamily="18" charset="0"/>
                <a:ea typeface="微软雅黑" panose="020B0503020204020204" pitchFamily="34" charset="-122"/>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实验室用电石</a:t>
            </a:r>
            <a:r>
              <a:rPr lang="en-US" altLang="zh-CN" sz="2600" dirty="0">
                <a:latin typeface="Times New Roman" panose="02020603050405020304" pitchFamily="18" charset="0"/>
                <a:ea typeface="微软雅黑" panose="020B0503020204020204" pitchFamily="34" charset="-122"/>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含</a:t>
            </a:r>
            <a:r>
              <a:rPr lang="en-US" altLang="zh-CN" sz="2600" dirty="0" err="1">
                <a:latin typeface="Times New Roman" panose="02020603050405020304" pitchFamily="18" charset="0"/>
                <a:ea typeface="微软雅黑" panose="020B0503020204020204" pitchFamily="34" charset="-122"/>
              </a:rPr>
              <a:t>CaC</a:t>
            </a:r>
            <a:r>
              <a:rPr lang="en-US" altLang="zh-CN" sz="2600" baseline="-25000" dirty="0" err="1">
                <a:latin typeface="Times New Roman" panose="02020603050405020304" pitchFamily="18" charset="0"/>
                <a:ea typeface="微软雅黑" panose="020B0503020204020204" pitchFamily="34" charset="-122"/>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和少量</a:t>
            </a:r>
            <a:r>
              <a:rPr lang="en-US" altLang="zh-CN" sz="2600" dirty="0" err="1">
                <a:latin typeface="Times New Roman" panose="02020603050405020304" pitchFamily="18" charset="0"/>
                <a:ea typeface="微软雅黑" panose="020B0503020204020204" pitchFamily="34" charset="-122"/>
              </a:rPr>
              <a:t>CaS</a:t>
            </a:r>
            <a:r>
              <a:rPr lang="en-US" altLang="zh-CN" sz="2600" dirty="0">
                <a:latin typeface="Times New Roman" panose="02020603050405020304" pitchFamily="18" charset="0"/>
                <a:ea typeface="微软雅黑" panose="020B0503020204020204" pitchFamily="34" charset="-122"/>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制取乙炔时</a:t>
            </a:r>
            <a:r>
              <a:rPr lang="en-US" altLang="zh-CN" sz="2600" dirty="0">
                <a:latin typeface="Times New Roman" panose="02020603050405020304" pitchFamily="18" charset="0"/>
                <a:ea typeface="微软雅黑" panose="020B0503020204020204" pitchFamily="34" charset="-122"/>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下列对装置和试剂的分析错误的是</a:t>
            </a:r>
            <a:r>
              <a:rPr lang="en-US" altLang="zh-CN" sz="2600" dirty="0">
                <a:latin typeface="Times New Roman" panose="02020603050405020304" pitchFamily="18" charset="0"/>
                <a:ea typeface="微软雅黑" panose="020B0503020204020204" pitchFamily="34" charset="-122"/>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7" name="矩形 6"/>
          <p:cNvSpPr/>
          <p:nvPr/>
        </p:nvSpPr>
        <p:spPr>
          <a:xfrm>
            <a:off x="9912212" y="1357289"/>
            <a:ext cx="481222" cy="631711"/>
          </a:xfrm>
          <a:prstGeom prst="rect">
            <a:avLst/>
          </a:prstGeom>
        </p:spPr>
        <p:txBody>
          <a:bodyPr wrap="none">
            <a:spAutoFit/>
          </a:bodyPr>
          <a:lstStyle/>
          <a:p>
            <a:pPr lvl="0" defTabSz="1088390">
              <a:lnSpc>
                <a:spcPct val="120000"/>
              </a:lnSpc>
            </a:pPr>
            <a:r>
              <a:rPr lang="en-US" altLang="zh-CN" sz="3200" b="1" smtClean="0">
                <a:solidFill>
                  <a:srgbClr val="C00000"/>
                </a:solidFill>
                <a:latin typeface="Times New Roman" pitchFamily="18" charset="0"/>
                <a:ea typeface="华文细黑" pitchFamily="2" charset="-122"/>
                <a:cs typeface="Times New Roman" pitchFamily="18" charset="0"/>
              </a:rPr>
              <a:t>C</a:t>
            </a:r>
            <a:endParaRPr lang="zh-CN" altLang="en-US" sz="3200" b="1" dirty="0">
              <a:solidFill>
                <a:srgbClr val="C00000"/>
              </a:solidFill>
              <a:latin typeface="Times New Roman" pitchFamily="18" charset="0"/>
              <a:ea typeface="华文细黑" pitchFamily="2" charset="-122"/>
              <a:cs typeface="Times New Roman" pitchFamily="18" charset="0"/>
            </a:endParaRPr>
          </a:p>
        </p:txBody>
      </p:sp>
      <p:pic>
        <p:nvPicPr>
          <p:cNvPr id="6" name="image437.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16211" y="2349000"/>
            <a:ext cx="7198995" cy="2609850"/>
          </a:xfrm>
          <a:prstGeom prst="rect">
            <a:avLst/>
          </a:prstGeom>
          <a:solidFill>
            <a:scrgbClr r="0" g="0" b="0">
              <a:alpha val="0"/>
            </a:scrgbClr>
          </a:solidFill>
          <a:ln>
            <a:noFill/>
          </a:ln>
        </p:spPr>
      </p:pic>
      <p:sp>
        <p:nvSpPr>
          <p:cNvPr id="2" name="矩形 1"/>
          <p:cNvSpPr/>
          <p:nvPr/>
        </p:nvSpPr>
        <p:spPr>
          <a:xfrm>
            <a:off x="586348" y="1858371"/>
            <a:ext cx="4355766" cy="3933384"/>
          </a:xfrm>
          <a:prstGeom prst="rect">
            <a:avLst/>
          </a:prstGeom>
        </p:spPr>
        <p:txBody>
          <a:bodyPr wrap="square">
            <a:spAutoFit/>
          </a:bodyPr>
          <a:lstStyle/>
          <a:p>
            <a:pPr lvl="0" algn="just" fontAlgn="ctr">
              <a:lnSpc>
                <a:spcPct val="120000"/>
              </a:lnSpc>
              <a:tabLst>
                <a:tab pos="5130800" algn="l"/>
              </a:tabLst>
            </a:pPr>
            <a:r>
              <a:rPr lang="en-US"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甲中用饱和食盐水可减缓电石与水的反应速率</a:t>
            </a:r>
            <a:endParaRPr lang="zh-CN" altLang="zh-CN" sz="1150" dirty="0">
              <a:solidFill>
                <a:prstClr val="black"/>
              </a:solidFill>
              <a:latin typeface="Calibri" panose="020F0502020204030204" pitchFamily="34" charset="0"/>
              <a:cs typeface="Times New Roman" panose="02020603050405020304" pitchFamily="18" charset="0"/>
            </a:endParaRPr>
          </a:p>
          <a:p>
            <a:pPr lvl="0" algn="just" fontAlgn="ctr">
              <a:lnSpc>
                <a:spcPct val="120000"/>
              </a:lnSpc>
              <a:tabLst>
                <a:tab pos="5130800" algn="l"/>
              </a:tabLst>
            </a:pPr>
            <a:r>
              <a:rPr lang="en-US"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乙中试剂</a:t>
            </a:r>
            <a:r>
              <a:rPr lang="en-US"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X</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可选用</a:t>
            </a:r>
            <a:r>
              <a:rPr lang="en-US" altLang="zh-CN" sz="2600" dirty="0" err="1">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CuSO</a:t>
            </a:r>
            <a:r>
              <a:rPr lang="en-US" altLang="zh-CN" sz="2600" baseline="-25000" dirty="0" err="1">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溶液净化乙炔</a:t>
            </a:r>
            <a:endParaRPr lang="zh-CN" altLang="zh-CN" sz="1150" dirty="0">
              <a:solidFill>
                <a:prstClr val="black"/>
              </a:solidFill>
              <a:latin typeface="Calibri" panose="020F0502020204030204" pitchFamily="34" charset="0"/>
              <a:cs typeface="Times New Roman" panose="02020603050405020304" pitchFamily="18" charset="0"/>
            </a:endParaRPr>
          </a:p>
          <a:p>
            <a:pPr lvl="0" algn="just" fontAlgn="ctr">
              <a:lnSpc>
                <a:spcPct val="120000"/>
              </a:lnSpc>
              <a:tabLst>
                <a:tab pos="5130800" algn="l"/>
              </a:tabLst>
            </a:pPr>
            <a:r>
              <a:rPr lang="en-US"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用丙收集气体时</a:t>
            </a:r>
            <a:r>
              <a:rPr lang="en-US"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应</a:t>
            </a:r>
            <a:r>
              <a:rPr lang="en-US"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口进气</a:t>
            </a:r>
            <a:r>
              <a:rPr lang="en-US"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口导出气体</a:t>
            </a:r>
            <a:endParaRPr lang="zh-CN" altLang="zh-CN" sz="1150" dirty="0">
              <a:solidFill>
                <a:prstClr val="black"/>
              </a:solidFill>
              <a:latin typeface="Calibri" panose="020F0502020204030204" pitchFamily="34" charset="0"/>
              <a:cs typeface="Times New Roman" panose="02020603050405020304" pitchFamily="18" charset="0"/>
            </a:endParaRPr>
          </a:p>
          <a:p>
            <a:pPr lvl="0" algn="just" fontAlgn="ctr">
              <a:lnSpc>
                <a:spcPct val="120000"/>
              </a:lnSpc>
              <a:tabLst>
                <a:tab pos="5130800" algn="l"/>
              </a:tabLst>
            </a:pPr>
            <a:r>
              <a:rPr lang="en-US"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丁装置既可以处理尾气</a:t>
            </a:r>
            <a:r>
              <a:rPr lang="en-US"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又可以检验乙炔是否集满</a:t>
            </a:r>
            <a:endParaRPr lang="en-US"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355110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0418" y="815734"/>
            <a:ext cx="11654075" cy="4324236"/>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cs typeface="Times New Roman" panose="02020603050405020304" pitchFamily="18" charset="0"/>
              </a:rPr>
              <a:t>碳化钙与水的反应速率快</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不宜控制</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实验时用饱和食盐水可减缓电石与水的反应速率</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获得平稳的乙炔气流</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dirty="0">
                <a:latin typeface="Times New Roman" panose="02020603050405020304" pitchFamily="18" charset="0"/>
                <a:cs typeface="Times New Roman" panose="02020603050405020304" pitchFamily="18" charset="0"/>
              </a:rPr>
              <a:t>正确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电石中的硫化钙能与水反应生成硫化氢气体</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将电石与水反应获得的乙炔气体通过盛有硫酸铜溶液的洗气瓶可以除去乙炔气体中混有的硫化氢气体</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获得纯净的乙炔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dirty="0">
                <a:latin typeface="Times New Roman" panose="02020603050405020304" pitchFamily="18" charset="0"/>
                <a:cs typeface="Times New Roman" panose="02020603050405020304" pitchFamily="18" charset="0"/>
              </a:rPr>
              <a:t>正确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乙炔密度与同条件下空气密度接近</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不能用向上排空气法收集乙炔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dirty="0">
                <a:latin typeface="Times New Roman" panose="02020603050405020304" pitchFamily="18" charset="0"/>
                <a:cs typeface="Times New Roman" panose="02020603050405020304" pitchFamily="18" charset="0"/>
              </a:rPr>
              <a:t>错误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乙炔能与酸性高锰酸钾溶液发生氧化反应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所以盛有酸性高锰酸钾溶液的洗气瓶可以吸收乙炔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同时溶液颜色变浅也能说明乙炔已收集满</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dirty="0">
                <a:latin typeface="Times New Roman" panose="02020603050405020304" pitchFamily="18" charset="0"/>
                <a:cs typeface="Times New Roman" panose="02020603050405020304" pitchFamily="18" charset="0"/>
              </a:rPr>
              <a:t>正确。</a:t>
            </a:r>
            <a:endParaRPr lang="zh-CN" altLang="zh-CN" sz="115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829839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837506"/>
            <a:ext cx="11654075" cy="652270"/>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9.</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如图为实验室制取乙炔并进行性质验证的装置</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夹持仪器已略去</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sp>
        <p:nvSpPr>
          <p:cNvPr id="5" name="矩形 4"/>
          <p:cNvSpPr/>
          <p:nvPr/>
        </p:nvSpPr>
        <p:spPr>
          <a:xfrm>
            <a:off x="503232" y="1462950"/>
            <a:ext cx="11397613" cy="2523744"/>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实验室制备乙炔的化学方程式</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为</a:t>
            </a:r>
            <a:endPar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gn="just" fontAlgn="ctr">
              <a:lnSpc>
                <a:spcPct val="150000"/>
              </a:lnSpc>
              <a:spcAft>
                <a:spcPts val="0"/>
              </a:spcAft>
              <a:tabLst>
                <a:tab pos="5130800" algn="l"/>
              </a:tabLst>
            </a:pPr>
            <a:r>
              <a:rPr lang="en-US" altLang="zh-CN" sz="2600" b="1" dirty="0" smtClean="0">
                <a:latin typeface="Times New Roman" panose="02020603050405020304" pitchFamily="18" charset="0"/>
                <a:cs typeface="Times New Roman" panose="02020603050405020304" pitchFamily="18" charset="0"/>
              </a:rPr>
              <a:t>____________________________________</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仪器</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的名称为</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为防止气体生成</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速率</a:t>
            </a:r>
            <a:endPar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gn="just" fontAlgn="ctr">
              <a:lnSpc>
                <a:spcPct val="150000"/>
              </a:lnSpc>
              <a:spcAft>
                <a:spcPts val="0"/>
              </a:spcAft>
              <a:tabLst>
                <a:tab pos="5130800" algn="l"/>
              </a:tabLst>
            </a:pP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过</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快</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由</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滴入</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的试剂为</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sp>
        <p:nvSpPr>
          <p:cNvPr id="7" name="矩形 6"/>
          <p:cNvSpPr/>
          <p:nvPr/>
        </p:nvSpPr>
        <p:spPr>
          <a:xfrm>
            <a:off x="706092" y="2183899"/>
            <a:ext cx="5612434" cy="492443"/>
          </a:xfrm>
          <a:prstGeom prst="rect">
            <a:avLst/>
          </a:prstGeom>
        </p:spPr>
        <p:txBody>
          <a:bodyPr wrap="none">
            <a:spAutoFit/>
          </a:bodyPr>
          <a:lstStyle/>
          <a:p>
            <a:pPr lvl="0" defTabSz="1088390"/>
            <a:r>
              <a:rPr lang="en-US" altLang="zh-CN" sz="2600" dirty="0" err="1">
                <a:solidFill>
                  <a:srgbClr val="C00000"/>
                </a:solidFill>
                <a:latin typeface="Times New Roman" panose="02020603050405020304" pitchFamily="18" charset="0"/>
                <a:ea typeface="微软雅黑" panose="020B0503020204020204" pitchFamily="34" charset="-122"/>
              </a:rPr>
              <a:t>CaC</a:t>
            </a:r>
            <a:r>
              <a:rPr lang="en-US" altLang="zh-CN" sz="2600" baseline="-25000" dirty="0" err="1">
                <a:solidFill>
                  <a:srgbClr val="C00000"/>
                </a:solidFill>
                <a:latin typeface="Times New Roman" panose="02020603050405020304" pitchFamily="18" charset="0"/>
                <a:ea typeface="微软雅黑" panose="020B0503020204020204" pitchFamily="34" charset="-122"/>
              </a:rPr>
              <a:t>2</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rPr>
              <a:t>2H</a:t>
            </a:r>
            <a:r>
              <a:rPr lang="en-US" altLang="zh-CN" sz="2600" baseline="-25000" dirty="0" err="1">
                <a:solidFill>
                  <a:srgbClr val="C00000"/>
                </a:solidFill>
                <a:latin typeface="Times New Roman" panose="02020603050405020304" pitchFamily="18" charset="0"/>
                <a:ea typeface="微软雅黑" panose="020B0503020204020204" pitchFamily="34" charset="-122"/>
              </a:rPr>
              <a:t>2</a:t>
            </a:r>
            <a:r>
              <a:rPr lang="en-US" altLang="zh-CN" sz="2600" dirty="0" err="1">
                <a:solidFill>
                  <a:srgbClr val="C00000"/>
                </a:solidFill>
                <a:latin typeface="Times New Roman" panose="02020603050405020304" pitchFamily="18" charset="0"/>
                <a:ea typeface="微软雅黑" panose="020B0503020204020204" pitchFamily="34" charset="-122"/>
              </a:rPr>
              <a:t>O</a:t>
            </a:r>
            <a:r>
              <a:rPr lang="en-US" altLang="zh-CN" sz="2600" dirty="0">
                <a:solidFill>
                  <a:srgbClr val="C00000"/>
                </a:solidFill>
                <a:latin typeface="Times New Roman" panose="02020603050405020304" pitchFamily="18" charset="0"/>
                <a:ea typeface="微软雅黑" panose="020B0503020204020204" pitchFamily="34" charset="-122"/>
              </a:rPr>
              <a:t>—</a:t>
            </a:r>
            <a:r>
              <a:rPr lang="en-US" altLang="zh-CN" sz="2600" b="1" dirty="0">
                <a:solidFill>
                  <a:srgbClr val="C00000"/>
                </a:solidFill>
                <a:latin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rPr>
              <a:t>Ca</a:t>
            </a:r>
            <a:r>
              <a:rPr lang="en-US" altLang="zh-CN" sz="2600" dirty="0">
                <a:solidFill>
                  <a:srgbClr val="C00000"/>
                </a:solidFill>
                <a:latin typeface="Times New Roman" panose="02020603050405020304" pitchFamily="18" charset="0"/>
                <a:ea typeface="微软雅黑" panose="020B0503020204020204" pitchFamily="34" charset="-122"/>
              </a:rPr>
              <a:t>(OH)</a:t>
            </a:r>
            <a:r>
              <a:rPr lang="en-US" altLang="zh-CN" sz="2600" baseline="-25000" dirty="0">
                <a:solidFill>
                  <a:srgbClr val="C00000"/>
                </a:solidFill>
                <a:latin typeface="Times New Roman" panose="02020603050405020304" pitchFamily="18" charset="0"/>
                <a:ea typeface="微软雅黑" panose="020B0503020204020204" pitchFamily="34" charset="-122"/>
              </a:rPr>
              <a:t>2</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rPr>
              <a:t>CH≡CH</a:t>
            </a:r>
            <a:r>
              <a:rPr lang="en-US" altLang="zh-CN" sz="2600" b="1" dirty="0">
                <a:solidFill>
                  <a:srgbClr val="C00000"/>
                </a:solidFill>
                <a:latin typeface="宋体" panose="02010600030101010101" pitchFamily="2" charset="-122"/>
                <a:cs typeface="Times New Roman" panose="02020603050405020304" pitchFamily="18" charset="0"/>
              </a:rPr>
              <a:t>↑</a:t>
            </a:r>
            <a:endParaRPr lang="zh-CN" altLang="en-US" sz="2600" b="1" dirty="0">
              <a:solidFill>
                <a:srgbClr val="C00000"/>
              </a:solidFill>
              <a:latin typeface="Times New Roman" pitchFamily="18" charset="0"/>
              <a:ea typeface="华文细黑" pitchFamily="2" charset="-122"/>
              <a:cs typeface="Times New Roman" pitchFamily="18" charset="0"/>
            </a:endParaRPr>
          </a:p>
        </p:txBody>
      </p:sp>
      <p:pic>
        <p:nvPicPr>
          <p:cNvPr id="6" name="image438.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96532" y="1269000"/>
            <a:ext cx="3155950" cy="2695575"/>
          </a:xfrm>
          <a:prstGeom prst="rect">
            <a:avLst/>
          </a:prstGeom>
          <a:solidFill>
            <a:scrgbClr r="0" g="0" b="0">
              <a:alpha val="0"/>
            </a:scrgbClr>
          </a:solidFill>
          <a:ln>
            <a:noFill/>
          </a:ln>
        </p:spPr>
      </p:pic>
      <p:sp>
        <p:nvSpPr>
          <p:cNvPr id="2" name="矩形 1"/>
          <p:cNvSpPr/>
          <p:nvPr/>
        </p:nvSpPr>
        <p:spPr>
          <a:xfrm>
            <a:off x="500141" y="3952286"/>
            <a:ext cx="11232086" cy="1587277"/>
          </a:xfrm>
          <a:prstGeom prst="rect">
            <a:avLst/>
          </a:prstGeom>
        </p:spPr>
        <p:txBody>
          <a:bodyPr>
            <a:spAutoFit/>
          </a:bodyPr>
          <a:lstStyle/>
          <a:p>
            <a:pPr algn="just" fontAlgn="ctr">
              <a:lnSpc>
                <a:spcPct val="150000"/>
              </a:lnSpc>
              <a:spcAft>
                <a:spcPts val="0"/>
              </a:spcAft>
              <a:tabLst>
                <a:tab pos="5130800" algn="l"/>
              </a:tabLst>
            </a:pPr>
            <a:r>
              <a:rPr lang="zh-CN" altLang="zh-CN" sz="26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smtClean="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dirty="0" smtClean="0">
                <a:latin typeface="Times New Roman" panose="02020603050405020304" pitchFamily="18" charset="0"/>
                <a:cs typeface="Times New Roman" panose="02020603050405020304" pitchFamily="18" charset="0"/>
              </a:rPr>
              <a:t>电石</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CaC</a:t>
            </a:r>
            <a:r>
              <a:rPr lang="en-US" altLang="zh-CN" sz="2600" baseline="-25000" dirty="0" err="1"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smtClean="0">
                <a:latin typeface="Times New Roman" panose="02020603050405020304" pitchFamily="18" charset="0"/>
                <a:cs typeface="Times New Roman" panose="02020603050405020304" pitchFamily="18" charset="0"/>
              </a:rPr>
              <a:t>与水反应生成氢氧化钙</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Ca</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(OH)</a:t>
            </a:r>
            <a:r>
              <a:rPr lang="en-US" altLang="zh-CN" sz="2600" baseline="-25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smtClean="0">
                <a:latin typeface="Times New Roman" panose="02020603050405020304" pitchFamily="18" charset="0"/>
                <a:cs typeface="Times New Roman" panose="02020603050405020304" pitchFamily="18" charset="0"/>
              </a:rPr>
              <a:t>和乙炔</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smtClean="0">
                <a:latin typeface="Times New Roman" panose="02020603050405020304" pitchFamily="18" charset="0"/>
                <a:cs typeface="Times New Roman" panose="02020603050405020304" pitchFamily="18" charset="0"/>
              </a:rPr>
              <a:t>化学方程式为</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CaC</a:t>
            </a:r>
            <a:r>
              <a:rPr lang="en-US" altLang="zh-CN" sz="2600" baseline="-25000" dirty="0" err="1"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2H</a:t>
            </a:r>
            <a:r>
              <a:rPr lang="en-US" altLang="zh-CN" sz="2600" baseline="-25000" dirty="0" err="1"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O</a:t>
            </a:r>
            <a:r>
              <a:rPr lang="en-US" altLang="zh-CN" sz="2600" b="1" dirty="0" smtClean="0">
                <a:latin typeface="Times New Roman" panose="02020603050405020304" pitchFamily="18" charset="0"/>
                <a:cs typeface="Times New Roman" panose="02020603050405020304" pitchFamily="18" charset="0"/>
              </a:rPr>
              <a:t>—→</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Ca</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(OH)</a:t>
            </a:r>
            <a:r>
              <a:rPr lang="en-US" altLang="zh-CN" sz="2600" baseline="-250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CH≡CH</a:t>
            </a:r>
            <a:r>
              <a:rPr lang="en-US" altLang="zh-CN" sz="2600" b="1" dirty="0" smtClean="0">
                <a:latin typeface="宋体" panose="02010600030101010101" pitchFamily="2" charset="-122"/>
                <a:cs typeface="Times New Roman" panose="02020603050405020304" pitchFamily="18" charset="0"/>
              </a:rPr>
              <a:t>↑</a:t>
            </a:r>
            <a:r>
              <a:rPr lang="zh-CN" altLang="zh-CN" sz="2600" b="1" dirty="0" smtClean="0">
                <a:latin typeface="Times New Roman" panose="02020603050405020304" pitchFamily="18" charset="0"/>
                <a:cs typeface="Times New Roman" panose="02020603050405020304" pitchFamily="18" charset="0"/>
              </a:rPr>
              <a:t>。</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smtClean="0">
                <a:latin typeface="Times New Roman" panose="02020603050405020304" pitchFamily="18" charset="0"/>
                <a:cs typeface="Times New Roman" panose="02020603050405020304" pitchFamily="18" charset="0"/>
              </a:rPr>
              <a:t>仪器</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b="1" dirty="0" smtClean="0">
                <a:latin typeface="Times New Roman" panose="02020603050405020304" pitchFamily="18" charset="0"/>
                <a:cs typeface="Times New Roman" panose="02020603050405020304" pitchFamily="18" charset="0"/>
              </a:rPr>
              <a:t>为分液漏斗</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smtClean="0">
                <a:latin typeface="Times New Roman" panose="02020603050405020304" pitchFamily="18" charset="0"/>
                <a:cs typeface="Times New Roman" panose="02020603050405020304" pitchFamily="18" charset="0"/>
              </a:rPr>
              <a:t>电石与水反应剧烈</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smtClean="0">
                <a:latin typeface="Times New Roman" panose="02020603050405020304" pitchFamily="18" charset="0"/>
                <a:cs typeface="Times New Roman" panose="02020603050405020304" pitchFamily="18" charset="0"/>
              </a:rPr>
              <a:t>为减缓反应</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smtClean="0">
                <a:latin typeface="Times New Roman" panose="02020603050405020304" pitchFamily="18" charset="0"/>
                <a:cs typeface="Times New Roman" panose="02020603050405020304" pitchFamily="18" charset="0"/>
              </a:rPr>
              <a:t>可用饱和食盐水。</a:t>
            </a:r>
            <a:endParaRPr lang="zh-CN" altLang="zh-CN" sz="1150" dirty="0">
              <a:latin typeface="Calibri" panose="020F0502020204030204" pitchFamily="34" charset="0"/>
              <a:cs typeface="Times New Roman" panose="02020603050405020304" pitchFamily="18" charset="0"/>
            </a:endParaRPr>
          </a:p>
        </p:txBody>
      </p:sp>
      <p:sp>
        <p:nvSpPr>
          <p:cNvPr id="8" name="矩形 7"/>
          <p:cNvSpPr/>
          <p:nvPr/>
        </p:nvSpPr>
        <p:spPr>
          <a:xfrm>
            <a:off x="3202155" y="2806972"/>
            <a:ext cx="1518364" cy="492443"/>
          </a:xfrm>
          <a:prstGeom prst="rect">
            <a:avLst/>
          </a:prstGeom>
        </p:spPr>
        <p:txBody>
          <a:bodyPr wrap="none">
            <a:spAutoFit/>
          </a:bodyPr>
          <a:lstStyle/>
          <a:p>
            <a:pPr lvl="0" defTabSz="1088390"/>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分液漏斗</a:t>
            </a:r>
            <a:endParaRPr lang="zh-CN" altLang="en-US" sz="2600" b="1" dirty="0">
              <a:solidFill>
                <a:srgbClr val="C00000"/>
              </a:solidFill>
              <a:latin typeface="Times New Roman" pitchFamily="18" charset="0"/>
              <a:ea typeface="华文细黑" pitchFamily="2" charset="-122"/>
              <a:cs typeface="Times New Roman" pitchFamily="18" charset="0"/>
            </a:endParaRPr>
          </a:p>
        </p:txBody>
      </p:sp>
      <p:sp>
        <p:nvSpPr>
          <p:cNvPr id="9" name="矩形 8"/>
          <p:cNvSpPr/>
          <p:nvPr/>
        </p:nvSpPr>
        <p:spPr>
          <a:xfrm>
            <a:off x="4123674" y="3407229"/>
            <a:ext cx="1851789" cy="492443"/>
          </a:xfrm>
          <a:prstGeom prst="rect">
            <a:avLst/>
          </a:prstGeom>
        </p:spPr>
        <p:txBody>
          <a:bodyPr wrap="none">
            <a:spAutoFit/>
          </a:bodyPr>
          <a:lstStyle/>
          <a:p>
            <a:pPr lvl="0" defTabSz="1088390"/>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饱和食盐水</a:t>
            </a:r>
            <a:endParaRPr lang="zh-CN" altLang="en-US" sz="26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3355110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8" grpId="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0418" y="837506"/>
            <a:ext cx="11654075" cy="4324236"/>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装置</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可选用的试剂为</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写出一种即可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其作用为</a:t>
            </a:r>
            <a:r>
              <a:rPr lang="en-US" altLang="zh-CN" sz="2600" b="1" dirty="0" smtClean="0">
                <a:latin typeface="Times New Roman" panose="02020603050405020304" pitchFamily="18" charset="0"/>
                <a:cs typeface="Times New Roman" panose="02020603050405020304" pitchFamily="18" charset="0"/>
              </a:rPr>
              <a:t>_____________________</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反应开始后</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中的现象为</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所发生反应的反应类型为</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gn="just" fontAlgn="ctr">
              <a:lnSpc>
                <a:spcPct val="150000"/>
              </a:lnSpc>
              <a:spcAft>
                <a:spcPts val="0"/>
              </a:spcAft>
              <a:tabLst>
                <a:tab pos="5130800" algn="l"/>
              </a:tabLst>
            </a:pPr>
            <a:r>
              <a:rPr lang="zh-CN"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b="1" dirty="0">
                <a:latin typeface="Times New Roman" panose="02020603050405020304" pitchFamily="18" charset="0"/>
                <a:cs typeface="Times New Roman" panose="02020603050405020304" pitchFamily="18" charset="0"/>
              </a:rPr>
              <a:t>电石中往往混有</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CaS</a:t>
            </a:r>
            <a:r>
              <a:rPr lang="zh-CN" altLang="zh-CN" sz="2600" b="1" dirty="0">
                <a:latin typeface="Times New Roman" panose="02020603050405020304" pitchFamily="18" charset="0"/>
                <a:cs typeface="Times New Roman" panose="02020603050405020304" pitchFamily="18" charset="0"/>
              </a:rPr>
              <a:t>等杂质</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与水反应产生</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S</a:t>
            </a:r>
            <a:r>
              <a:rPr lang="zh-CN" altLang="zh-CN" sz="2600" b="1" dirty="0">
                <a:latin typeface="Times New Roman" panose="02020603050405020304" pitchFamily="18" charset="0"/>
                <a:cs typeface="Times New Roman" panose="02020603050405020304" pitchFamily="18" charset="0"/>
              </a:rPr>
              <a:t>等还原性有毒气体</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硫化氢能与硫酸铜溶液反应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可以用硫酸铜溶液除去。</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b="1" dirty="0">
                <a:latin typeface="Times New Roman" panose="02020603050405020304" pitchFamily="18" charset="0"/>
                <a:cs typeface="Times New Roman" panose="02020603050405020304" pitchFamily="18" charset="0"/>
              </a:rPr>
              <a:t>乙炔能够和溴水发生加成反应</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化学方程式为</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CH≡CH</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2Br</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b="1" dirty="0">
                <a:latin typeface="Times New Roman" panose="02020603050405020304" pitchFamily="18" charset="0"/>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CHBr</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CHBr</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dirty="0">
                <a:latin typeface="Times New Roman" panose="02020603050405020304" pitchFamily="18" charset="0"/>
                <a:cs typeface="Times New Roman" panose="02020603050405020304" pitchFamily="18" charset="0"/>
              </a:rPr>
              <a:t>中的现象为溴水褪色。</a:t>
            </a:r>
            <a:endParaRPr lang="zh-CN" altLang="zh-CN" sz="1150" dirty="0">
              <a:latin typeface="Calibri" panose="020F0502020204030204" pitchFamily="34" charset="0"/>
              <a:cs typeface="Times New Roman" panose="02020603050405020304" pitchFamily="18" charset="0"/>
            </a:endParaRPr>
          </a:p>
        </p:txBody>
      </p:sp>
      <p:sp>
        <p:nvSpPr>
          <p:cNvPr id="3" name="矩形 2"/>
          <p:cNvSpPr/>
          <p:nvPr/>
        </p:nvSpPr>
        <p:spPr>
          <a:xfrm>
            <a:off x="4677155" y="941658"/>
            <a:ext cx="1778051" cy="492443"/>
          </a:xfrm>
          <a:prstGeom prst="rect">
            <a:avLst/>
          </a:prstGeom>
        </p:spPr>
        <p:txBody>
          <a:bodyPr wrap="none">
            <a:spAutoFit/>
          </a:bodyPr>
          <a:lstStyle/>
          <a:p>
            <a:pPr lvl="0" defTabSz="1088390"/>
            <a:r>
              <a:rPr lang="en-US" altLang="zh-CN" sz="2600">
                <a:solidFill>
                  <a:srgbClr val="C00000"/>
                </a:solidFill>
                <a:latin typeface="Times New Roman" panose="02020603050405020304" pitchFamily="18" charset="0"/>
                <a:ea typeface="微软雅黑" panose="020B0503020204020204" pitchFamily="34" charset="-122"/>
              </a:rPr>
              <a:t>CuSO</a:t>
            </a:r>
            <a:r>
              <a:rPr lang="en-US" altLang="zh-CN" sz="2600" baseline="-25000">
                <a:solidFill>
                  <a:srgbClr val="C00000"/>
                </a:solidFill>
                <a:latin typeface="Times New Roman" panose="02020603050405020304" pitchFamily="18" charset="0"/>
                <a:ea typeface="微软雅黑" panose="020B0503020204020204" pitchFamily="34" charset="-122"/>
              </a:rPr>
              <a:t>4</a:t>
            </a:r>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溶液</a:t>
            </a:r>
            <a:endParaRPr lang="zh-CN" altLang="en-US" sz="2600" b="1" dirty="0">
              <a:solidFill>
                <a:srgbClr val="C00000"/>
              </a:solidFill>
              <a:latin typeface="Times New Roman" pitchFamily="18" charset="0"/>
              <a:ea typeface="华文细黑" pitchFamily="2" charset="-122"/>
              <a:cs typeface="Times New Roman" pitchFamily="18" charset="0"/>
            </a:endParaRPr>
          </a:p>
        </p:txBody>
      </p:sp>
      <p:sp>
        <p:nvSpPr>
          <p:cNvPr id="4" name="矩形 3"/>
          <p:cNvSpPr/>
          <p:nvPr/>
        </p:nvSpPr>
        <p:spPr>
          <a:xfrm>
            <a:off x="476721" y="1561872"/>
            <a:ext cx="2852063" cy="492443"/>
          </a:xfrm>
          <a:prstGeom prst="rect">
            <a:avLst/>
          </a:prstGeom>
        </p:spPr>
        <p:txBody>
          <a:bodyPr wrap="none">
            <a:spAutoFit/>
          </a:bodyPr>
          <a:lstStyle/>
          <a:p>
            <a:pPr lvl="0" defTabSz="1088390"/>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除去气体中的杂质</a:t>
            </a:r>
            <a:endParaRPr lang="zh-CN" altLang="en-US" sz="2600" b="1" dirty="0">
              <a:solidFill>
                <a:srgbClr val="C00000"/>
              </a:solidFill>
              <a:latin typeface="Times New Roman" pitchFamily="18" charset="0"/>
              <a:ea typeface="华文细黑" pitchFamily="2" charset="-122"/>
              <a:cs typeface="Times New Roman" pitchFamily="18" charset="0"/>
            </a:endParaRPr>
          </a:p>
        </p:txBody>
      </p:sp>
      <p:sp>
        <p:nvSpPr>
          <p:cNvPr id="5" name="矩形 4"/>
          <p:cNvSpPr/>
          <p:nvPr/>
        </p:nvSpPr>
        <p:spPr>
          <a:xfrm>
            <a:off x="5329500" y="2216557"/>
            <a:ext cx="1518364" cy="492443"/>
          </a:xfrm>
          <a:prstGeom prst="rect">
            <a:avLst/>
          </a:prstGeom>
        </p:spPr>
        <p:txBody>
          <a:bodyPr wrap="none">
            <a:spAutoFit/>
          </a:bodyPr>
          <a:lstStyle/>
          <a:p>
            <a:pPr lvl="0" defTabSz="1088390"/>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溴水褪色</a:t>
            </a:r>
            <a:endParaRPr lang="zh-CN" altLang="en-US" sz="2600" b="1" dirty="0">
              <a:solidFill>
                <a:srgbClr val="C00000"/>
              </a:solidFill>
              <a:latin typeface="Times New Roman" pitchFamily="18" charset="0"/>
              <a:ea typeface="华文细黑" pitchFamily="2" charset="-122"/>
              <a:cs typeface="Times New Roman" pitchFamily="18" charset="0"/>
            </a:endParaRPr>
          </a:p>
        </p:txBody>
      </p:sp>
      <p:sp>
        <p:nvSpPr>
          <p:cNvPr id="6" name="矩形 5"/>
          <p:cNvSpPr/>
          <p:nvPr/>
        </p:nvSpPr>
        <p:spPr>
          <a:xfrm>
            <a:off x="1044320" y="2741658"/>
            <a:ext cx="1518364" cy="492443"/>
          </a:xfrm>
          <a:prstGeom prst="rect">
            <a:avLst/>
          </a:prstGeom>
        </p:spPr>
        <p:txBody>
          <a:bodyPr wrap="none">
            <a:spAutoFit/>
          </a:bodyPr>
          <a:lstStyle/>
          <a:p>
            <a:pPr lvl="0" defTabSz="1088390"/>
            <a:r>
              <a:rPr lang="zh-CN" altLang="zh-CN" sz="260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加成反应</a:t>
            </a:r>
            <a:endParaRPr lang="zh-CN" altLang="en-US" sz="26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40282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blinds(horizontal)">
                                      <p:cBhvr>
                                        <p:cTn id="2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5943" y="1176758"/>
            <a:ext cx="11296938" cy="692497"/>
          </a:xfrm>
          <a:prstGeom prst="rect">
            <a:avLst/>
          </a:prstGeom>
        </p:spPr>
        <p:txBody>
          <a:bodyPr>
            <a:spAutoFit/>
          </a:bodyPr>
          <a:lstStyle/>
          <a:p>
            <a:pPr algn="ct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dirty="0">
                <a:latin typeface="Times New Roman" panose="02020603050405020304" pitchFamily="18" charset="0"/>
                <a:ea typeface="方正宋黑_GBK" panose="03000509000000000000" pitchFamily="65" charset="-122"/>
                <a:cs typeface="Times New Roman" panose="02020603050405020304" pitchFamily="18" charset="0"/>
              </a:rPr>
              <a:t>级</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dirty="0">
                <a:latin typeface="Times New Roman" panose="02020603050405020304" pitchFamily="18" charset="0"/>
                <a:ea typeface="方正宋黑_GBK" panose="03000509000000000000" pitchFamily="65" charset="-122"/>
                <a:cs typeface="Times New Roman" panose="02020603050405020304" pitchFamily="18" charset="0"/>
              </a:rPr>
              <a:t>素养培优</a:t>
            </a:r>
            <a:r>
              <a:rPr lang="zh-CN" altLang="zh-CN" sz="2600" b="1" dirty="0" smtClean="0">
                <a:latin typeface="Times New Roman" panose="02020603050405020304" pitchFamily="18" charset="0"/>
                <a:ea typeface="方正宋黑_GBK" panose="03000509000000000000" pitchFamily="65" charset="-122"/>
                <a:cs typeface="Times New Roman" panose="02020603050405020304" pitchFamily="18" charset="0"/>
              </a:rPr>
              <a:t>练</a:t>
            </a:r>
            <a:endParaRPr lang="zh-CN" altLang="zh-CN" sz="1150" dirty="0">
              <a:latin typeface="Calibri" panose="020F0502020204030204" pitchFamily="34" charset="0"/>
              <a:cs typeface="Times New Roman" panose="02020603050405020304"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1310183366"/>
              </p:ext>
            </p:extLst>
          </p:nvPr>
        </p:nvGraphicFramePr>
        <p:xfrm>
          <a:off x="519113" y="1945456"/>
          <a:ext cx="11153775" cy="1584325"/>
        </p:xfrm>
        <a:graphic>
          <a:graphicData uri="http://schemas.openxmlformats.org/presentationml/2006/ole">
            <mc:AlternateContent xmlns:mc="http://schemas.openxmlformats.org/markup-compatibility/2006">
              <mc:Choice xmlns:v="urn:schemas-microsoft-com:vml" Requires="v">
                <p:oleObj spid="_x0000_s21515" name="文档" r:id="rId4" imgW="11153167" imgH="1583601" progId="Word.Document.12">
                  <p:embed/>
                </p:oleObj>
              </mc:Choice>
              <mc:Fallback>
                <p:oleObj name="文档" r:id="rId4" imgW="11153167" imgH="1583601" progId="Word.Document.12">
                  <p:embed/>
                  <p:pic>
                    <p:nvPicPr>
                      <p:cNvPr id="0" name=""/>
                      <p:cNvPicPr/>
                      <p:nvPr/>
                    </p:nvPicPr>
                    <p:blipFill>
                      <a:blip r:embed="rId5"/>
                      <a:stretch>
                        <a:fillRect/>
                      </a:stretch>
                    </p:blipFill>
                    <p:spPr>
                      <a:xfrm>
                        <a:off x="519113" y="1945456"/>
                        <a:ext cx="11153775" cy="1584325"/>
                      </a:xfrm>
                      <a:prstGeom prst="rect">
                        <a:avLst/>
                      </a:prstGeom>
                    </p:spPr>
                  </p:pic>
                </p:oleObj>
              </mc:Fallback>
            </mc:AlternateContent>
          </a:graphicData>
        </a:graphic>
      </p:graphicFrame>
      <p:sp>
        <p:nvSpPr>
          <p:cNvPr id="4" name="矩形 3"/>
          <p:cNvSpPr/>
          <p:nvPr/>
        </p:nvSpPr>
        <p:spPr>
          <a:xfrm>
            <a:off x="684320" y="3434238"/>
            <a:ext cx="8109551" cy="2492990"/>
          </a:xfrm>
          <a:prstGeom prst="rect">
            <a:avLst/>
          </a:prstGeom>
        </p:spPr>
        <p:txBody>
          <a:bodyPr>
            <a:spAutoFit/>
          </a:bodyPr>
          <a:lstStyle/>
          <a:p>
            <a:pPr fontAlgn="ctr">
              <a:lnSpc>
                <a:spcPct val="150000"/>
              </a:lnSpc>
              <a:spcAft>
                <a:spcPts val="0"/>
              </a:spcAft>
              <a:tabLst>
                <a:tab pos="5130800" algn="l"/>
              </a:tabLst>
            </a:pP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A.1,3</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戊二烯和丙炔</a:t>
            </a:r>
            <a:endParaRPr lang="zh-CN" altLang="zh-CN" sz="1150" dirty="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B.1,3</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戊二烯和</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丁炔</a:t>
            </a:r>
            <a:endParaRPr lang="zh-CN" altLang="zh-CN" sz="1150" dirty="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C.2,3</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二甲基</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1,3</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戊二烯</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和</a:t>
            </a:r>
            <a:r>
              <a:rPr lang="zh-CN" altLang="en-US" sz="2600" dirty="0" smtClean="0">
                <a:latin typeface="Times New Roman" panose="02020603050405020304" pitchFamily="18" charset="0"/>
                <a:ea typeface="微软雅黑" panose="020B0503020204020204" pitchFamily="34" charset="-122"/>
                <a:cs typeface="Times New Roman" panose="02020603050405020304" pitchFamily="18" charset="0"/>
              </a:rPr>
              <a:t>丙</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炔</a:t>
            </a:r>
            <a:endParaRPr lang="zh-CN" altLang="zh-CN" sz="1150" dirty="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D.2</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甲基</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1,3</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丁二烯和</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丁炔</a:t>
            </a:r>
            <a:endParaRPr lang="zh-CN" altLang="zh-CN" sz="1150" dirty="0">
              <a:latin typeface="Calibri" panose="020F0502020204030204" pitchFamily="34" charset="0"/>
              <a:cs typeface="Times New Roman" panose="02020603050405020304" pitchFamily="18" charset="0"/>
            </a:endParaRPr>
          </a:p>
        </p:txBody>
      </p:sp>
      <p:sp>
        <p:nvSpPr>
          <p:cNvPr id="5" name="矩形 4"/>
          <p:cNvSpPr/>
          <p:nvPr/>
        </p:nvSpPr>
        <p:spPr>
          <a:xfrm>
            <a:off x="978235" y="3051824"/>
            <a:ext cx="458780" cy="584775"/>
          </a:xfrm>
          <a:prstGeom prst="rect">
            <a:avLst/>
          </a:prstGeom>
        </p:spPr>
        <p:txBody>
          <a:bodyPr wrap="none">
            <a:spAutoFit/>
          </a:bodyPr>
          <a:lstStyle/>
          <a:p>
            <a:pPr lvl="0" defTabSz="1088390"/>
            <a:r>
              <a:rPr lang="en-US" altLang="zh-CN" sz="3200" b="1" dirty="0" smtClean="0">
                <a:solidFill>
                  <a:srgbClr val="C00000"/>
                </a:solidFill>
                <a:latin typeface="Times New Roman" panose="02020603050405020304" pitchFamily="18" charset="0"/>
                <a:ea typeface="微软雅黑" panose="020B0503020204020204" pitchFamily="34" charset="-122"/>
              </a:rPr>
              <a:t>B</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221609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3967327894"/>
              </p:ext>
            </p:extLst>
          </p:nvPr>
        </p:nvGraphicFramePr>
        <p:xfrm>
          <a:off x="519113" y="909000"/>
          <a:ext cx="11153775" cy="2374900"/>
        </p:xfrm>
        <a:graphic>
          <a:graphicData uri="http://schemas.openxmlformats.org/presentationml/2006/ole">
            <mc:AlternateContent xmlns:mc="http://schemas.openxmlformats.org/markup-compatibility/2006">
              <mc:Choice xmlns:v="urn:schemas-microsoft-com:vml" Requires="v">
                <p:oleObj spid="_x0000_s23562" name="文档" r:id="rId4" imgW="11153167" imgH="2375221" progId="Word.Document.12">
                  <p:embed/>
                </p:oleObj>
              </mc:Choice>
              <mc:Fallback>
                <p:oleObj name="文档" r:id="rId4" imgW="11153167" imgH="2375221" progId="Word.Document.12">
                  <p:embed/>
                  <p:pic>
                    <p:nvPicPr>
                      <p:cNvPr id="0" name=""/>
                      <p:cNvPicPr/>
                      <p:nvPr/>
                    </p:nvPicPr>
                    <p:blipFill>
                      <a:blip r:embed="rId5"/>
                      <a:stretch>
                        <a:fillRect/>
                      </a:stretch>
                    </p:blipFill>
                    <p:spPr>
                      <a:xfrm>
                        <a:off x="519113" y="909000"/>
                        <a:ext cx="11153775" cy="2374900"/>
                      </a:xfrm>
                      <a:prstGeom prst="rect">
                        <a:avLst/>
                      </a:prstGeom>
                    </p:spPr>
                  </p:pic>
                </p:oleObj>
              </mc:Fallback>
            </mc:AlternateContent>
          </a:graphicData>
        </a:graphic>
      </p:graphicFrame>
    </p:spTree>
    <p:extLst>
      <p:ext uri="{BB962C8B-B14F-4D97-AF65-F5344CB8AC3E}">
        <p14:creationId xmlns:p14="http://schemas.microsoft.com/office/powerpoint/2010/main" val="5676201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p:cNvGraphicFramePr>
            <a:graphicFrameLocks noChangeAspect="1"/>
          </p:cNvGraphicFramePr>
          <p:nvPr>
            <p:extLst>
              <p:ext uri="{D42A27DB-BD31-4B8C-83A1-F6EECF244321}">
                <p14:modId xmlns:p14="http://schemas.microsoft.com/office/powerpoint/2010/main" val="566616980"/>
              </p:ext>
            </p:extLst>
          </p:nvPr>
        </p:nvGraphicFramePr>
        <p:xfrm>
          <a:off x="519113" y="898114"/>
          <a:ext cx="11153775" cy="1187450"/>
        </p:xfrm>
        <a:graphic>
          <a:graphicData uri="http://schemas.openxmlformats.org/presentationml/2006/ole">
            <mc:AlternateContent xmlns:mc="http://schemas.openxmlformats.org/markup-compatibility/2006">
              <mc:Choice xmlns:v="urn:schemas-microsoft-com:vml" Requires="v">
                <p:oleObj spid="_x0000_s22540" name="文档" r:id="rId4" imgW="11153167" imgH="1187611" progId="Word.Document.12">
                  <p:embed/>
                </p:oleObj>
              </mc:Choice>
              <mc:Fallback>
                <p:oleObj name="文档" r:id="rId4" imgW="11153167" imgH="1187611" progId="Word.Document.12">
                  <p:embed/>
                  <p:pic>
                    <p:nvPicPr>
                      <p:cNvPr id="0" name=""/>
                      <p:cNvPicPr/>
                      <p:nvPr/>
                    </p:nvPicPr>
                    <p:blipFill>
                      <a:blip r:embed="rId5"/>
                      <a:stretch>
                        <a:fillRect/>
                      </a:stretch>
                    </p:blipFill>
                    <p:spPr>
                      <a:xfrm>
                        <a:off x="519113" y="898114"/>
                        <a:ext cx="11153775" cy="1187450"/>
                      </a:xfrm>
                      <a:prstGeom prst="rect">
                        <a:avLst/>
                      </a:prstGeom>
                    </p:spPr>
                  </p:pic>
                </p:oleObj>
              </mc:Fallback>
            </mc:AlternateContent>
          </a:graphicData>
        </a:graphic>
      </p:graphicFrame>
      <p:pic>
        <p:nvPicPr>
          <p:cNvPr id="7" name="image448.jpeg"/>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75206" y="1548354"/>
            <a:ext cx="7198995" cy="1074420"/>
          </a:xfrm>
          <a:prstGeom prst="rect">
            <a:avLst/>
          </a:prstGeom>
          <a:solidFill>
            <a:scrgbClr r="0" g="0" b="0">
              <a:alpha val="0"/>
            </a:scrgbClr>
          </a:solidFill>
          <a:ln>
            <a:noFill/>
          </a:ln>
        </p:spPr>
      </p:pic>
      <p:sp>
        <p:nvSpPr>
          <p:cNvPr id="6" name="矩形 5"/>
          <p:cNvSpPr/>
          <p:nvPr/>
        </p:nvSpPr>
        <p:spPr>
          <a:xfrm>
            <a:off x="589028" y="2535675"/>
            <a:ext cx="11010769" cy="1939054"/>
          </a:xfrm>
          <a:prstGeom prst="rect">
            <a:avLst/>
          </a:prstGeom>
        </p:spPr>
        <p:txBody>
          <a:bodyPr>
            <a:spAutoFit/>
          </a:bodyPr>
          <a:lstStyle/>
          <a:p>
            <a:pPr fontAlgn="ctr">
              <a:lnSpc>
                <a:spcPct val="150000"/>
              </a:lnSpc>
              <a:spcAft>
                <a:spcPts val="0"/>
              </a:spcAft>
              <a:tabLst>
                <a:tab pos="5130800" algn="l"/>
              </a:tabLst>
            </a:pP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注</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b="1" dirty="0">
                <a:latin typeface="宋体" panose="02010600030101010101" pitchFamily="2" charset="-122"/>
                <a:cs typeface="Times New Roman" panose="02020603050405020304" pitchFamily="18" charset="0"/>
              </a:rPr>
              <a:t>“</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b="1" dirty="0">
                <a:latin typeface="Times New Roman" panose="02020603050405020304" pitchFamily="18" charset="0"/>
                <a:cs typeface="Times New Roman" panose="02020603050405020304" pitchFamily="18" charset="0"/>
              </a:rPr>
              <a:t>→</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b="1" dirty="0">
                <a:latin typeface="宋体" panose="02010600030101010101" pitchFamily="2"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可表示为</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HCl</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AuCl</a:t>
            </a:r>
            <a:r>
              <a:rPr lang="en-US" altLang="zh-CN" sz="2600" b="1" dirty="0" err="1">
                <a:latin typeface="Times New Roman" panose="02020603050405020304" pitchFamily="18" charset="0"/>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HCl</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AuCl</a:t>
            </a:r>
            <a:endParaRPr lang="zh-CN" altLang="zh-CN" sz="1150" dirty="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下列有关说法不正确的是</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600" b="1" dirty="0" err="1">
                <a:latin typeface="宋体" panose="02010600030101010101" pitchFamily="2"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b="1" dirty="0" err="1">
                <a:latin typeface="Times New Roman" panose="02020603050405020304" pitchFamily="18" charset="0"/>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5</a:t>
            </a:r>
            <a:r>
              <a:rPr lang="en-US" altLang="zh-CN" sz="2600" b="1" dirty="0">
                <a:latin typeface="宋体" panose="02010600030101010101" pitchFamily="2"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的化学方程式可表示为</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HCl</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AuCl</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CH≡CH</a:t>
            </a:r>
            <a:r>
              <a:rPr lang="en-US" altLang="zh-CN" sz="2600" b="1" dirty="0" err="1">
                <a:latin typeface="Times New Roman" panose="02020603050405020304" pitchFamily="18" charset="0"/>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CHCl</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AuCl</a:t>
            </a:r>
            <a:endParaRPr lang="zh-CN" altLang="zh-CN" sz="1150" dirty="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保持体系中</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分压不变</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增大</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HCl</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分压可提高反应催化效率</a:t>
            </a:r>
            <a:endParaRPr lang="zh-CN" altLang="zh-CN" sz="1150" dirty="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反应过程中有极性共价键和非极性共价键断裂</a:t>
            </a:r>
            <a:endParaRPr lang="zh-CN" altLang="zh-CN" sz="1150" dirty="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反应物在催化剂表面经历过程</a:t>
            </a:r>
            <a:r>
              <a:rPr lang="en-US" altLang="zh-CN" sz="2600" b="1" dirty="0">
                <a:latin typeface="宋体" panose="02010600030101010101" pitchFamily="2"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扩散</a:t>
            </a:r>
            <a:r>
              <a:rPr lang="en-US" altLang="zh-CN" sz="2600" b="1" dirty="0">
                <a:latin typeface="Times New Roman" panose="02020603050405020304" pitchFamily="18" charset="0"/>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吸附</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活性位点</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b="1" dirty="0">
                <a:latin typeface="Times New Roman" panose="02020603050405020304" pitchFamily="18" charset="0"/>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表面反应</a:t>
            </a:r>
            <a:r>
              <a:rPr lang="en-US" altLang="zh-CN" sz="2600" b="1" dirty="0">
                <a:latin typeface="Times New Roman" panose="02020603050405020304" pitchFamily="18" charset="0"/>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脱附</a:t>
            </a:r>
            <a:r>
              <a:rPr lang="en-US" altLang="zh-CN" sz="2600" b="1" dirty="0">
                <a:latin typeface="宋体" panose="02010600030101010101" pitchFamily="2"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sp>
        <p:nvSpPr>
          <p:cNvPr id="9" name="矩形 8"/>
          <p:cNvSpPr/>
          <p:nvPr/>
        </p:nvSpPr>
        <p:spPr>
          <a:xfrm>
            <a:off x="4579007" y="3269540"/>
            <a:ext cx="458780" cy="584775"/>
          </a:xfrm>
          <a:prstGeom prst="rect">
            <a:avLst/>
          </a:prstGeom>
        </p:spPr>
        <p:txBody>
          <a:bodyPr wrap="none">
            <a:spAutoFit/>
          </a:bodyPr>
          <a:lstStyle/>
          <a:p>
            <a:pPr lvl="0" defTabSz="1088390"/>
            <a:r>
              <a:rPr lang="en-US" altLang="zh-CN" sz="3200" b="1" dirty="0" smtClean="0">
                <a:solidFill>
                  <a:srgbClr val="C00000"/>
                </a:solidFill>
                <a:latin typeface="Times New Roman" panose="02020603050405020304" pitchFamily="18" charset="0"/>
                <a:ea typeface="微软雅黑" panose="020B0503020204020204" pitchFamily="34" charset="-122"/>
              </a:rPr>
              <a:t>B</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2894363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0418" y="837506"/>
            <a:ext cx="11654075" cy="4324236"/>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a:latin typeface="Times New Roman" panose="02020603050405020304" pitchFamily="18" charset="0"/>
                <a:cs typeface="Times New Roman" panose="02020603050405020304" pitchFamily="18" charset="0"/>
              </a:rPr>
              <a:t>由图可知</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5</a:t>
            </a:r>
            <a:r>
              <a:rPr lang="zh-CN" altLang="zh-CN" sz="2600" b="1">
                <a:latin typeface="Times New Roman" panose="02020603050405020304" pitchFamily="18" charset="0"/>
                <a:cs typeface="Times New Roman" panose="02020603050405020304" pitchFamily="18" charset="0"/>
              </a:rPr>
              <a:t>为乙炔与吸附在催化剂</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AuCl</a:t>
            </a:r>
            <a:r>
              <a:rPr lang="zh-CN" altLang="zh-CN" sz="2600" b="1">
                <a:latin typeface="Times New Roman" panose="02020603050405020304" pitchFamily="18" charset="0"/>
                <a:cs typeface="Times New Roman" panose="02020603050405020304" pitchFamily="18" charset="0"/>
              </a:rPr>
              <a:t>上的</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HCl</a:t>
            </a:r>
            <a:r>
              <a:rPr lang="zh-CN" altLang="zh-CN" sz="2600" b="1">
                <a:latin typeface="Times New Roman" panose="02020603050405020304" pitchFamily="18" charset="0"/>
                <a:cs typeface="Times New Roman" panose="02020603050405020304" pitchFamily="18" charset="0"/>
              </a:rPr>
              <a:t>反应</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化学方程式为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CH≡CH</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HCl/AuCl</a:t>
            </a:r>
            <a:r>
              <a:rPr lang="en-US"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==CHCl/AuCl,A</a:t>
            </a:r>
            <a:r>
              <a:rPr lang="zh-CN" altLang="zh-CN" sz="2600" b="1">
                <a:latin typeface="Times New Roman" panose="02020603050405020304" pitchFamily="18" charset="0"/>
                <a:cs typeface="Times New Roman" panose="02020603050405020304" pitchFamily="18" charset="0"/>
              </a:rPr>
              <a:t>正确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若保持体系中</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Times New Roman" panose="02020603050405020304" pitchFamily="18" charset="0"/>
                <a:cs typeface="Times New Roman" panose="02020603050405020304" pitchFamily="18" charset="0"/>
              </a:rPr>
              <a:t>分压不变</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,HCl</a:t>
            </a:r>
            <a:r>
              <a:rPr lang="zh-CN" altLang="zh-CN" sz="2600" b="1">
                <a:latin typeface="Times New Roman" panose="02020603050405020304" pitchFamily="18" charset="0"/>
                <a:cs typeface="Times New Roman" panose="02020603050405020304" pitchFamily="18" charset="0"/>
              </a:rPr>
              <a:t>分压过高时</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,HCl</a:t>
            </a:r>
            <a:r>
              <a:rPr lang="zh-CN" altLang="zh-CN" sz="2600" b="1">
                <a:latin typeface="Times New Roman" panose="02020603050405020304" pitchFamily="18" charset="0"/>
                <a:cs typeface="Times New Roman" panose="02020603050405020304" pitchFamily="18" charset="0"/>
              </a:rPr>
              <a:t>的体积分数过高</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催化剂吸附的较多</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阻碍了乙炔与其接触</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降低反应催化效率</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a:latin typeface="Times New Roman" panose="02020603050405020304" pitchFamily="18" charset="0"/>
                <a:cs typeface="Times New Roman" panose="02020603050405020304" pitchFamily="18" charset="0"/>
              </a:rPr>
              <a:t>错误</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反应过程中有</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Cl</a:t>
            </a:r>
            <a:r>
              <a:rPr lang="zh-CN" altLang="zh-CN" sz="2600" b="1">
                <a:latin typeface="Times New Roman" panose="02020603050405020304" pitchFamily="18" charset="0"/>
                <a:cs typeface="Times New Roman" panose="02020603050405020304" pitchFamily="18" charset="0"/>
              </a:rPr>
              <a:t>极性共价键和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latin typeface="Times New Roman" panose="02020603050405020304" pitchFamily="18" charset="0"/>
                <a:cs typeface="Times New Roman" panose="02020603050405020304" pitchFamily="18" charset="0"/>
              </a:rPr>
              <a:t>非极性共价键断裂</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a:latin typeface="Times New Roman" panose="02020603050405020304" pitchFamily="18" charset="0"/>
                <a:cs typeface="Times New Roman" panose="02020603050405020304" pitchFamily="18" charset="0"/>
              </a:rPr>
              <a:t>正确</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反应物在催化剂表面经历</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Times New Roman" panose="02020603050405020304" pitchFamily="18" charset="0"/>
                <a:cs typeface="Times New Roman" panose="02020603050405020304" pitchFamily="18" charset="0"/>
              </a:rPr>
              <a:t>过程扩散</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b="1">
                <a:latin typeface="Times New Roman" panose="02020603050405020304" pitchFamily="18" charset="0"/>
                <a:cs typeface="Times New Roman" panose="02020603050405020304" pitchFamily="18" charset="0"/>
              </a:rPr>
              <a:t>过程</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HCl</a:t>
            </a:r>
            <a:r>
              <a:rPr lang="zh-CN" altLang="zh-CN" sz="2600" b="1">
                <a:latin typeface="Times New Roman" panose="02020603050405020304" pitchFamily="18" charset="0"/>
                <a:cs typeface="Times New Roman" panose="02020603050405020304" pitchFamily="18" charset="0"/>
              </a:rPr>
              <a:t>在</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AuCl</a:t>
            </a:r>
            <a:r>
              <a:rPr lang="zh-CN" altLang="zh-CN" sz="2600" b="1">
                <a:latin typeface="Times New Roman" panose="02020603050405020304" pitchFamily="18" charset="0"/>
                <a:cs typeface="Times New Roman" panose="02020603050405020304" pitchFamily="18" charset="0"/>
              </a:rPr>
              <a:t>上吸附</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活性位点</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5</a:t>
            </a:r>
            <a:r>
              <a:rPr lang="zh-CN" altLang="zh-CN" sz="2600" b="1">
                <a:latin typeface="Times New Roman" panose="02020603050405020304" pitchFamily="18" charset="0"/>
                <a:cs typeface="Times New Roman" panose="02020603050405020304" pitchFamily="18" charset="0"/>
              </a:rPr>
              <a:t>乙炔和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HCl</a:t>
            </a:r>
            <a:r>
              <a:rPr lang="zh-CN" altLang="zh-CN" sz="2600" b="1">
                <a:latin typeface="Times New Roman" panose="02020603050405020304" pitchFamily="18" charset="0"/>
                <a:cs typeface="Times New Roman" panose="02020603050405020304" pitchFamily="18" charset="0"/>
              </a:rPr>
              <a:t>在催化剂表面反应</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,5</a:t>
            </a:r>
            <a:r>
              <a:rPr lang="en-US"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2600" b="1">
                <a:latin typeface="Times New Roman" panose="02020603050405020304" pitchFamily="18" charset="0"/>
                <a:cs typeface="Times New Roman" panose="02020603050405020304" pitchFamily="18" charset="0"/>
              </a:rPr>
              <a:t>生成产物氯乙烯从催化剂上脱附</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b="1">
                <a:latin typeface="Times New Roman" panose="02020603050405020304" pitchFamily="18" charset="0"/>
                <a:cs typeface="Times New Roman" panose="02020603050405020304" pitchFamily="18" charset="0"/>
              </a:rPr>
              <a:t>正确。</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829839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837506"/>
            <a:ext cx="11654075" cy="986400"/>
          </a:xfrm>
          <a:prstGeom prst="rect">
            <a:avLst/>
          </a:prstGeom>
        </p:spPr>
        <p:txBody>
          <a:bodyPr wrap="square" lIns="121898" tIns="60948" rIns="121898" bIns="60948">
            <a:spAutoFit/>
          </a:bodyPr>
          <a:lstStyle/>
          <a:p>
            <a:pPr marL="252000" indent="-252000" algn="just">
              <a:lnSpc>
                <a:spcPct val="112000"/>
              </a:lnSpc>
              <a:tabLst>
                <a:tab pos="2700655" algn="l"/>
              </a:tabLst>
            </a:pPr>
            <a:r>
              <a:rPr lang="en-US" altLang="zh-CN" sz="2600">
                <a:latin typeface="Times New Roman" panose="02020603050405020304" pitchFamily="18" charset="0"/>
                <a:ea typeface="微软雅黑" panose="020B0503020204020204" pitchFamily="34" charset="-122"/>
              </a:rPr>
              <a:t>12.</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负离子</a:t>
            </a:r>
            <a:r>
              <a:rPr lang="en-US" altLang="zh-CN" sz="2600">
                <a:latin typeface="Times New Roman" panose="02020603050405020304" pitchFamily="18" charset="0"/>
                <a:ea typeface="微软雅黑" panose="020B0503020204020204" pitchFamily="34" charset="-122"/>
              </a:rPr>
              <a:t>C</a:t>
            </a:r>
            <a:r>
              <a:rPr lang="en-US" altLang="zh-CN" sz="2600" baseline="-25000">
                <a:latin typeface="Times New Roman" panose="02020603050405020304" pitchFamily="18" charset="0"/>
                <a:ea typeface="微软雅黑" panose="020B0503020204020204" pitchFamily="34" charset="-122"/>
              </a:rPr>
              <a:t>8</a:t>
            </a:r>
            <a:r>
              <a:rPr lang="en-US" altLang="zh-CN" sz="2600">
                <a:latin typeface="Times New Roman" panose="02020603050405020304" pitchFamily="18" charset="0"/>
                <a:ea typeface="微软雅黑" panose="020B0503020204020204" pitchFamily="34" charset="-122"/>
              </a:rPr>
              <a:t>H</a:t>
            </a:r>
            <a:r>
              <a:rPr lang="zh-CN" altLang="zh-CN" sz="2600" baseline="300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的结构简式为</a:t>
            </a:r>
            <a:r>
              <a:rPr lang="en-US" altLang="zh-CN" sz="2600">
                <a:latin typeface="Times New Roman" panose="02020603050405020304" pitchFamily="18" charset="0"/>
                <a:ea typeface="微软雅黑" panose="020B0503020204020204" pitchFamily="34" charset="-122"/>
              </a:rPr>
              <a:t>HC≡C—C≡C—C≡C—C≡C</a:t>
            </a:r>
            <a:r>
              <a:rPr lang="zh-CN" altLang="zh-CN" sz="2600" baseline="300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。下列关于该离子的推断正确的是</a:t>
            </a:r>
            <a:r>
              <a:rPr lang="en-US" altLang="zh-CN" sz="2600">
                <a:latin typeface="Times New Roman" panose="02020603050405020304" pitchFamily="18" charset="0"/>
                <a:ea typeface="微软雅黑" panose="020B0503020204020204" pitchFamily="34" charset="-122"/>
              </a:rPr>
              <a:t>(</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rPr>
              <a:t>)</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mc:AlternateContent xmlns:mc="http://schemas.openxmlformats.org/markup-compatibility/2006" xmlns:a14="http://schemas.microsoft.com/office/drawing/2010/main">
        <mc:Choice Requires="a14">
          <p:sp>
            <p:nvSpPr>
              <p:cNvPr id="5" name="矩形 4"/>
              <p:cNvSpPr/>
              <p:nvPr/>
            </p:nvSpPr>
            <p:spPr>
              <a:xfrm>
                <a:off x="503232" y="1821969"/>
                <a:ext cx="11397613" cy="4156306"/>
              </a:xfrm>
              <a:prstGeom prst="rect">
                <a:avLst/>
              </a:prstGeom>
            </p:spPr>
            <p:txBody>
              <a:bodyPr wrap="square" lIns="121898" tIns="60948" rIns="121898" bIns="60948">
                <a:spAutoFit/>
              </a:bodyPr>
              <a:lstStyle/>
              <a:p>
                <a:pPr algn="just" fontAlgn="ctr">
                  <a:lnSpc>
                    <a:spcPct val="112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一个负离子含有</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34</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个电子</a:t>
                </a:r>
                <a:endParaRPr lang="zh-CN" altLang="zh-CN" sz="1150" dirty="0">
                  <a:latin typeface="Calibri" panose="020F0502020204030204" pitchFamily="34" charset="0"/>
                  <a:cs typeface="Times New Roman" panose="02020603050405020304" pitchFamily="18" charset="0"/>
                </a:endParaRPr>
              </a:p>
              <a:p>
                <a:pPr algn="just" fontAlgn="ctr">
                  <a:lnSpc>
                    <a:spcPct val="112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该离子能与溴水、酸性高锰酸钾溶液依次发生氧化反应、加成反应</a:t>
                </a:r>
                <a:endParaRPr lang="zh-CN" altLang="zh-CN" sz="1150" dirty="0">
                  <a:latin typeface="Calibri" panose="020F0502020204030204" pitchFamily="34" charset="0"/>
                  <a:cs typeface="Times New Roman" panose="02020603050405020304" pitchFamily="18" charset="0"/>
                </a:endParaRPr>
              </a:p>
              <a:p>
                <a:pPr algn="just" fontAlgn="ctr">
                  <a:lnSpc>
                    <a:spcPct val="112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在一定条件下</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8</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2600"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与</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8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完全反应生成辛烷</a:t>
                </a:r>
                <a:endParaRPr lang="zh-CN" altLang="zh-CN" sz="1150" dirty="0">
                  <a:latin typeface="Calibri" panose="020F0502020204030204" pitchFamily="34" charset="0"/>
                  <a:cs typeface="Times New Roman" panose="02020603050405020304" pitchFamily="18" charset="0"/>
                </a:endParaRPr>
              </a:p>
              <a:p>
                <a:pPr algn="just" fontAlgn="ctr">
                  <a:lnSpc>
                    <a:spcPct val="112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D.</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在酸性溶液中</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该负离子与</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2600" baseline="30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反应生成</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1,3,5,7</a:t>
                </a:r>
                <a:r>
                  <a:rPr lang="en-US" altLang="zh-CN" sz="2600" dirty="0">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辛四</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炔</a:t>
                </a:r>
                <a:endPar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gn="just" fontAlgn="ctr">
                  <a:lnSpc>
                    <a:spcPct val="112000"/>
                  </a:lnSpc>
                  <a:spcAft>
                    <a:spcPts val="0"/>
                  </a:spcAft>
                  <a:tabLst>
                    <a:tab pos="5130800" algn="l"/>
                  </a:tabLst>
                </a:pPr>
                <a:r>
                  <a:rPr lang="zh-CN"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dirty="0">
                    <a:solidFill>
                      <a:srgbClr val="0000FF"/>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HC≡C</a:t>
                </a:r>
                <a:r>
                  <a:rPr lang="en-US" altLang="zh-CN" sz="2600" b="1" dirty="0">
                    <a:latin typeface="Times New Roman" panose="02020603050405020304" pitchFamily="18" charset="0"/>
                    <a:cs typeface="Times New Roman" panose="02020603050405020304" pitchFamily="18" charset="0"/>
                  </a:rPr>
                  <a:t>—</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C≡C</a:t>
                </a:r>
                <a:r>
                  <a:rPr lang="en-US" altLang="zh-CN" sz="2600" b="1" dirty="0">
                    <a:latin typeface="Times New Roman" panose="02020603050405020304" pitchFamily="18" charset="0"/>
                    <a:cs typeface="Times New Roman" panose="02020603050405020304" pitchFamily="18" charset="0"/>
                  </a:rPr>
                  <a:t>—</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C≡C</a:t>
                </a:r>
                <a:r>
                  <a:rPr lang="en-US" altLang="zh-CN" sz="2600" b="1" dirty="0">
                    <a:latin typeface="Times New Roman" panose="02020603050405020304" pitchFamily="18" charset="0"/>
                    <a:cs typeface="Times New Roman" panose="02020603050405020304" pitchFamily="18" charset="0"/>
                  </a:rPr>
                  <a:t>—</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C≡C</a:t>
                </a:r>
                <a:r>
                  <a:rPr lang="zh-CN" altLang="zh-CN" sz="2600" baseline="300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中电子数为</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6</a:t>
                </a:r>
                <a:r>
                  <a:rPr lang="en-US" altLang="zh-CN" sz="2600" b="1" dirty="0">
                    <a:latin typeface="宋体" panose="02010600030101010101" pitchFamily="2" charset="-122"/>
                    <a:cs typeface="Times New Roman" panose="02020603050405020304" pitchFamily="18" charset="0"/>
                  </a:rPr>
                  <a:t>×</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8</a:t>
                </a:r>
                <a:r>
                  <a:rPr lang="zh-CN"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50,A</a:t>
                </a:r>
                <a:r>
                  <a:rPr lang="zh-CN" altLang="zh-CN" sz="2600" b="1" dirty="0">
                    <a:latin typeface="Times New Roman" panose="02020603050405020304" pitchFamily="18" charset="0"/>
                    <a:cs typeface="Times New Roman" panose="02020603050405020304" pitchFamily="18" charset="0"/>
                  </a:rPr>
                  <a:t>错误</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碳碳三键能和溴水发生加成反应</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能被酸性高锰酸钾溶液氧化</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发生氧化反应</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b="1" dirty="0">
                    <a:latin typeface="Times New Roman" panose="02020603050405020304" pitchFamily="18" charset="0"/>
                    <a:cs typeface="Times New Roman" panose="02020603050405020304" pitchFamily="18" charset="0"/>
                  </a:rPr>
                  <a:t>错误</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在一定条件下</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b="1" dirty="0">
                    <a:latin typeface="Times New Roman" panose="02020603050405020304" pitchFamily="18" charset="0"/>
                    <a:cs typeface="Times New Roman" panose="02020603050405020304" pitchFamily="18" charset="0"/>
                  </a:rPr>
                  <a:t> </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effectLst/>
                    <a:latin typeface="Times New Roman" panose="02020603050405020304" pitchFamily="18" charset="0"/>
                    <a:ea typeface="微软雅黑" panose="020B0503020204020204" pitchFamily="34" charset="-122"/>
                    <a:cs typeface="Times New Roman" panose="02020603050405020304" pitchFamily="18" charset="0"/>
                  </a:rPr>
                  <a:t>8</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2600" baseline="300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与</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8</a:t>
                </a:r>
                <a:r>
                  <a:rPr lang="en-US" altLang="zh-CN" sz="2600" b="1" dirty="0">
                    <a:latin typeface="Times New Roman" panose="02020603050405020304" pitchFamily="18" charset="0"/>
                    <a:cs typeface="Times New Roman" panose="02020603050405020304" pitchFamily="18" charset="0"/>
                  </a:rPr>
                  <a:t> </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mol</a:t>
                </a:r>
                <a:r>
                  <a:rPr lang="en-US" altLang="zh-CN" sz="2600" b="1" dirty="0">
                    <a:latin typeface="Times New Roman" panose="02020603050405020304" pitchFamily="18" charset="0"/>
                    <a:cs typeface="Times New Roman" panose="02020603050405020304" pitchFamily="18" charset="0"/>
                  </a:rPr>
                  <a:t> </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dirty="0" err="1">
                    <a:effectLst/>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dirty="0">
                    <a:latin typeface="Times New Roman" panose="02020603050405020304" pitchFamily="18" charset="0"/>
                    <a:cs typeface="Times New Roman" panose="02020603050405020304" pitchFamily="18" charset="0"/>
                  </a:rPr>
                  <a:t>完全反应生成</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dirty="0" err="1">
                    <a:effectLst/>
                    <a:latin typeface="Times New Roman" panose="02020603050405020304" pitchFamily="18" charset="0"/>
                    <a:ea typeface="微软雅黑" panose="020B0503020204020204" pitchFamily="34" charset="-122"/>
                    <a:cs typeface="Times New Roman" panose="02020603050405020304" pitchFamily="18" charset="0"/>
                  </a:rPr>
                  <a:t>8</a:t>
                </a:r>
                <a14:m>
                  <m:oMath xmlns:m="http://schemas.openxmlformats.org/officeDocument/2006/math">
                    <m:sSubSup>
                      <m:sSubSupPr>
                        <m:ctrlPr>
                          <a:rPr lang="zh-CN" altLang="zh-CN" sz="2600" i="1">
                            <a:effectLst/>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𝐇</m:t>
                        </m:r>
                      </m:e>
                      <m:sub>
                        <m:r>
                          <a:rPr lang="en-US" altLang="zh-CN" sz="2600" b="1" i="1">
                            <a:effectLst/>
                            <a:latin typeface="Cambria Math" panose="02040503050406030204" pitchFamily="18" charset="0"/>
                            <a:ea typeface="微软雅黑" panose="020B0503020204020204" pitchFamily="34" charset="-122"/>
                            <a:cs typeface="Times New Roman" panose="02020603050405020304" pitchFamily="18" charset="0"/>
                          </a:rPr>
                          <m:t>𝟏𝟕</m:t>
                        </m:r>
                      </m:sub>
                      <m:sup>
                        <m:r>
                          <a:rPr lang="en-US" altLang="zh-CN" sz="2600" i="1">
                            <a:effectLst/>
                            <a:latin typeface="Cambria Math" panose="02040503050406030204" pitchFamily="18" charset="0"/>
                            <a:ea typeface="微软雅黑" panose="020B0503020204020204" pitchFamily="34" charset="-122"/>
                            <a:cs typeface="Times New Roman" panose="02020603050405020304" pitchFamily="18" charset="0"/>
                          </a:rPr>
                          <m:t>−</m:t>
                        </m:r>
                      </m:sup>
                    </m:sSubSup>
                  </m:oMath>
                </a14:m>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,C</a:t>
                </a:r>
                <a:r>
                  <a:rPr lang="zh-CN" altLang="zh-CN" sz="2600" b="1" dirty="0">
                    <a:latin typeface="Times New Roman" panose="02020603050405020304" pitchFamily="18" charset="0"/>
                    <a:cs typeface="Times New Roman" panose="02020603050405020304" pitchFamily="18" charset="0"/>
                  </a:rPr>
                  <a:t>错误</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酸性条件下</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HC≡C</a:t>
                </a:r>
                <a:r>
                  <a:rPr lang="en-US" altLang="zh-CN" sz="2600" b="1" dirty="0">
                    <a:latin typeface="Times New Roman" panose="02020603050405020304" pitchFamily="18" charset="0"/>
                    <a:cs typeface="Times New Roman" panose="02020603050405020304" pitchFamily="18" charset="0"/>
                  </a:rPr>
                  <a:t>—</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C≡C</a:t>
                </a:r>
                <a:r>
                  <a:rPr lang="en-US" altLang="zh-CN" sz="2600" b="1" dirty="0">
                    <a:latin typeface="Times New Roman" panose="02020603050405020304" pitchFamily="18" charset="0"/>
                    <a:cs typeface="Times New Roman" panose="02020603050405020304" pitchFamily="18" charset="0"/>
                  </a:rPr>
                  <a:t>—</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C≡C</a:t>
                </a:r>
                <a:r>
                  <a:rPr lang="en-US" altLang="zh-CN" sz="2600" b="1" dirty="0">
                    <a:latin typeface="Times New Roman" panose="02020603050405020304" pitchFamily="18" charset="0"/>
                    <a:cs typeface="Times New Roman" panose="02020603050405020304" pitchFamily="18" charset="0"/>
                  </a:rPr>
                  <a:t>—</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C≡C</a:t>
                </a:r>
                <a:r>
                  <a:rPr lang="zh-CN" altLang="zh-CN" sz="2600" baseline="300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与</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H</a:t>
                </a:r>
                <a:r>
                  <a:rPr lang="zh-CN" altLang="zh-CN" sz="2600" baseline="300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反应生成</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HC≡C</a:t>
                </a:r>
                <a:r>
                  <a:rPr lang="en-US" altLang="zh-CN" sz="2600" b="1" dirty="0">
                    <a:latin typeface="Times New Roman" panose="02020603050405020304" pitchFamily="18" charset="0"/>
                    <a:cs typeface="Times New Roman" panose="02020603050405020304" pitchFamily="18" charset="0"/>
                  </a:rPr>
                  <a:t>—</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C≡C</a:t>
                </a:r>
                <a:r>
                  <a:rPr lang="en-US" altLang="zh-CN" sz="2600" b="1" dirty="0">
                    <a:latin typeface="Times New Roman" panose="02020603050405020304" pitchFamily="18" charset="0"/>
                    <a:cs typeface="Times New Roman" panose="02020603050405020304" pitchFamily="18" charset="0"/>
                  </a:rPr>
                  <a:t>—</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C≡C</a:t>
                </a:r>
                <a:r>
                  <a:rPr lang="en-US" altLang="zh-CN" sz="2600" b="1" dirty="0">
                    <a:latin typeface="Times New Roman" panose="02020603050405020304" pitchFamily="18" charset="0"/>
                    <a:cs typeface="Times New Roman" panose="02020603050405020304" pitchFamily="18" charset="0"/>
                  </a:rPr>
                  <a:t>—</a:t>
                </a:r>
                <a:r>
                  <a:rPr lang="en-US" altLang="zh-CN" sz="2600" dirty="0" err="1">
                    <a:effectLst/>
                    <a:latin typeface="Times New Roman" panose="02020603050405020304" pitchFamily="18" charset="0"/>
                    <a:ea typeface="微软雅黑" panose="020B0503020204020204" pitchFamily="34" charset="-122"/>
                    <a:cs typeface="Times New Roman" panose="02020603050405020304" pitchFamily="18" charset="0"/>
                  </a:rPr>
                  <a:t>C≡CH</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Times New Roman" panose="02020603050405020304" pitchFamily="18" charset="0"/>
                    <a:cs typeface="Times New Roman" panose="02020603050405020304" pitchFamily="18" charset="0"/>
                  </a:rPr>
                  <a:t>其名称是</a:t>
                </a:r>
                <a:r>
                  <a:rPr lang="en-US" altLang="zh-CN" sz="2600" dirty="0">
                    <a:effectLst/>
                    <a:latin typeface="Times New Roman" panose="02020603050405020304" pitchFamily="18" charset="0"/>
                    <a:ea typeface="微软雅黑" panose="020B0503020204020204" pitchFamily="34" charset="-122"/>
                    <a:cs typeface="Times New Roman" panose="02020603050405020304" pitchFamily="18" charset="0"/>
                  </a:rPr>
                  <a:t>1,3,5,7</a:t>
                </a:r>
                <a:r>
                  <a:rPr lang="en-US" altLang="zh-CN" sz="2600" dirty="0">
                    <a:effectLst/>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dirty="0">
                    <a:latin typeface="Times New Roman" panose="02020603050405020304" pitchFamily="18" charset="0"/>
                    <a:cs typeface="Times New Roman" panose="02020603050405020304" pitchFamily="18" charset="0"/>
                  </a:rPr>
                  <a:t>辛四炔。</a:t>
                </a:r>
                <a:endParaRPr lang="zh-CN" altLang="zh-CN" sz="1150" dirty="0">
                  <a:latin typeface="Calibri" panose="020F0502020204030204" pitchFamily="34" charset="0"/>
                  <a:cs typeface="Times New Roman" panose="02020603050405020304" pitchFamily="18"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503232" y="1821969"/>
                <a:ext cx="11397613" cy="4156306"/>
              </a:xfrm>
              <a:prstGeom prst="rect">
                <a:avLst/>
              </a:prstGeom>
              <a:blipFill rotWithShape="0">
                <a:blip r:embed="rId2"/>
                <a:stretch>
                  <a:fillRect l="-696" r="-749" b="-2346"/>
                </a:stretch>
              </a:blipFill>
            </p:spPr>
            <p:txBody>
              <a:bodyPr/>
              <a:lstStyle/>
              <a:p>
                <a:r>
                  <a:rPr lang="zh-CN" altLang="en-US">
                    <a:noFill/>
                  </a:rPr>
                  <a:t> </a:t>
                </a:r>
              </a:p>
            </p:txBody>
          </p:sp>
        </mc:Fallback>
      </mc:AlternateContent>
      <p:sp>
        <p:nvSpPr>
          <p:cNvPr id="7" name="矩形 6"/>
          <p:cNvSpPr/>
          <p:nvPr/>
        </p:nvSpPr>
        <p:spPr>
          <a:xfrm>
            <a:off x="2844320" y="1247228"/>
            <a:ext cx="481222" cy="602216"/>
          </a:xfrm>
          <a:prstGeom prst="rect">
            <a:avLst/>
          </a:prstGeom>
        </p:spPr>
        <p:txBody>
          <a:bodyPr wrap="none">
            <a:spAutoFit/>
          </a:bodyPr>
          <a:lstStyle/>
          <a:p>
            <a:pPr lvl="0" defTabSz="1088390">
              <a:lnSpc>
                <a:spcPct val="112000"/>
              </a:lnSpc>
            </a:pPr>
            <a:r>
              <a:rPr lang="en-US" altLang="zh-CN" sz="3200" b="1" dirty="0" smtClean="0">
                <a:solidFill>
                  <a:srgbClr val="C00000"/>
                </a:solidFill>
                <a:latin typeface="Times New Roman" pitchFamily="18" charset="0"/>
                <a:ea typeface="华文细黑" pitchFamily="2" charset="-122"/>
                <a:cs typeface="Times New Roman" pitchFamily="18" charset="0"/>
              </a:rPr>
              <a:t>D</a:t>
            </a:r>
            <a:endParaRPr lang="zh-CN" altLang="en-US" sz="3200" b="1" dirty="0">
              <a:solidFill>
                <a:srgbClr val="C00000"/>
              </a:solidFill>
              <a:latin typeface="Times New Roman" pitchFamily="18" charset="0"/>
              <a:ea typeface="华文细黑" pitchFamily="2" charset="-122"/>
              <a:cs typeface="Times New Roman" pitchFamily="18" charset="0"/>
            </a:endParaRPr>
          </a:p>
        </p:txBody>
      </p:sp>
    </p:spTree>
    <p:extLst>
      <p:ext uri="{BB962C8B-B14F-4D97-AF65-F5344CB8AC3E}">
        <p14:creationId xmlns:p14="http://schemas.microsoft.com/office/powerpoint/2010/main" val="3355110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blinds(horizontal)">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15719" y="892960"/>
            <a:ext cx="2749138" cy="692497"/>
          </a:xfrm>
          <a:prstGeom prst="rect">
            <a:avLst/>
          </a:prstGeom>
        </p:spPr>
        <p:txBody>
          <a:bodyPr wrap="none">
            <a:spAutoFit/>
          </a:bodyPr>
          <a:lstStyle/>
          <a:p>
            <a:pP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13.</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已知下列物质</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pic>
        <p:nvPicPr>
          <p:cNvPr id="3" name="image449.jpeg"/>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15206" y="1279886"/>
            <a:ext cx="6925945" cy="904875"/>
          </a:xfrm>
          <a:prstGeom prst="rect">
            <a:avLst/>
          </a:prstGeom>
          <a:solidFill>
            <a:scrgbClr r="0" g="0" b="0">
              <a:alpha val="0"/>
            </a:scrgbClr>
          </a:solidFill>
          <a:ln>
            <a:noFill/>
          </a:ln>
        </p:spPr>
      </p:pic>
      <p:sp>
        <p:nvSpPr>
          <p:cNvPr id="4" name="矩形 3"/>
          <p:cNvSpPr/>
          <p:nvPr/>
        </p:nvSpPr>
        <p:spPr>
          <a:xfrm>
            <a:off x="803846" y="1793057"/>
            <a:ext cx="10581133" cy="4293483"/>
          </a:xfrm>
          <a:prstGeom prst="rect">
            <a:avLst/>
          </a:prstGeom>
        </p:spPr>
        <p:txBody>
          <a:bodyPr>
            <a:spAutoFit/>
          </a:bodyPr>
          <a:lstStyle/>
          <a:p>
            <a:pPr fontAlgn="ctr">
              <a:lnSpc>
                <a:spcPct val="150000"/>
              </a:lnSpc>
              <a:spcAft>
                <a:spcPts val="0"/>
              </a:spcAft>
              <a:tabLst>
                <a:tab pos="5130800" algn="l"/>
              </a:tabLst>
            </a:pP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请按要求填空</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smtClean="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写出</a:t>
            </a:r>
            <a:r>
              <a:rPr lang="zh-CN" altLang="zh-CN" sz="2600" b="1" dirty="0" smtClean="0">
                <a:latin typeface="Calibri" panose="020F0502020204030204" pitchFamily="34" charset="0"/>
                <a:cs typeface="宋体" panose="02010600030101010101" pitchFamily="2" charset="-122"/>
              </a:rPr>
              <a:t>①④</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的名称</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u="sng"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u="sng"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smtClean="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写出</a:t>
            </a:r>
            <a:r>
              <a:rPr lang="zh-CN" altLang="zh-CN" sz="2600" b="1" dirty="0" smtClean="0">
                <a:latin typeface="Calibri" panose="020F0502020204030204" pitchFamily="34" charset="0"/>
                <a:cs typeface="宋体" panose="02010600030101010101" pitchFamily="2" charset="-122"/>
              </a:rPr>
              <a:t>②⑤</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的分子式</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u="sng"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u="sng"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smtClean="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互为同分异构体的是</a:t>
            </a:r>
            <a:r>
              <a:rPr lang="zh-CN" altLang="zh-CN" sz="2600" u="sng"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填序号</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smtClean="0">
              <a:latin typeface="Calibri" panose="020F0502020204030204" pitchFamily="34" charset="0"/>
              <a:cs typeface="Times New Roman" panose="02020603050405020304" pitchFamily="18" charset="0"/>
            </a:endParaRPr>
          </a:p>
          <a:p>
            <a:pPr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写出</a:t>
            </a:r>
            <a:r>
              <a:rPr lang="zh-CN" altLang="zh-CN" sz="2600" b="1" dirty="0" smtClean="0">
                <a:latin typeface="Calibri" panose="020F0502020204030204" pitchFamily="34" charset="0"/>
                <a:cs typeface="宋体" panose="02010600030101010101" pitchFamily="2" charset="-122"/>
              </a:rPr>
              <a:t>③</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与等物质的量的</a:t>
            </a:r>
            <a:r>
              <a:rPr lang="en-US" altLang="zh-CN" sz="2600" dirty="0" err="1" smtClean="0">
                <a:latin typeface="Times New Roman" panose="02020603050405020304" pitchFamily="18" charset="0"/>
                <a:ea typeface="微软雅黑" panose="020B0503020204020204" pitchFamily="34" charset="-122"/>
                <a:cs typeface="Times New Roman" panose="02020603050405020304" pitchFamily="18" charset="0"/>
              </a:rPr>
              <a:t>Br</a:t>
            </a:r>
            <a:r>
              <a:rPr lang="en-US" altLang="zh-CN" sz="2600" baseline="-25000" dirty="0" err="1"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反应的化学方程式</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p>
          <a:p>
            <a:pPr fontAlgn="ctr">
              <a:lnSpc>
                <a:spcPct val="150000"/>
              </a:lnSpc>
              <a:spcAft>
                <a:spcPts val="0"/>
              </a:spcAft>
              <a:tabLst>
                <a:tab pos="5130800" algn="l"/>
              </a:tabLst>
            </a:pPr>
            <a:endParaRPr lang="en-US" altLang="zh-CN" sz="2600" u="sng" dirty="0" smtClean="0">
              <a:latin typeface="Times New Roman" panose="02020603050405020304" pitchFamily="18" charset="0"/>
              <a:ea typeface="微软雅黑" panose="020B0503020204020204" pitchFamily="34" charset="-122"/>
              <a:cs typeface="Times New Roman" panose="02020603050405020304" pitchFamily="18" charset="0"/>
            </a:endParaRPr>
          </a:p>
          <a:p>
            <a:pPr fontAlgn="ctr">
              <a:lnSpc>
                <a:spcPct val="150000"/>
              </a:lnSpc>
              <a:spcAft>
                <a:spcPts val="0"/>
              </a:spcAft>
              <a:tabLst>
                <a:tab pos="5130800" algn="l"/>
              </a:tabLst>
            </a:pPr>
            <a:r>
              <a:rPr lang="zh-CN" altLang="zh-CN" sz="2600" u="sng"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u="sng"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sp>
        <p:nvSpPr>
          <p:cNvPr id="5" name="矩形 4"/>
          <p:cNvSpPr/>
          <p:nvPr/>
        </p:nvSpPr>
        <p:spPr>
          <a:xfrm>
            <a:off x="3848119" y="2511243"/>
            <a:ext cx="1184940" cy="492443"/>
          </a:xfrm>
          <a:prstGeom prst="rect">
            <a:avLst/>
          </a:prstGeom>
        </p:spPr>
        <p:txBody>
          <a:bodyPr wrap="none">
            <a:spAutoFit/>
          </a:bodyPr>
          <a:lstStyle/>
          <a:p>
            <a:r>
              <a:rPr lang="en-US" altLang="zh-CN" sz="2600" dirty="0">
                <a:solidFill>
                  <a:srgbClr val="C00000"/>
                </a:solidFill>
                <a:latin typeface="Times New Roman" panose="02020603050405020304" pitchFamily="18" charset="0"/>
                <a:ea typeface="微软雅黑" panose="020B0503020204020204" pitchFamily="34" charset="-122"/>
              </a:rPr>
              <a:t>2</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丁炔</a:t>
            </a:r>
            <a:endParaRPr lang="zh-CN" altLang="en-US" dirty="0"/>
          </a:p>
        </p:txBody>
      </p:sp>
      <p:sp>
        <p:nvSpPr>
          <p:cNvPr id="6" name="矩形 5"/>
          <p:cNvSpPr/>
          <p:nvPr/>
        </p:nvSpPr>
        <p:spPr>
          <a:xfrm>
            <a:off x="5237709" y="2511242"/>
            <a:ext cx="2351926" cy="492443"/>
          </a:xfrm>
          <a:prstGeom prst="rect">
            <a:avLst/>
          </a:prstGeom>
        </p:spPr>
        <p:txBody>
          <a:bodyPr wrap="none">
            <a:spAutoFit/>
          </a:bodyPr>
          <a:lstStyle/>
          <a:p>
            <a:r>
              <a:rPr lang="en-US" altLang="zh-CN" sz="2600" dirty="0">
                <a:solidFill>
                  <a:srgbClr val="C00000"/>
                </a:solidFill>
                <a:latin typeface="Times New Roman" panose="02020603050405020304" pitchFamily="18" charset="0"/>
                <a:ea typeface="微软雅黑" panose="020B0503020204020204" pitchFamily="34" charset="-122"/>
              </a:rPr>
              <a:t>3</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甲基</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en-US" altLang="zh-CN" sz="2600" dirty="0">
                <a:solidFill>
                  <a:srgbClr val="C00000"/>
                </a:solidFill>
                <a:latin typeface="Times New Roman" panose="02020603050405020304" pitchFamily="18" charset="0"/>
                <a:ea typeface="微软雅黑" panose="020B0503020204020204" pitchFamily="34" charset="-122"/>
              </a:rPr>
              <a:t>1</a:t>
            </a:r>
            <a:r>
              <a:rPr lang="en-US" altLang="zh-CN" sz="2600" dirty="0">
                <a:solidFill>
                  <a:srgbClr val="C00000"/>
                </a:solidFill>
                <a:latin typeface="MS Mincho" panose="02020609040205080304" pitchFamily="49" charset="-128"/>
                <a:ea typeface="微软雅黑" panose="020B0503020204020204" pitchFamily="34" charset="-122"/>
                <a:cs typeface="MS Mincho" panose="02020609040205080304" pitchFamily="49" charset="-128"/>
              </a:rPr>
              <a:t>⁃</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丁炔</a:t>
            </a:r>
            <a:endParaRPr lang="zh-CN" altLang="en-US" dirty="0"/>
          </a:p>
        </p:txBody>
      </p:sp>
      <p:sp>
        <p:nvSpPr>
          <p:cNvPr id="7" name="矩形 6"/>
          <p:cNvSpPr/>
          <p:nvPr/>
        </p:nvSpPr>
        <p:spPr>
          <a:xfrm>
            <a:off x="4295206" y="3101658"/>
            <a:ext cx="869149" cy="492443"/>
          </a:xfrm>
          <a:prstGeom prst="rect">
            <a:avLst/>
          </a:prstGeom>
        </p:spPr>
        <p:txBody>
          <a:bodyPr wrap="none">
            <a:spAutoFit/>
          </a:bodyPr>
          <a:lstStyle/>
          <a:p>
            <a:r>
              <a:rPr lang="en-US" altLang="zh-CN" sz="2600" dirty="0">
                <a:solidFill>
                  <a:srgbClr val="C00000"/>
                </a:solidFill>
                <a:latin typeface="Times New Roman" panose="02020603050405020304" pitchFamily="18" charset="0"/>
                <a:ea typeface="微软雅黑" panose="020B0503020204020204" pitchFamily="34" charset="-122"/>
              </a:rPr>
              <a:t>C</a:t>
            </a:r>
            <a:r>
              <a:rPr lang="en-US" altLang="zh-CN" sz="2600" baseline="-25000" dirty="0">
                <a:solidFill>
                  <a:srgbClr val="C00000"/>
                </a:solidFill>
                <a:latin typeface="Times New Roman" panose="02020603050405020304" pitchFamily="18" charset="0"/>
                <a:ea typeface="微软雅黑" panose="020B0503020204020204" pitchFamily="34" charset="-122"/>
              </a:rPr>
              <a:t>4</a:t>
            </a:r>
            <a:r>
              <a:rPr lang="en-US" altLang="zh-CN" sz="2600" dirty="0">
                <a:solidFill>
                  <a:srgbClr val="C00000"/>
                </a:solidFill>
                <a:latin typeface="Times New Roman" panose="02020603050405020304" pitchFamily="18" charset="0"/>
                <a:ea typeface="微软雅黑" panose="020B0503020204020204" pitchFamily="34" charset="-122"/>
              </a:rPr>
              <a:t>H</a:t>
            </a:r>
            <a:r>
              <a:rPr lang="en-US" altLang="zh-CN" sz="2600" baseline="-25000" dirty="0">
                <a:solidFill>
                  <a:srgbClr val="C00000"/>
                </a:solidFill>
                <a:latin typeface="Times New Roman" panose="02020603050405020304" pitchFamily="18" charset="0"/>
                <a:ea typeface="微软雅黑" panose="020B0503020204020204" pitchFamily="34" charset="-122"/>
              </a:rPr>
              <a:t>6</a:t>
            </a:r>
            <a:endParaRPr lang="zh-CN" altLang="en-US" dirty="0"/>
          </a:p>
        </p:txBody>
      </p:sp>
      <p:sp>
        <p:nvSpPr>
          <p:cNvPr id="8" name="矩形 7"/>
          <p:cNvSpPr/>
          <p:nvPr/>
        </p:nvSpPr>
        <p:spPr>
          <a:xfrm>
            <a:off x="5935171" y="3156085"/>
            <a:ext cx="869149" cy="492443"/>
          </a:xfrm>
          <a:prstGeom prst="rect">
            <a:avLst/>
          </a:prstGeom>
        </p:spPr>
        <p:txBody>
          <a:bodyPr wrap="none">
            <a:spAutoFit/>
          </a:bodyPr>
          <a:lstStyle/>
          <a:p>
            <a:r>
              <a:rPr lang="en-US" altLang="zh-CN" sz="2600" dirty="0">
                <a:solidFill>
                  <a:srgbClr val="C00000"/>
                </a:solidFill>
                <a:latin typeface="Times New Roman" panose="02020603050405020304" pitchFamily="18" charset="0"/>
                <a:ea typeface="微软雅黑" panose="020B0503020204020204" pitchFamily="34" charset="-122"/>
              </a:rPr>
              <a:t>C</a:t>
            </a:r>
            <a:r>
              <a:rPr lang="en-US" altLang="zh-CN" sz="2600" baseline="-25000" dirty="0">
                <a:solidFill>
                  <a:srgbClr val="C00000"/>
                </a:solidFill>
                <a:latin typeface="Times New Roman" panose="02020603050405020304" pitchFamily="18" charset="0"/>
                <a:ea typeface="微软雅黑" panose="020B0503020204020204" pitchFamily="34" charset="-122"/>
              </a:rPr>
              <a:t>5</a:t>
            </a:r>
            <a:r>
              <a:rPr lang="en-US" altLang="zh-CN" sz="2600" dirty="0">
                <a:solidFill>
                  <a:srgbClr val="C00000"/>
                </a:solidFill>
                <a:latin typeface="Times New Roman" panose="02020603050405020304" pitchFamily="18" charset="0"/>
                <a:ea typeface="微软雅黑" panose="020B0503020204020204" pitchFamily="34" charset="-122"/>
              </a:rPr>
              <a:t>H</a:t>
            </a:r>
            <a:r>
              <a:rPr lang="en-US" altLang="zh-CN" sz="2600" baseline="-25000" dirty="0">
                <a:solidFill>
                  <a:srgbClr val="C00000"/>
                </a:solidFill>
                <a:latin typeface="Times New Roman" panose="02020603050405020304" pitchFamily="18" charset="0"/>
                <a:ea typeface="微软雅黑" panose="020B0503020204020204" pitchFamily="34" charset="-122"/>
              </a:rPr>
              <a:t>8</a:t>
            </a:r>
            <a:endParaRPr lang="zh-CN" altLang="en-US" dirty="0"/>
          </a:p>
        </p:txBody>
      </p:sp>
      <p:sp>
        <p:nvSpPr>
          <p:cNvPr id="9" name="矩形 8"/>
          <p:cNvSpPr/>
          <p:nvPr/>
        </p:nvSpPr>
        <p:spPr>
          <a:xfrm>
            <a:off x="4295206" y="3756342"/>
            <a:ext cx="2193229" cy="492443"/>
          </a:xfrm>
          <a:prstGeom prst="rect">
            <a:avLst/>
          </a:prstGeom>
        </p:spPr>
        <p:txBody>
          <a:bodyPr wrap="none">
            <a:spAutoFit/>
          </a:bodyPr>
          <a:lstStyle/>
          <a:p>
            <a:r>
              <a:rPr lang="zh-CN" altLang="zh-CN" sz="2600" b="1" dirty="0">
                <a:solidFill>
                  <a:srgbClr val="C00000"/>
                </a:solidFill>
                <a:cs typeface="宋体" panose="02010600030101010101" pitchFamily="2" charset="-122"/>
              </a:rPr>
              <a:t>①②③</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或</a:t>
            </a:r>
            <a:r>
              <a:rPr lang="zh-CN" altLang="zh-CN" sz="2600" b="1" dirty="0">
                <a:solidFill>
                  <a:srgbClr val="C00000"/>
                </a:solidFill>
                <a:cs typeface="宋体" panose="02010600030101010101" pitchFamily="2" charset="-122"/>
              </a:rPr>
              <a:t>④⑤</a:t>
            </a:r>
            <a:endParaRPr lang="zh-CN" altLang="en-US" dirty="0"/>
          </a:p>
        </p:txBody>
      </p:sp>
      <p:graphicFrame>
        <p:nvGraphicFramePr>
          <p:cNvPr id="10" name="对象 9"/>
          <p:cNvGraphicFramePr>
            <a:graphicFrameLocks noChangeAspect="1"/>
          </p:cNvGraphicFramePr>
          <p:nvPr>
            <p:extLst>
              <p:ext uri="{D42A27DB-BD31-4B8C-83A1-F6EECF244321}">
                <p14:modId xmlns:p14="http://schemas.microsoft.com/office/powerpoint/2010/main" val="3856948354"/>
              </p:ext>
            </p:extLst>
          </p:nvPr>
        </p:nvGraphicFramePr>
        <p:xfrm>
          <a:off x="897376" y="4992644"/>
          <a:ext cx="11153775" cy="989013"/>
        </p:xfrm>
        <a:graphic>
          <a:graphicData uri="http://schemas.openxmlformats.org/presentationml/2006/ole">
            <mc:AlternateContent xmlns:mc="http://schemas.openxmlformats.org/markup-compatibility/2006">
              <mc:Choice xmlns:v="urn:schemas-microsoft-com:vml" Requires="v">
                <p:oleObj spid="_x0000_s24586" name="文档" r:id="rId5" imgW="11153167" imgH="989795" progId="Word.Document.12">
                  <p:embed/>
                </p:oleObj>
              </mc:Choice>
              <mc:Fallback>
                <p:oleObj name="文档" r:id="rId5" imgW="11153167" imgH="989795" progId="Word.Document.12">
                  <p:embed/>
                  <p:pic>
                    <p:nvPicPr>
                      <p:cNvPr id="0" name=""/>
                      <p:cNvPicPr/>
                      <p:nvPr/>
                    </p:nvPicPr>
                    <p:blipFill>
                      <a:blip r:embed="rId6"/>
                      <a:stretch>
                        <a:fillRect/>
                      </a:stretch>
                    </p:blipFill>
                    <p:spPr>
                      <a:xfrm>
                        <a:off x="897376" y="4992644"/>
                        <a:ext cx="11153775" cy="989013"/>
                      </a:xfrm>
                      <a:prstGeom prst="rect">
                        <a:avLst/>
                      </a:prstGeom>
                    </p:spPr>
                  </p:pic>
                </p:oleObj>
              </mc:Fallback>
            </mc:AlternateContent>
          </a:graphicData>
        </a:graphic>
      </p:graphicFrame>
    </p:spTree>
    <p:extLst>
      <p:ext uri="{BB962C8B-B14F-4D97-AF65-F5344CB8AC3E}">
        <p14:creationId xmlns:p14="http://schemas.microsoft.com/office/powerpoint/2010/main" val="421573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0418" y="837506"/>
            <a:ext cx="11654075" cy="2523744"/>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zh-CN" altLang="zh-CN" sz="26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b="1">
                <a:latin typeface="Calibri" panose="020F0502020204030204" pitchFamily="34" charset="0"/>
                <a:cs typeface="宋体" panose="02010600030101010101" pitchFamily="2" charset="-122"/>
              </a:rPr>
              <a:t>①</a:t>
            </a:r>
            <a:r>
              <a:rPr lang="zh-CN" altLang="zh-CN" sz="2600" b="1">
                <a:latin typeface="Times New Roman" panose="02020603050405020304" pitchFamily="18" charset="0"/>
                <a:cs typeface="Times New Roman" panose="02020603050405020304" pitchFamily="18" charset="0"/>
              </a:rPr>
              <a:t>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a:latin typeface="Times New Roman" panose="02020603050405020304" pitchFamily="18" charset="0"/>
                <a:cs typeface="Times New Roman" panose="02020603050405020304" pitchFamily="18" charset="0"/>
              </a:rPr>
              <a:t>丁炔</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Calibri" panose="020F0502020204030204" pitchFamily="34" charset="0"/>
                <a:cs typeface="宋体" panose="02010600030101010101" pitchFamily="2" charset="-122"/>
              </a:rPr>
              <a:t>②</a:t>
            </a:r>
            <a:r>
              <a:rPr lang="zh-CN" altLang="zh-CN" sz="2600" b="1">
                <a:latin typeface="Times New Roman" panose="02020603050405020304" pitchFamily="18" charset="0"/>
                <a:cs typeface="Times New Roman" panose="02020603050405020304" pitchFamily="18" charset="0"/>
              </a:rPr>
              <a:t>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1,3</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a:latin typeface="Times New Roman" panose="02020603050405020304" pitchFamily="18" charset="0"/>
                <a:cs typeface="Times New Roman" panose="02020603050405020304" pitchFamily="18" charset="0"/>
              </a:rPr>
              <a:t>丁二烯</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Calibri" panose="020F0502020204030204" pitchFamily="34" charset="0"/>
                <a:cs typeface="宋体" panose="02010600030101010101" pitchFamily="2" charset="-122"/>
              </a:rPr>
              <a:t>③</a:t>
            </a:r>
            <a:r>
              <a:rPr lang="zh-CN" altLang="zh-CN" sz="2600" b="1">
                <a:latin typeface="Times New Roman" panose="02020603050405020304" pitchFamily="18" charset="0"/>
                <a:cs typeface="Times New Roman" panose="02020603050405020304" pitchFamily="18" charset="0"/>
              </a:rPr>
              <a:t>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a:latin typeface="Times New Roman" panose="02020603050405020304" pitchFamily="18" charset="0"/>
                <a:cs typeface="Times New Roman" panose="02020603050405020304" pitchFamily="18" charset="0"/>
              </a:rPr>
              <a:t>丁炔</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Calibri" panose="020F0502020204030204" pitchFamily="34" charset="0"/>
                <a:cs typeface="宋体" panose="02010600030101010101" pitchFamily="2" charset="-122"/>
              </a:rPr>
              <a:t>④</a:t>
            </a:r>
            <a:r>
              <a:rPr lang="zh-CN" altLang="zh-CN" sz="2600" b="1">
                <a:latin typeface="Times New Roman" panose="02020603050405020304" pitchFamily="18" charset="0"/>
                <a:cs typeface="Times New Roman" panose="02020603050405020304" pitchFamily="18" charset="0"/>
              </a:rPr>
              <a:t>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3</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a:latin typeface="Times New Roman" panose="02020603050405020304" pitchFamily="18" charset="0"/>
                <a:cs typeface="Times New Roman" panose="02020603050405020304" pitchFamily="18" charset="0"/>
              </a:rPr>
              <a:t>甲基</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a:latin typeface="Times New Roman" panose="02020603050405020304" pitchFamily="18" charset="0"/>
                <a:cs typeface="Times New Roman" panose="02020603050405020304" pitchFamily="18" charset="0"/>
              </a:rPr>
              <a:t>丁炔</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Calibri" panose="020F0502020204030204" pitchFamily="34" charset="0"/>
                <a:cs typeface="宋体" panose="02010600030101010101" pitchFamily="2" charset="-122"/>
              </a:rPr>
              <a:t>⑤</a:t>
            </a:r>
            <a:r>
              <a:rPr lang="zh-CN" altLang="zh-CN" sz="2600" b="1">
                <a:latin typeface="Times New Roman" panose="02020603050405020304" pitchFamily="18" charset="0"/>
                <a:cs typeface="Times New Roman" panose="02020603050405020304" pitchFamily="18" charset="0"/>
              </a:rPr>
              <a:t>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1</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a:latin typeface="Times New Roman" panose="02020603050405020304" pitchFamily="18" charset="0"/>
                <a:cs typeface="Times New Roman" panose="02020603050405020304" pitchFamily="18" charset="0"/>
              </a:rPr>
              <a:t>戊炔。</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Calibri" panose="020F0502020204030204" pitchFamily="34" charset="0"/>
                <a:cs typeface="宋体" panose="02010600030101010101" pitchFamily="2" charset="-122"/>
              </a:rPr>
              <a:t>①②③</a:t>
            </a:r>
            <a:r>
              <a:rPr lang="zh-CN" altLang="zh-CN" sz="2600" b="1">
                <a:latin typeface="Times New Roman" panose="02020603050405020304" pitchFamily="18" charset="0"/>
                <a:cs typeface="Times New Roman" panose="02020603050405020304" pitchFamily="18" charset="0"/>
              </a:rPr>
              <a:t>的分子式均为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6</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Calibri" panose="020F0502020204030204" pitchFamily="34" charset="0"/>
                <a:cs typeface="宋体" panose="02010600030101010101" pitchFamily="2" charset="-122"/>
              </a:rPr>
              <a:t>④⑤</a:t>
            </a:r>
            <a:r>
              <a:rPr lang="zh-CN" altLang="zh-CN" sz="2600" b="1">
                <a:latin typeface="Times New Roman" panose="02020603050405020304" pitchFamily="18" charset="0"/>
                <a:cs typeface="Times New Roman" panose="02020603050405020304" pitchFamily="18" charset="0"/>
              </a:rPr>
              <a:t>的分子式均为</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5</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H</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8</a:t>
            </a:r>
            <a:r>
              <a:rPr lang="zh-CN" altLang="zh-CN" sz="2600" b="1">
                <a:latin typeface="Times New Roman" panose="02020603050405020304" pitchFamily="18" charset="0"/>
                <a:cs typeface="Times New Roman" panose="02020603050405020304" pitchFamily="18" charset="0"/>
              </a:rPr>
              <a:t>。</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2600" b="1">
                <a:latin typeface="Calibri" panose="020F0502020204030204" pitchFamily="34" charset="0"/>
                <a:cs typeface="宋体" panose="02010600030101010101" pitchFamily="2" charset="-122"/>
              </a:rPr>
              <a:t>①②③</a:t>
            </a:r>
            <a:r>
              <a:rPr lang="zh-CN" altLang="zh-CN" sz="2600" b="1">
                <a:latin typeface="Times New Roman" panose="02020603050405020304" pitchFamily="18" charset="0"/>
                <a:cs typeface="Times New Roman" panose="02020603050405020304" pitchFamily="18" charset="0"/>
              </a:rPr>
              <a:t>分子式相同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结构不同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互为同分异构体</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Calibri" panose="020F0502020204030204" pitchFamily="34" charset="0"/>
                <a:cs typeface="宋体" panose="02010600030101010101" pitchFamily="2" charset="-122"/>
              </a:rPr>
              <a:t>④⑤</a:t>
            </a:r>
            <a:r>
              <a:rPr lang="zh-CN" altLang="zh-CN" sz="2600" b="1">
                <a:latin typeface="Times New Roman" panose="02020603050405020304" pitchFamily="18" charset="0"/>
                <a:cs typeface="Times New Roman" panose="02020603050405020304" pitchFamily="18" charset="0"/>
              </a:rPr>
              <a:t>分子式相同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结构不同</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互为同分异构体。</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(4)1</a:t>
            </a:r>
            <a:r>
              <a:rPr lang="en-US" altLang="zh-CN" sz="2600">
                <a:latin typeface="MS Mincho" panose="02020609040205080304" pitchFamily="49" charset="-128"/>
                <a:ea typeface="微软雅黑" panose="020B0503020204020204" pitchFamily="34" charset="-122"/>
                <a:cs typeface="MS Mincho" panose="02020609040205080304" pitchFamily="49" charset="-128"/>
              </a:rPr>
              <a:t>⁃</a:t>
            </a:r>
            <a:r>
              <a:rPr lang="zh-CN" altLang="zh-CN" sz="2600" b="1">
                <a:latin typeface="Times New Roman" panose="02020603050405020304" pitchFamily="18" charset="0"/>
                <a:cs typeface="Times New Roman" panose="02020603050405020304" pitchFamily="18" charset="0"/>
              </a:rPr>
              <a:t>丁炔与等物质的量的</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Br</a:t>
            </a:r>
            <a:r>
              <a:rPr lang="en-US" altLang="zh-CN" sz="2600" baseline="-2500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a:latin typeface="Times New Roman" panose="02020603050405020304" pitchFamily="18" charset="0"/>
                <a:cs typeface="Times New Roman" panose="02020603050405020304" pitchFamily="18" charset="0"/>
              </a:rPr>
              <a:t>发生加成反应</a:t>
            </a:r>
            <a:r>
              <a:rPr lang="en-US" altLang="zh-CN" sz="260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a:latin typeface="Times New Roman" panose="02020603050405020304" pitchFamily="18" charset="0"/>
                <a:cs typeface="Times New Roman" panose="02020603050405020304" pitchFamily="18" charset="0"/>
              </a:rPr>
              <a:t>碳碳三键转化成碳碳双键。</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829839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418" y="837506"/>
            <a:ext cx="11654075" cy="1252691"/>
          </a:xfrm>
          <a:prstGeom prst="rect">
            <a:avLst/>
          </a:prstGeom>
        </p:spPr>
        <p:txBody>
          <a:bodyPr wrap="square" lIns="121898" tIns="60948" rIns="121898" bIns="60948">
            <a:spAutoFit/>
          </a:bodyPr>
          <a:lstStyle/>
          <a:p>
            <a:pPr marL="252000" indent="-252000" algn="just">
              <a:lnSpc>
                <a:spcPct val="150000"/>
              </a:lnSpc>
              <a:tabLst>
                <a:tab pos="2700655" algn="l"/>
              </a:tabLst>
            </a:pPr>
            <a:r>
              <a:rPr lang="en-US" altLang="zh-CN" sz="2600">
                <a:latin typeface="Times New Roman" panose="02020603050405020304" pitchFamily="18" charset="0"/>
                <a:ea typeface="微软雅黑" panose="020B0503020204020204" pitchFamily="34" charset="-122"/>
              </a:rPr>
              <a:t>14.</a:t>
            </a:r>
            <a:r>
              <a:rPr lang="zh-CN" altLang="zh-CN" sz="2600">
                <a:latin typeface="Times New Roman" panose="02020603050405020304" pitchFamily="18" charset="0"/>
                <a:ea typeface="微软雅黑" panose="020B0503020204020204" pitchFamily="34" charset="-122"/>
                <a:cs typeface="Times New Roman" panose="02020603050405020304" pitchFamily="18" charset="0"/>
              </a:rPr>
              <a:t>以乙炔为主要原料可以合成聚氯乙烯、聚丙烯腈和氯丁橡胶。请回答下列问题。</a:t>
            </a:r>
            <a:endParaRPr lang="zh-CN" altLang="en-US" sz="2600" kern="100" dirty="0">
              <a:latin typeface="微软雅黑" panose="020B0503020204020204" pitchFamily="34" charset="-122"/>
              <a:ea typeface="微软雅黑" panose="020B0503020204020204" pitchFamily="34" charset="-122"/>
              <a:cs typeface="Courier New" panose="02070309020205020404" pitchFamily="49" charset="0"/>
            </a:endParaRPr>
          </a:p>
        </p:txBody>
      </p:sp>
      <p:pic>
        <p:nvPicPr>
          <p:cNvPr id="6" name="image451.jpeg"/>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95709" y="1723390"/>
            <a:ext cx="7198995" cy="3411220"/>
          </a:xfrm>
          <a:prstGeom prst="rect">
            <a:avLst/>
          </a:prstGeom>
          <a:solidFill>
            <a:scrgbClr r="0" g="0" b="0">
              <a:alpha val="0"/>
            </a:scrgbClr>
          </a:solidFill>
          <a:ln>
            <a:noFill/>
          </a:ln>
        </p:spPr>
      </p:pic>
    </p:spTree>
    <p:extLst>
      <p:ext uri="{BB962C8B-B14F-4D97-AF65-F5344CB8AC3E}">
        <p14:creationId xmlns:p14="http://schemas.microsoft.com/office/powerpoint/2010/main" val="3355110753"/>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0418" y="837506"/>
            <a:ext cx="11654075" cy="3123908"/>
          </a:xfrm>
          <a:prstGeom prst="rect">
            <a:avLst/>
          </a:prstGeom>
        </p:spPr>
        <p:txBody>
          <a:bodyPr wrap="square" lIns="121898" tIns="60948" rIns="121898" bIns="60948">
            <a:spAutoFit/>
          </a:bodyPr>
          <a:lstStyle/>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请写出</a:t>
            </a:r>
            <a:r>
              <a:rPr lang="en-US" altLang="zh-CN" sz="2600" dirty="0" err="1">
                <a:latin typeface="Times New Roman" panose="02020603050405020304" pitchFamily="18" charset="0"/>
                <a:ea typeface="微软雅黑" panose="020B0503020204020204" pitchFamily="34" charset="-122"/>
                <a:cs typeface="Times New Roman" panose="02020603050405020304" pitchFamily="18" charset="0"/>
              </a:rPr>
              <a:t>A~E</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的结构简式。</a:t>
            </a:r>
            <a:endParaRPr lang="zh-CN" altLang="zh-CN" sz="1150" dirty="0">
              <a:latin typeface="Calibri" panose="020F0502020204030204" pitchFamily="34" charset="0"/>
              <a:cs typeface="Times New Roman" panose="02020603050405020304" pitchFamily="18" charset="0"/>
            </a:endParaRPr>
          </a:p>
          <a:p>
            <a:pPr algn="just"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p>
          <a:p>
            <a:pPr algn="just" fontAlgn="ctr">
              <a:lnSpc>
                <a:spcPct val="150000"/>
              </a:lnSpc>
              <a:spcAft>
                <a:spcPts val="0"/>
              </a:spcAft>
              <a:tabLst>
                <a:tab pos="5130800" algn="l"/>
              </a:tabLst>
            </a:pPr>
            <a:endPar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endParaRPr>
          </a:p>
          <a:p>
            <a:pPr algn="just" fontAlgn="ctr">
              <a:lnSpc>
                <a:spcPct val="150000"/>
              </a:lnSpc>
              <a:spcAft>
                <a:spcPts val="0"/>
              </a:spcAft>
              <a:tabLst>
                <a:tab pos="5130800" algn="l"/>
              </a:tabLst>
            </a:pPr>
            <a:endParaRPr lang="en-US" altLang="zh-CN" sz="2600" dirty="0">
              <a:latin typeface="Times New Roman" panose="02020603050405020304" pitchFamily="18" charset="0"/>
              <a:ea typeface="微软雅黑" panose="020B0503020204020204" pitchFamily="34" charset="-122"/>
              <a:cs typeface="Times New Roman" panose="02020603050405020304" pitchFamily="18" charset="0"/>
            </a:endParaRPr>
          </a:p>
          <a:p>
            <a:pPr algn="just" fontAlgn="ctr">
              <a:lnSpc>
                <a:spcPct val="150000"/>
              </a:lnSpc>
              <a:spcAft>
                <a:spcPts val="0"/>
              </a:spcAft>
              <a:tabLst>
                <a:tab pos="5130800" algn="l"/>
              </a:tabLst>
            </a:pPr>
            <a:r>
              <a:rPr lang="en-US"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D</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,E:</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sp>
        <p:nvSpPr>
          <p:cNvPr id="3" name="矩形 2"/>
          <p:cNvSpPr/>
          <p:nvPr/>
        </p:nvSpPr>
        <p:spPr>
          <a:xfrm>
            <a:off x="979964" y="1540101"/>
            <a:ext cx="2246128"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rPr>
              <a:t>CH</a:t>
            </a:r>
            <a:r>
              <a:rPr lang="en-US" altLang="zh-CN" sz="2600" baseline="-25000" dirty="0" err="1">
                <a:solidFill>
                  <a:srgbClr val="C00000"/>
                </a:solidFill>
                <a:latin typeface="Times New Roman" panose="02020603050405020304" pitchFamily="18" charset="0"/>
                <a:ea typeface="微软雅黑" panose="020B0503020204020204" pitchFamily="34" charset="-122"/>
              </a:rPr>
              <a:t>2</a:t>
            </a:r>
            <a:r>
              <a:rPr lang="en-US" altLang="zh-CN" sz="2600" dirty="0">
                <a:solidFill>
                  <a:srgbClr val="C00000"/>
                </a:solidFill>
                <a:latin typeface="Times New Roman" panose="02020603050405020304" pitchFamily="18" charset="0"/>
                <a:ea typeface="微软雅黑" panose="020B0503020204020204" pitchFamily="34" charset="-122"/>
              </a:rPr>
              <a:t>==CH—</a:t>
            </a:r>
            <a:r>
              <a:rPr lang="en-US" altLang="zh-CN" sz="2600" dirty="0" err="1">
                <a:solidFill>
                  <a:srgbClr val="C00000"/>
                </a:solidFill>
                <a:latin typeface="Times New Roman" panose="02020603050405020304" pitchFamily="18" charset="0"/>
                <a:ea typeface="微软雅黑" panose="020B0503020204020204" pitchFamily="34" charset="-122"/>
              </a:rPr>
              <a:t>Cl</a:t>
            </a:r>
            <a:endParaRPr lang="zh-CN" altLang="en-US" dirty="0"/>
          </a:p>
        </p:txBody>
      </p:sp>
      <p:sp>
        <p:nvSpPr>
          <p:cNvPr id="4" name="矩形 3"/>
          <p:cNvSpPr/>
          <p:nvPr/>
        </p:nvSpPr>
        <p:spPr>
          <a:xfrm>
            <a:off x="4388944" y="1583645"/>
            <a:ext cx="2393604" cy="492443"/>
          </a:xfrm>
          <a:prstGeom prst="rect">
            <a:avLst/>
          </a:prstGeom>
        </p:spPr>
        <p:txBody>
          <a:bodyPr wrap="none">
            <a:spAutoFit/>
          </a:bodyPr>
          <a:lstStyle/>
          <a:p>
            <a:r>
              <a:rPr lang="en-US" altLang="zh-CN" sz="2600">
                <a:solidFill>
                  <a:srgbClr val="C00000"/>
                </a:solidFill>
                <a:latin typeface="Times New Roman" panose="02020603050405020304" pitchFamily="18" charset="0"/>
                <a:ea typeface="微软雅黑" panose="020B0503020204020204" pitchFamily="34" charset="-122"/>
              </a:rPr>
              <a:t>CH</a:t>
            </a:r>
            <a:r>
              <a:rPr lang="en-US" altLang="zh-CN" sz="2600" baseline="-25000">
                <a:solidFill>
                  <a:srgbClr val="C00000"/>
                </a:solidFill>
                <a:latin typeface="Times New Roman" panose="02020603050405020304" pitchFamily="18" charset="0"/>
                <a:ea typeface="微软雅黑" panose="020B0503020204020204" pitchFamily="34" charset="-122"/>
              </a:rPr>
              <a:t>2</a:t>
            </a:r>
            <a:r>
              <a:rPr lang="en-US" altLang="zh-CN" sz="2600">
                <a:solidFill>
                  <a:srgbClr val="C00000"/>
                </a:solidFill>
                <a:latin typeface="Times New Roman" panose="02020603050405020304" pitchFamily="18" charset="0"/>
                <a:ea typeface="微软雅黑" panose="020B0503020204020204" pitchFamily="34" charset="-122"/>
              </a:rPr>
              <a:t>==CH—CN</a:t>
            </a:r>
            <a:endParaRPr lang="zh-CN" altLang="en-US" dirty="0"/>
          </a:p>
        </p:txBody>
      </p:sp>
      <p:sp>
        <p:nvSpPr>
          <p:cNvPr id="5" name="矩形 4"/>
          <p:cNvSpPr/>
          <p:nvPr/>
        </p:nvSpPr>
        <p:spPr>
          <a:xfrm>
            <a:off x="7403633" y="1618114"/>
            <a:ext cx="2803973" cy="492443"/>
          </a:xfrm>
          <a:prstGeom prst="rect">
            <a:avLst/>
          </a:prstGeom>
        </p:spPr>
        <p:txBody>
          <a:bodyPr wrap="none">
            <a:spAutoFit/>
          </a:bodyPr>
          <a:lstStyle/>
          <a:p>
            <a:r>
              <a:rPr lang="en-US" altLang="zh-CN" sz="2600">
                <a:solidFill>
                  <a:srgbClr val="C00000"/>
                </a:solidFill>
                <a:latin typeface="Times New Roman" panose="02020603050405020304" pitchFamily="18" charset="0"/>
                <a:ea typeface="微软雅黑" panose="020B0503020204020204" pitchFamily="34" charset="-122"/>
              </a:rPr>
              <a:t>CH</a:t>
            </a:r>
            <a:r>
              <a:rPr lang="en-US" altLang="zh-CN" sz="2600" baseline="-25000">
                <a:solidFill>
                  <a:srgbClr val="C00000"/>
                </a:solidFill>
                <a:latin typeface="Times New Roman" panose="02020603050405020304" pitchFamily="18" charset="0"/>
                <a:ea typeface="微软雅黑" panose="020B0503020204020204" pitchFamily="34" charset="-122"/>
              </a:rPr>
              <a:t>2</a:t>
            </a:r>
            <a:r>
              <a:rPr lang="en-US" altLang="zh-CN" sz="2600">
                <a:solidFill>
                  <a:srgbClr val="C00000"/>
                </a:solidFill>
                <a:latin typeface="Times New Roman" panose="02020603050405020304" pitchFamily="18" charset="0"/>
                <a:ea typeface="微软雅黑" panose="020B0503020204020204" pitchFamily="34" charset="-122"/>
              </a:rPr>
              <a:t>==CH—C≡CH</a:t>
            </a:r>
            <a:endParaRPr lang="zh-CN" altLang="en-US" dirty="0"/>
          </a:p>
        </p:txBody>
      </p:sp>
      <p:pic>
        <p:nvPicPr>
          <p:cNvPr id="7" name="图片 6"/>
          <p:cNvPicPr/>
          <p:nvPr/>
        </p:nvPicPr>
        <p:blipFill>
          <a:blip r:embed="rId2">
            <a:clrChange>
              <a:clrFrom>
                <a:srgbClr val="FFFFFF"/>
              </a:clrFrom>
              <a:clrTo>
                <a:srgbClr val="FFFFFF">
                  <a:alpha val="0"/>
                </a:srgbClr>
              </a:clrTo>
            </a:clrChange>
          </a:blip>
          <a:stretch>
            <a:fillRect/>
          </a:stretch>
        </p:blipFill>
        <p:spPr>
          <a:xfrm>
            <a:off x="979964" y="2694786"/>
            <a:ext cx="3419475" cy="1087120"/>
          </a:xfrm>
          <a:prstGeom prst="rect">
            <a:avLst/>
          </a:prstGeom>
          <a:solidFill>
            <a:scrgbClr r="0" g="0" b="0">
              <a:alpha val="0"/>
            </a:scrgbClr>
          </a:solidFill>
        </p:spPr>
      </p:pic>
      <p:pic>
        <p:nvPicPr>
          <p:cNvPr id="6" name="图片 5"/>
          <p:cNvPicPr>
            <a:picLocks noChangeAspect="1"/>
          </p:cNvPicPr>
          <p:nvPr/>
        </p:nvPicPr>
        <p:blipFill>
          <a:blip r:embed="rId3">
            <a:clrChange>
              <a:clrFrom>
                <a:srgbClr val="FFFFFF"/>
              </a:clrFrom>
              <a:clrTo>
                <a:srgbClr val="FFFFFF">
                  <a:alpha val="0"/>
                </a:srgbClr>
              </a:clrTo>
            </a:clrChange>
          </a:blip>
          <a:stretch>
            <a:fillRect/>
          </a:stretch>
        </p:blipFill>
        <p:spPr>
          <a:xfrm>
            <a:off x="5585746" y="2640337"/>
            <a:ext cx="3656863" cy="1103315"/>
          </a:xfrm>
          <a:prstGeom prst="rect">
            <a:avLst/>
          </a:prstGeom>
        </p:spPr>
      </p:pic>
    </p:spTree>
    <p:extLst>
      <p:ext uri="{BB962C8B-B14F-4D97-AF65-F5344CB8AC3E}">
        <p14:creationId xmlns:p14="http://schemas.microsoft.com/office/powerpoint/2010/main" val="40282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0418" y="837506"/>
            <a:ext cx="11654075" cy="4324236"/>
          </a:xfrm>
          <a:prstGeom prst="rect">
            <a:avLst/>
          </a:prstGeom>
        </p:spPr>
        <p:txBody>
          <a:bodyPr wrap="square" lIns="121898" tIns="60948" rIns="121898" bIns="60948">
            <a:spAutoFit/>
          </a:bodyPr>
          <a:lstStyle/>
          <a:p>
            <a:pPr fontAlgn="ctr">
              <a:lnSpc>
                <a:spcPct val="150000"/>
              </a:lnSpc>
              <a:spcAft>
                <a:spcPts val="0"/>
              </a:spcAft>
              <a:tabLst>
                <a:tab pos="5130800" algn="l"/>
              </a:tabLst>
            </a:pP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请写出</a:t>
            </a:r>
            <a:r>
              <a:rPr lang="zh-CN" altLang="zh-CN" sz="2600" b="1" dirty="0">
                <a:latin typeface="Calibri" panose="020F0502020204030204" pitchFamily="34" charset="0"/>
                <a:cs typeface="宋体" panose="02010600030101010101" pitchFamily="2" charset="-122"/>
              </a:rPr>
              <a:t>①</a:t>
            </a:r>
            <a:r>
              <a:rPr lang="en-US" altLang="zh-CN" sz="26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dirty="0">
                <a:latin typeface="Calibri" panose="020F0502020204030204" pitchFamily="34" charset="0"/>
                <a:cs typeface="宋体" panose="02010600030101010101" pitchFamily="2" charset="-122"/>
              </a:rPr>
              <a:t>⑦</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各步反应的化学方程式。</a:t>
            </a:r>
            <a:endParaRPr lang="zh-CN" altLang="zh-CN" sz="1150" dirty="0">
              <a:latin typeface="Calibri" panose="020F0502020204030204" pitchFamily="34" charset="0"/>
              <a:cs typeface="Times New Roman" panose="02020603050405020304" pitchFamily="18" charset="0"/>
            </a:endParaRPr>
          </a:p>
          <a:p>
            <a:pPr fontAlgn="ctr">
              <a:lnSpc>
                <a:spcPct val="300000"/>
              </a:lnSpc>
              <a:spcAft>
                <a:spcPts val="0"/>
              </a:spcAft>
              <a:tabLst>
                <a:tab pos="5130800" algn="l"/>
              </a:tabLst>
            </a:pPr>
            <a:r>
              <a:rPr lang="zh-CN" altLang="zh-CN" sz="2600" b="1" dirty="0">
                <a:latin typeface="Calibri" panose="020F0502020204030204" pitchFamily="34" charset="0"/>
                <a:cs typeface="宋体" panose="02010600030101010101" pitchFamily="2" charset="-122"/>
              </a:rPr>
              <a:t>①</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a:p>
            <a:pPr fontAlgn="ctr">
              <a:lnSpc>
                <a:spcPct val="300000"/>
              </a:lnSpc>
              <a:spcAft>
                <a:spcPts val="0"/>
              </a:spcAft>
              <a:tabLst>
                <a:tab pos="5130800" algn="l"/>
              </a:tabLst>
            </a:pPr>
            <a:r>
              <a:rPr lang="zh-CN" altLang="zh-CN" sz="2600" b="1" dirty="0">
                <a:latin typeface="Calibri" panose="020F0502020204030204" pitchFamily="34" charset="0"/>
                <a:cs typeface="宋体" panose="02010600030101010101" pitchFamily="2" charset="-122"/>
              </a:rPr>
              <a:t>②</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a:p>
            <a:pPr fontAlgn="ctr">
              <a:lnSpc>
                <a:spcPct val="300000"/>
              </a:lnSpc>
              <a:spcAft>
                <a:spcPts val="0"/>
              </a:spcAft>
              <a:tabLst>
                <a:tab pos="5130800" algn="l"/>
              </a:tabLst>
            </a:pPr>
            <a:r>
              <a:rPr lang="zh-CN" altLang="zh-CN" sz="2600" b="1" dirty="0">
                <a:latin typeface="Calibri" panose="020F0502020204030204" pitchFamily="34" charset="0"/>
                <a:cs typeface="宋体" panose="02010600030101010101" pitchFamily="2" charset="-122"/>
              </a:rPr>
              <a:t>③</a:t>
            </a:r>
            <a:r>
              <a:rPr lang="zh-CN" altLang="zh-CN" sz="2600" u="sng"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latin typeface="Calibri" panose="020F0502020204030204" pitchFamily="34" charset="0"/>
              <a:cs typeface="Times New Roman" panose="02020603050405020304"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1930567123"/>
              </p:ext>
            </p:extLst>
          </p:nvPr>
        </p:nvGraphicFramePr>
        <p:xfrm>
          <a:off x="1033434" y="1521690"/>
          <a:ext cx="5268913" cy="990600"/>
        </p:xfrm>
        <a:graphic>
          <a:graphicData uri="http://schemas.openxmlformats.org/presentationml/2006/ole">
            <mc:AlternateContent xmlns:mc="http://schemas.openxmlformats.org/markup-compatibility/2006">
              <mc:Choice xmlns:v="urn:schemas-microsoft-com:vml" Requires="v">
                <p:oleObj spid="_x0000_s25616" name="文档" r:id="rId4" imgW="5269437" imgH="990205" progId="Word.Document.12">
                  <p:embed/>
                </p:oleObj>
              </mc:Choice>
              <mc:Fallback>
                <p:oleObj name="文档" r:id="rId4" imgW="5269437" imgH="990205" progId="Word.Document.12">
                  <p:embed/>
                  <p:pic>
                    <p:nvPicPr>
                      <p:cNvPr id="0" name=""/>
                      <p:cNvPicPr/>
                      <p:nvPr/>
                    </p:nvPicPr>
                    <p:blipFill>
                      <a:blip r:embed="rId5"/>
                      <a:stretch>
                        <a:fillRect/>
                      </a:stretch>
                    </p:blipFill>
                    <p:spPr>
                      <a:xfrm>
                        <a:off x="1033434" y="1521690"/>
                        <a:ext cx="5268913" cy="990600"/>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2889088670"/>
              </p:ext>
            </p:extLst>
          </p:nvPr>
        </p:nvGraphicFramePr>
        <p:xfrm>
          <a:off x="930031" y="2665458"/>
          <a:ext cx="11153775" cy="989013"/>
        </p:xfrm>
        <a:graphic>
          <a:graphicData uri="http://schemas.openxmlformats.org/presentationml/2006/ole">
            <mc:AlternateContent xmlns:mc="http://schemas.openxmlformats.org/markup-compatibility/2006">
              <mc:Choice xmlns:v="urn:schemas-microsoft-com:vml" Requires="v">
                <p:oleObj spid="_x0000_s25617" name="文档" r:id="rId7" imgW="11153167" imgH="989795" progId="Word.Document.12">
                  <p:embed/>
                </p:oleObj>
              </mc:Choice>
              <mc:Fallback>
                <p:oleObj name="文档" r:id="rId7" imgW="11153167" imgH="989795" progId="Word.Document.12">
                  <p:embed/>
                  <p:pic>
                    <p:nvPicPr>
                      <p:cNvPr id="0" name=""/>
                      <p:cNvPicPr/>
                      <p:nvPr/>
                    </p:nvPicPr>
                    <p:blipFill>
                      <a:blip r:embed="rId8"/>
                      <a:stretch>
                        <a:fillRect/>
                      </a:stretch>
                    </p:blipFill>
                    <p:spPr>
                      <a:xfrm>
                        <a:off x="930031" y="2665458"/>
                        <a:ext cx="11153775" cy="989013"/>
                      </a:xfrm>
                      <a:prstGeom prst="rect">
                        <a:avLst/>
                      </a:prstGeom>
                    </p:spPr>
                  </p:pic>
                </p:oleObj>
              </mc:Fallback>
            </mc:AlternateContent>
          </a:graphicData>
        </a:graphic>
      </p:graphicFrame>
      <p:sp>
        <p:nvSpPr>
          <p:cNvPr id="5" name="矩形 4"/>
          <p:cNvSpPr/>
          <p:nvPr/>
        </p:nvSpPr>
        <p:spPr>
          <a:xfrm>
            <a:off x="1033434" y="4343900"/>
            <a:ext cx="4878259"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rPr>
              <a:t>CH≡CH</a:t>
            </a: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rPr>
              <a:t>HCN</a:t>
            </a:r>
            <a:r>
              <a:rPr lang="en-US" altLang="zh-CN" sz="2600" dirty="0">
                <a:solidFill>
                  <a:srgbClr val="C00000"/>
                </a:solidFill>
                <a:latin typeface="Times New Roman" panose="02020603050405020304" pitchFamily="18" charset="0"/>
                <a:ea typeface="微软雅黑" panose="020B0503020204020204" pitchFamily="34" charset="-122"/>
              </a:rPr>
              <a:t>—</a:t>
            </a:r>
            <a:r>
              <a:rPr lang="en-US" altLang="zh-CN" sz="2600" b="1" dirty="0">
                <a:solidFill>
                  <a:srgbClr val="C00000"/>
                </a:solidFill>
                <a:latin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rPr>
              <a:t>CH</a:t>
            </a:r>
            <a:r>
              <a:rPr lang="en-US" altLang="zh-CN" sz="2600" baseline="-25000" dirty="0" err="1">
                <a:solidFill>
                  <a:srgbClr val="C00000"/>
                </a:solidFill>
                <a:latin typeface="Times New Roman" panose="02020603050405020304" pitchFamily="18" charset="0"/>
                <a:ea typeface="微软雅黑" panose="020B0503020204020204" pitchFamily="34" charset="-122"/>
              </a:rPr>
              <a:t>2</a:t>
            </a:r>
            <a:r>
              <a:rPr lang="en-US" altLang="zh-CN" sz="2600" dirty="0">
                <a:solidFill>
                  <a:srgbClr val="C00000"/>
                </a:solidFill>
                <a:latin typeface="Times New Roman" panose="02020603050405020304" pitchFamily="18" charset="0"/>
                <a:ea typeface="微软雅黑" panose="020B0503020204020204" pitchFamily="34" charset="-122"/>
              </a:rPr>
              <a:t>==</a:t>
            </a:r>
            <a:r>
              <a:rPr lang="en-US" altLang="zh-CN" sz="2600" dirty="0" err="1">
                <a:solidFill>
                  <a:srgbClr val="C00000"/>
                </a:solidFill>
                <a:latin typeface="Times New Roman" panose="02020603050405020304" pitchFamily="18" charset="0"/>
                <a:ea typeface="微软雅黑" panose="020B0503020204020204" pitchFamily="34" charset="-122"/>
              </a:rPr>
              <a:t>CHCN</a:t>
            </a:r>
            <a:endParaRPr lang="zh-CN" altLang="en-US" dirty="0"/>
          </a:p>
        </p:txBody>
      </p:sp>
    </p:spTree>
    <p:extLst>
      <p:ext uri="{BB962C8B-B14F-4D97-AF65-F5344CB8AC3E}">
        <p14:creationId xmlns:p14="http://schemas.microsoft.com/office/powerpoint/2010/main" val="40282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8646" y="815734"/>
            <a:ext cx="11654075" cy="5455315"/>
          </a:xfrm>
          <a:prstGeom prst="rect">
            <a:avLst/>
          </a:prstGeom>
        </p:spPr>
        <p:txBody>
          <a:bodyPr wrap="square" lIns="121898" tIns="60948" rIns="121898" bIns="60948">
            <a:spAutoFit/>
          </a:bodyPr>
          <a:lstStyle/>
          <a:p>
            <a:pPr lvl="0" fontAlgn="ctr">
              <a:lnSpc>
                <a:spcPct val="300000"/>
              </a:lnSpc>
              <a:tabLst>
                <a:tab pos="5130800" algn="l"/>
              </a:tabLst>
            </a:pPr>
            <a:r>
              <a:rPr lang="en-US" altLang="zh-CN" sz="1150" dirty="0" smtClean="0">
                <a:solidFill>
                  <a:prstClr val="black"/>
                </a:solidFill>
                <a:latin typeface="Calibri" panose="020F0502020204030204" pitchFamily="34" charset="0"/>
                <a:cs typeface="Times New Roman" panose="02020603050405020304" pitchFamily="18" charset="0"/>
              </a:rPr>
              <a:t>	</a:t>
            </a:r>
            <a:endParaRPr lang="zh-CN" altLang="zh-CN" sz="1150" dirty="0">
              <a:solidFill>
                <a:prstClr val="black"/>
              </a:solidFill>
              <a:latin typeface="Calibri" panose="020F0502020204030204" pitchFamily="34" charset="0"/>
              <a:cs typeface="Times New Roman" panose="02020603050405020304" pitchFamily="18" charset="0"/>
            </a:endParaRPr>
          </a:p>
          <a:p>
            <a:pPr lvl="0" fontAlgn="ctr">
              <a:lnSpc>
                <a:spcPct val="300000"/>
              </a:lnSpc>
              <a:tabLst>
                <a:tab pos="5130800" algn="l"/>
              </a:tabLst>
            </a:pPr>
            <a:r>
              <a:rPr lang="zh-CN" altLang="zh-CN" sz="2600" b="1" dirty="0">
                <a:solidFill>
                  <a:prstClr val="black"/>
                </a:solidFill>
                <a:latin typeface="Calibri" panose="020F0502020204030204" pitchFamily="34" charset="0"/>
                <a:cs typeface="宋体" panose="02010600030101010101" pitchFamily="2" charset="-122"/>
              </a:rPr>
              <a:t>④</a:t>
            </a:r>
            <a:r>
              <a:rPr lang="zh-CN" altLang="zh-CN" sz="2600" u="sng"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solidFill>
                <a:prstClr val="black"/>
              </a:solidFill>
              <a:latin typeface="Calibri" panose="020F0502020204030204" pitchFamily="34" charset="0"/>
              <a:cs typeface="Times New Roman" panose="02020603050405020304" pitchFamily="18" charset="0"/>
            </a:endParaRPr>
          </a:p>
          <a:p>
            <a:pPr lvl="0" fontAlgn="ctr">
              <a:lnSpc>
                <a:spcPct val="300000"/>
              </a:lnSpc>
              <a:tabLst>
                <a:tab pos="5130800" algn="l"/>
              </a:tabLst>
            </a:pPr>
            <a:r>
              <a:rPr lang="zh-CN" altLang="zh-CN" sz="2600" b="1" dirty="0">
                <a:solidFill>
                  <a:prstClr val="black"/>
                </a:solidFill>
                <a:latin typeface="Calibri" panose="020F0502020204030204" pitchFamily="34" charset="0"/>
                <a:cs typeface="宋体" panose="02010600030101010101" pitchFamily="2" charset="-122"/>
              </a:rPr>
              <a:t>⑤</a:t>
            </a:r>
            <a:r>
              <a:rPr lang="zh-CN" altLang="zh-CN" sz="2600" u="sng"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solidFill>
                <a:prstClr val="black"/>
              </a:solidFill>
              <a:latin typeface="Calibri" panose="020F0502020204030204" pitchFamily="34" charset="0"/>
              <a:cs typeface="Times New Roman" panose="02020603050405020304" pitchFamily="18" charset="0"/>
            </a:endParaRPr>
          </a:p>
          <a:p>
            <a:pPr lvl="0" fontAlgn="ctr">
              <a:lnSpc>
                <a:spcPct val="300000"/>
              </a:lnSpc>
              <a:tabLst>
                <a:tab pos="5130800" algn="l"/>
              </a:tabLst>
            </a:pPr>
            <a:r>
              <a:rPr lang="zh-CN" altLang="zh-CN" sz="2600" b="1" dirty="0">
                <a:solidFill>
                  <a:prstClr val="black"/>
                </a:solidFill>
                <a:latin typeface="Calibri" panose="020F0502020204030204" pitchFamily="34" charset="0"/>
                <a:cs typeface="宋体" panose="02010600030101010101" pitchFamily="2" charset="-122"/>
              </a:rPr>
              <a:t>⑥</a:t>
            </a:r>
            <a:r>
              <a:rPr lang="zh-CN" altLang="zh-CN" sz="2600" u="sng"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solidFill>
                <a:prstClr val="black"/>
              </a:solidFill>
              <a:latin typeface="Calibri" panose="020F0502020204030204" pitchFamily="34" charset="0"/>
              <a:cs typeface="Times New Roman" panose="02020603050405020304" pitchFamily="18" charset="0"/>
            </a:endParaRPr>
          </a:p>
          <a:p>
            <a:pPr lvl="0" fontAlgn="ctr">
              <a:lnSpc>
                <a:spcPct val="300000"/>
              </a:lnSpc>
              <a:tabLst>
                <a:tab pos="5130800" algn="l"/>
              </a:tabLst>
            </a:pPr>
            <a:r>
              <a:rPr lang="zh-CN" altLang="zh-CN" sz="2600" b="1" dirty="0">
                <a:solidFill>
                  <a:prstClr val="black"/>
                </a:solidFill>
                <a:latin typeface="Calibri" panose="020F0502020204030204" pitchFamily="34" charset="0"/>
                <a:cs typeface="宋体" panose="02010600030101010101" pitchFamily="2" charset="-122"/>
              </a:rPr>
              <a:t>⑦</a:t>
            </a:r>
            <a:r>
              <a:rPr lang="zh-CN" altLang="zh-CN" sz="2600" u="sng"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zh-CN" sz="1150" dirty="0">
              <a:solidFill>
                <a:prstClr val="black"/>
              </a:solidFill>
              <a:latin typeface="Calibri" panose="020F0502020204030204" pitchFamily="34" charset="0"/>
              <a:cs typeface="Times New Roman" panose="02020603050405020304"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2057243128"/>
              </p:ext>
            </p:extLst>
          </p:nvPr>
        </p:nvGraphicFramePr>
        <p:xfrm>
          <a:off x="791257" y="995770"/>
          <a:ext cx="11153775" cy="1385887"/>
        </p:xfrm>
        <a:graphic>
          <a:graphicData uri="http://schemas.openxmlformats.org/presentationml/2006/ole">
            <mc:AlternateContent xmlns:mc="http://schemas.openxmlformats.org/markup-compatibility/2006">
              <mc:Choice xmlns:v="urn:schemas-microsoft-com:vml" Requires="v">
                <p:oleObj spid="_x0000_s26644" name="文档" r:id="rId4" imgW="11153167" imgH="1385426" progId="Word.Document.12">
                  <p:embed/>
                </p:oleObj>
              </mc:Choice>
              <mc:Fallback>
                <p:oleObj name="文档" r:id="rId4" imgW="11153167" imgH="1385426" progId="Word.Document.12">
                  <p:embed/>
                  <p:pic>
                    <p:nvPicPr>
                      <p:cNvPr id="0" name=""/>
                      <p:cNvPicPr/>
                      <p:nvPr/>
                    </p:nvPicPr>
                    <p:blipFill>
                      <a:blip r:embed="rId5"/>
                      <a:stretch>
                        <a:fillRect/>
                      </a:stretch>
                    </p:blipFill>
                    <p:spPr>
                      <a:xfrm>
                        <a:off x="791257" y="995770"/>
                        <a:ext cx="11153775" cy="1385887"/>
                      </a:xfrm>
                      <a:prstGeom prst="rect">
                        <a:avLst/>
                      </a:prstGeom>
                    </p:spPr>
                  </p:pic>
                </p:oleObj>
              </mc:Fallback>
            </mc:AlternateContent>
          </a:graphicData>
        </a:graphic>
      </p:graphicFrame>
      <p:sp>
        <p:nvSpPr>
          <p:cNvPr id="4" name="矩形 3"/>
          <p:cNvSpPr/>
          <p:nvPr/>
        </p:nvSpPr>
        <p:spPr>
          <a:xfrm>
            <a:off x="716978" y="3069000"/>
            <a:ext cx="4751622" cy="492443"/>
          </a:xfrm>
          <a:prstGeom prst="rect">
            <a:avLst/>
          </a:prstGeom>
        </p:spPr>
        <p:txBody>
          <a:bodyPr wrap="none">
            <a:spAutoFit/>
          </a:bodyPr>
          <a:lstStyle/>
          <a:p>
            <a:r>
              <a:rPr lang="en-US" altLang="zh-CN" sz="2600" dirty="0" err="1">
                <a:solidFill>
                  <a:srgbClr val="C00000"/>
                </a:solidFill>
                <a:latin typeface="Times New Roman" panose="02020603050405020304" pitchFamily="18" charset="0"/>
                <a:ea typeface="微软雅黑" panose="020B0503020204020204" pitchFamily="34" charset="-122"/>
              </a:rPr>
              <a:t>2CH≡CH</a:t>
            </a:r>
            <a:r>
              <a:rPr lang="en-US" altLang="zh-CN" sz="2600" dirty="0">
                <a:solidFill>
                  <a:srgbClr val="C00000"/>
                </a:solidFill>
                <a:latin typeface="Times New Roman" panose="02020603050405020304" pitchFamily="18" charset="0"/>
                <a:ea typeface="微软雅黑" panose="020B0503020204020204" pitchFamily="34" charset="-122"/>
              </a:rPr>
              <a:t>—</a:t>
            </a:r>
            <a:r>
              <a:rPr lang="en-US" altLang="zh-CN" sz="2600" b="1" dirty="0">
                <a:solidFill>
                  <a:srgbClr val="C00000"/>
                </a:solidFill>
                <a:latin typeface="Times New Roman" panose="02020603050405020304" pitchFamily="18" charset="0"/>
              </a:rPr>
              <a:t>→</a:t>
            </a:r>
            <a:r>
              <a:rPr lang="en-US" altLang="zh-CN" sz="2600" dirty="0" err="1">
                <a:solidFill>
                  <a:srgbClr val="C00000"/>
                </a:solidFill>
                <a:latin typeface="Times New Roman" panose="02020603050405020304" pitchFamily="18" charset="0"/>
                <a:ea typeface="微软雅黑" panose="020B0503020204020204" pitchFamily="34" charset="-122"/>
              </a:rPr>
              <a:t>CH</a:t>
            </a:r>
            <a:r>
              <a:rPr lang="en-US" altLang="zh-CN" sz="2600" baseline="-25000" dirty="0" err="1">
                <a:solidFill>
                  <a:srgbClr val="C00000"/>
                </a:solidFill>
                <a:latin typeface="Times New Roman" panose="02020603050405020304" pitchFamily="18" charset="0"/>
                <a:ea typeface="微软雅黑" panose="020B0503020204020204" pitchFamily="34" charset="-122"/>
              </a:rPr>
              <a:t>2</a:t>
            </a:r>
            <a:r>
              <a:rPr lang="en-US" altLang="zh-CN" sz="2600" dirty="0">
                <a:solidFill>
                  <a:srgbClr val="C00000"/>
                </a:solidFill>
                <a:latin typeface="Times New Roman" panose="02020603050405020304" pitchFamily="18" charset="0"/>
                <a:ea typeface="微软雅黑" panose="020B0503020204020204" pitchFamily="34" charset="-122"/>
              </a:rPr>
              <a:t>==CH—</a:t>
            </a:r>
            <a:r>
              <a:rPr lang="en-US" altLang="zh-CN" sz="2600" dirty="0" err="1">
                <a:solidFill>
                  <a:srgbClr val="C00000"/>
                </a:solidFill>
                <a:latin typeface="Times New Roman" panose="02020603050405020304" pitchFamily="18" charset="0"/>
                <a:ea typeface="微软雅黑" panose="020B0503020204020204" pitchFamily="34" charset="-122"/>
              </a:rPr>
              <a:t>C≡CH</a:t>
            </a:r>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785416657"/>
              </p:ext>
            </p:extLst>
          </p:nvPr>
        </p:nvGraphicFramePr>
        <p:xfrm>
          <a:off x="701431" y="3825557"/>
          <a:ext cx="11153775" cy="989013"/>
        </p:xfrm>
        <a:graphic>
          <a:graphicData uri="http://schemas.openxmlformats.org/presentationml/2006/ole">
            <mc:AlternateContent xmlns:mc="http://schemas.openxmlformats.org/markup-compatibility/2006">
              <mc:Choice xmlns:v="urn:schemas-microsoft-com:vml" Requires="v">
                <p:oleObj spid="_x0000_s26645" name="文档" r:id="rId7" imgW="11153167" imgH="989795" progId="Word.Document.12">
                  <p:embed/>
                </p:oleObj>
              </mc:Choice>
              <mc:Fallback>
                <p:oleObj name="文档" r:id="rId7" imgW="11153167" imgH="989795" progId="Word.Document.12">
                  <p:embed/>
                  <p:pic>
                    <p:nvPicPr>
                      <p:cNvPr id="0" name=""/>
                      <p:cNvPicPr/>
                      <p:nvPr/>
                    </p:nvPicPr>
                    <p:blipFill>
                      <a:blip r:embed="rId8"/>
                      <a:stretch>
                        <a:fillRect/>
                      </a:stretch>
                    </p:blipFill>
                    <p:spPr>
                      <a:xfrm>
                        <a:off x="701431" y="3825557"/>
                        <a:ext cx="11153775" cy="989013"/>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41431036"/>
              </p:ext>
            </p:extLst>
          </p:nvPr>
        </p:nvGraphicFramePr>
        <p:xfrm>
          <a:off x="701431" y="4772436"/>
          <a:ext cx="11153775" cy="1187450"/>
        </p:xfrm>
        <a:graphic>
          <a:graphicData uri="http://schemas.openxmlformats.org/presentationml/2006/ole">
            <mc:AlternateContent xmlns:mc="http://schemas.openxmlformats.org/markup-compatibility/2006">
              <mc:Choice xmlns:v="urn:schemas-microsoft-com:vml" Requires="v">
                <p:oleObj spid="_x0000_s26646" name="文档" r:id="rId10" imgW="11153167" imgH="1187611" progId="Word.Document.12">
                  <p:embed/>
                </p:oleObj>
              </mc:Choice>
              <mc:Fallback>
                <p:oleObj name="文档" r:id="rId10" imgW="11153167" imgH="1187611" progId="Word.Document.12">
                  <p:embed/>
                  <p:pic>
                    <p:nvPicPr>
                      <p:cNvPr id="0" name=""/>
                      <p:cNvPicPr/>
                      <p:nvPr/>
                    </p:nvPicPr>
                    <p:blipFill>
                      <a:blip r:embed="rId11"/>
                      <a:stretch>
                        <a:fillRect/>
                      </a:stretch>
                    </p:blipFill>
                    <p:spPr>
                      <a:xfrm>
                        <a:off x="701431" y="4772436"/>
                        <a:ext cx="11153775" cy="1187450"/>
                      </a:xfrm>
                      <a:prstGeom prst="rect">
                        <a:avLst/>
                      </a:prstGeom>
                    </p:spPr>
                  </p:pic>
                </p:oleObj>
              </mc:Fallback>
            </mc:AlternateContent>
          </a:graphicData>
        </a:graphic>
      </p:graphicFrame>
    </p:spTree>
    <p:extLst>
      <p:ext uri="{BB962C8B-B14F-4D97-AF65-F5344CB8AC3E}">
        <p14:creationId xmlns:p14="http://schemas.microsoft.com/office/powerpoint/2010/main" val="40282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03232" y="909000"/>
            <a:ext cx="11397613" cy="1923579"/>
          </a:xfrm>
          <a:prstGeom prst="rect">
            <a:avLst/>
          </a:prstGeom>
        </p:spPr>
        <p:txBody>
          <a:bodyPr wrap="square" lIns="121898" tIns="60948" rIns="121898" bIns="60948">
            <a:spAutoFit/>
          </a:bodyPr>
          <a:lstStyle/>
          <a:p>
            <a:pPr fontAlgn="ctr">
              <a:lnSpc>
                <a:spcPct val="150000"/>
              </a:lnSpc>
              <a:spcAft>
                <a:spcPts val="0"/>
              </a:spcAft>
              <a:tabLst>
                <a:tab pos="5130800" algn="l"/>
              </a:tabLst>
            </a:pPr>
            <a:r>
              <a:rPr lang="zh-CN" altLang="zh-CN" sz="2600" b="1"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解析</a:t>
            </a:r>
            <a:r>
              <a:rPr lang="zh-CN" altLang="zh-CN" sz="2600" smtClean="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2600" b="1" smtClean="0">
                <a:latin typeface="Calibri" panose="020F0502020204030204" pitchFamily="34" charset="0"/>
                <a:cs typeface="宋体" panose="02010600030101010101" pitchFamily="2" charset="-122"/>
              </a:rPr>
              <a:t>①</a:t>
            </a:r>
            <a:r>
              <a:rPr lang="zh-CN" altLang="zh-CN" sz="2600" b="1" smtClean="0">
                <a:latin typeface="Times New Roman" panose="02020603050405020304" pitchFamily="18" charset="0"/>
                <a:cs typeface="Times New Roman" panose="02020603050405020304" pitchFamily="18" charset="0"/>
              </a:rPr>
              <a:t>为</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CH≡CH</a:t>
            </a:r>
            <a:r>
              <a:rPr lang="zh-CN" altLang="zh-CN" sz="2600" b="1" smtClean="0">
                <a:latin typeface="Times New Roman" panose="02020603050405020304" pitchFamily="18" charset="0"/>
                <a:cs typeface="Times New Roman" panose="02020603050405020304" pitchFamily="18" charset="0"/>
              </a:rPr>
              <a:t>与</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HCl</a:t>
            </a:r>
            <a:r>
              <a:rPr lang="zh-CN" altLang="zh-CN" sz="2600" b="1" smtClean="0">
                <a:latin typeface="Times New Roman" panose="02020603050405020304" pitchFamily="18" charset="0"/>
                <a:cs typeface="Times New Roman" panose="02020603050405020304" pitchFamily="18" charset="0"/>
              </a:rPr>
              <a:t>的加成反应</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smtClean="0">
                <a:latin typeface="Calibri" panose="020F0502020204030204" pitchFamily="34" charset="0"/>
                <a:cs typeface="宋体" panose="02010600030101010101" pitchFamily="2" charset="-122"/>
              </a:rPr>
              <a:t>②</a:t>
            </a:r>
            <a:r>
              <a:rPr lang="zh-CN" altLang="zh-CN" sz="2600" b="1" smtClean="0">
                <a:latin typeface="Times New Roman" panose="02020603050405020304" pitchFamily="18" charset="0"/>
                <a:cs typeface="Times New Roman" panose="02020603050405020304" pitchFamily="18" charset="0"/>
              </a:rPr>
              <a:t>为</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==CHCl</a:t>
            </a:r>
            <a:r>
              <a:rPr lang="zh-CN" altLang="zh-CN" sz="2600" b="1" smtClean="0">
                <a:latin typeface="Times New Roman" panose="02020603050405020304" pitchFamily="18" charset="0"/>
                <a:cs typeface="Times New Roman" panose="02020603050405020304" pitchFamily="18" charset="0"/>
              </a:rPr>
              <a:t>的加聚反应</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smtClean="0">
                <a:latin typeface="Calibri" panose="020F0502020204030204" pitchFamily="34" charset="0"/>
                <a:cs typeface="宋体" panose="02010600030101010101" pitchFamily="2" charset="-122"/>
              </a:rPr>
              <a:t>③</a:t>
            </a:r>
            <a:r>
              <a:rPr lang="zh-CN" altLang="zh-CN" sz="2600" b="1" smtClean="0">
                <a:latin typeface="Times New Roman" panose="02020603050405020304" pitchFamily="18" charset="0"/>
                <a:cs typeface="Times New Roman" panose="02020603050405020304" pitchFamily="18" charset="0"/>
              </a:rPr>
              <a:t>为乙炔与</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HCN</a:t>
            </a:r>
            <a:r>
              <a:rPr lang="zh-CN" altLang="zh-CN" sz="2600" b="1" smtClean="0">
                <a:latin typeface="Times New Roman" panose="02020603050405020304" pitchFamily="18" charset="0"/>
                <a:cs typeface="Times New Roman" panose="02020603050405020304" pitchFamily="18" charset="0"/>
              </a:rPr>
              <a:t>的加成反应</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smtClean="0">
                <a:latin typeface="Calibri" panose="020F0502020204030204" pitchFamily="34" charset="0"/>
                <a:cs typeface="宋体" panose="02010600030101010101" pitchFamily="2" charset="-122"/>
              </a:rPr>
              <a:t>④</a:t>
            </a:r>
            <a:r>
              <a:rPr lang="zh-CN" altLang="zh-CN" sz="2600" b="1" smtClean="0">
                <a:latin typeface="Times New Roman" panose="02020603050405020304" pitchFamily="18" charset="0"/>
                <a:cs typeface="Times New Roman" panose="02020603050405020304" pitchFamily="18" charset="0"/>
              </a:rPr>
              <a:t>为丙烯腈的加聚反应</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smtClean="0">
                <a:latin typeface="Calibri" panose="020F0502020204030204" pitchFamily="34" charset="0"/>
                <a:cs typeface="宋体" panose="02010600030101010101" pitchFamily="2" charset="-122"/>
              </a:rPr>
              <a:t>⑤</a:t>
            </a:r>
            <a:r>
              <a:rPr lang="zh-CN" altLang="zh-CN" sz="2600" b="1" smtClean="0">
                <a:latin typeface="Times New Roman" panose="02020603050405020304" pitchFamily="18" charset="0"/>
                <a:cs typeface="Times New Roman" panose="02020603050405020304" pitchFamily="18" charset="0"/>
              </a:rPr>
              <a:t>为两个乙炔分子的相互加成</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smtClean="0">
                <a:latin typeface="Calibri" panose="020F0502020204030204" pitchFamily="34" charset="0"/>
                <a:cs typeface="宋体" panose="02010600030101010101" pitchFamily="2" charset="-122"/>
              </a:rPr>
              <a:t>⑥</a:t>
            </a:r>
            <a:r>
              <a:rPr lang="zh-CN" altLang="zh-CN" sz="2600" b="1" smtClean="0">
                <a:latin typeface="Times New Roman" panose="02020603050405020304" pitchFamily="18" charset="0"/>
                <a:cs typeface="Times New Roman" panose="02020603050405020304" pitchFamily="18" charset="0"/>
              </a:rPr>
              <a:t>为乙烯基乙炔与</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HCl</a:t>
            </a:r>
            <a:r>
              <a:rPr lang="zh-CN" altLang="zh-CN" sz="2600" b="1" smtClean="0">
                <a:latin typeface="Times New Roman" panose="02020603050405020304" pitchFamily="18" charset="0"/>
                <a:cs typeface="Times New Roman" panose="02020603050405020304" pitchFamily="18" charset="0"/>
              </a:rPr>
              <a:t>的加成反应</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600" b="1" smtClean="0">
                <a:latin typeface="Calibri" panose="020F0502020204030204" pitchFamily="34" charset="0"/>
                <a:cs typeface="宋体" panose="02010600030101010101" pitchFamily="2" charset="-122"/>
              </a:rPr>
              <a:t>⑦</a:t>
            </a:r>
            <a:r>
              <a:rPr lang="zh-CN" altLang="zh-CN" sz="2600" b="1" smtClean="0">
                <a:latin typeface="Times New Roman" panose="02020603050405020304" pitchFamily="18" charset="0"/>
                <a:cs typeface="Times New Roman" panose="02020603050405020304" pitchFamily="18" charset="0"/>
              </a:rPr>
              <a:t>为</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CH</a:t>
            </a:r>
            <a:r>
              <a:rPr lang="en-US" altLang="zh-CN" sz="2600" baseline="-25000" smtClean="0">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==CCl</a:t>
            </a:r>
            <a:r>
              <a:rPr lang="en-US" altLang="zh-CN" sz="2600" b="1" smtClean="0">
                <a:latin typeface="Times New Roman" panose="02020603050405020304" pitchFamily="18" charset="0"/>
                <a:cs typeface="Times New Roman" panose="02020603050405020304" pitchFamily="18" charset="0"/>
              </a:rPr>
              <a:t>—</a:t>
            </a:r>
            <a:r>
              <a:rPr lang="en-US" altLang="zh-CN" sz="2600" smtClean="0">
                <a:latin typeface="Times New Roman" panose="02020603050405020304" pitchFamily="18" charset="0"/>
                <a:ea typeface="微软雅黑" panose="020B0503020204020204" pitchFamily="34" charset="-122"/>
                <a:cs typeface="Times New Roman" panose="02020603050405020304" pitchFamily="18" charset="0"/>
              </a:rPr>
              <a:t>CH==CH</a:t>
            </a:r>
            <a:r>
              <a:rPr lang="en-US" altLang="zh-CN" sz="2600" baseline="-25000" smtClean="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2600" b="1" smtClean="0">
                <a:latin typeface="Times New Roman" panose="02020603050405020304" pitchFamily="18" charset="0"/>
                <a:cs typeface="Times New Roman" panose="02020603050405020304" pitchFamily="18" charset="0"/>
              </a:rPr>
              <a:t>的加聚反应。</a:t>
            </a:r>
            <a:endParaRPr lang="zh-CN" altLang="zh-CN" sz="115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5110753"/>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descr="F:\语文英语\1566354266180321073.jpg"/>
          <p:cNvPicPr>
            <a:picLocks noChangeAspect="1" noChangeArrowheads="1"/>
          </p:cNvPicPr>
          <p:nvPr/>
        </p:nvPicPr>
        <p:blipFill rotWithShape="1">
          <a:blip r:embed="rId2">
            <a:extLst>
              <a:ext uri="{28A0092B-C50C-407E-A947-70E740481C1C}">
                <a14:useLocalDpi xmlns:a14="http://schemas.microsoft.com/office/drawing/2010/main" val="0"/>
              </a:ext>
            </a:extLst>
          </a:blip>
          <a:srcRect b="13082"/>
          <a:stretch/>
        </p:blipFill>
        <p:spPr bwMode="auto">
          <a:xfrm>
            <a:off x="-57140" y="-13446"/>
            <a:ext cx="12287894" cy="6859588"/>
          </a:xfrm>
          <a:prstGeom prst="rect">
            <a:avLst/>
          </a:prstGeom>
          <a:noFill/>
          <a:extLst>
            <a:ext uri="{909E8E84-426E-40DD-AFC4-6F175D3DCCD1}">
              <a14:hiddenFill xmlns:a14="http://schemas.microsoft.com/office/drawing/2010/main">
                <a:solidFill>
                  <a:srgbClr val="FFFFFF"/>
                </a:solidFill>
              </a14:hiddenFill>
            </a:ext>
          </a:extLst>
        </p:spPr>
      </p:pic>
      <p:sp>
        <p:nvSpPr>
          <p:cNvPr id="34" name="矩形 33"/>
          <p:cNvSpPr/>
          <p:nvPr/>
        </p:nvSpPr>
        <p:spPr>
          <a:xfrm>
            <a:off x="8795551" y="0"/>
            <a:ext cx="864019" cy="43714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4">
            <a:hlinkClick r:id="rId3" action="ppaction://hlinksldjump"/>
          </p:cNvPr>
          <p:cNvSpPr txBox="1"/>
          <p:nvPr/>
        </p:nvSpPr>
        <p:spPr>
          <a:xfrm rot="5400000">
            <a:off x="7739885" y="2559310"/>
            <a:ext cx="2975350" cy="925894"/>
          </a:xfrm>
          <a:prstGeom prst="rect">
            <a:avLst/>
          </a:prstGeom>
          <a:noFill/>
        </p:spPr>
        <p:txBody>
          <a:bodyPr wrap="square" rtlCol="0">
            <a:spAutoFit/>
          </a:bodyPr>
          <a:lstStyle/>
          <a:p>
            <a:pPr marR="0" lvl="0" indent="0" fontAlgn="auto">
              <a:lnSpc>
                <a:spcPts val="6500"/>
              </a:lnSpc>
              <a:spcBef>
                <a:spcPts val="0"/>
              </a:spcBef>
              <a:spcAft>
                <a:spcPts val="0"/>
              </a:spcAft>
              <a:buClrTx/>
              <a:buSzTx/>
              <a:buFontTx/>
              <a:buNone/>
              <a:defRPr/>
            </a:pPr>
            <a:r>
              <a:rPr lang="en-US" altLang="zh-CN" sz="4800" b="1" dirty="0" smtClean="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Thanks</a:t>
            </a:r>
            <a:r>
              <a:rPr lang="zh-CN" altLang="en-US" sz="4800" b="1" dirty="0" smtClean="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4800" b="1"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6" name="文本框 5">
            <a:hlinkClick r:id="rId3" action="ppaction://hlinksldjump"/>
          </p:cNvPr>
          <p:cNvSpPr txBox="1"/>
          <p:nvPr/>
        </p:nvSpPr>
        <p:spPr>
          <a:xfrm>
            <a:off x="10055712" y="1449541"/>
            <a:ext cx="720092" cy="5093702"/>
          </a:xfrm>
          <a:prstGeom prst="rect">
            <a:avLst/>
          </a:prstGeom>
          <a:noFill/>
        </p:spPr>
        <p:txBody>
          <a:bodyPr wrap="square" rtlCol="0">
            <a:spAutoFit/>
          </a:bodyPr>
          <a:lstStyle/>
          <a:p>
            <a:pPr>
              <a:lnSpc>
                <a:spcPts val="6500"/>
              </a:lnSpc>
              <a:defRPr/>
            </a:pPr>
            <a:r>
              <a:rPr lang="zh-CN" altLang="en-US"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本</a:t>
            </a:r>
            <a:endParaRPr lang="en-US" altLang="zh-CN"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ts val="6500"/>
              </a:lnSpc>
              <a:defRPr/>
            </a:pPr>
            <a:r>
              <a:rPr lang="zh-CN" altLang="en-US"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讲</a:t>
            </a:r>
            <a:endParaRPr lang="en-US" altLang="zh-CN"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ts val="6500"/>
              </a:lnSpc>
              <a:defRPr/>
            </a:pPr>
            <a:r>
              <a:rPr lang="zh-CN" altLang="en-US"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内</a:t>
            </a:r>
            <a:endParaRPr lang="en-US" altLang="zh-CN"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ts val="6500"/>
              </a:lnSpc>
              <a:defRPr/>
            </a:pPr>
            <a:r>
              <a:rPr lang="zh-CN" altLang="en-US"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容</a:t>
            </a:r>
            <a:endParaRPr lang="en-US" altLang="zh-CN"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ts val="6500"/>
              </a:lnSpc>
              <a:defRPr/>
            </a:pPr>
            <a:r>
              <a:rPr lang="zh-CN" altLang="en-US"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结</a:t>
            </a:r>
            <a:endParaRPr lang="en-US" altLang="zh-CN"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ts val="6500"/>
              </a:lnSpc>
              <a:defRPr/>
            </a:pPr>
            <a:r>
              <a:rPr lang="zh-CN" altLang="en-US" sz="48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束</a:t>
            </a:r>
            <a:endParaRPr lang="en-US" altLang="zh-CN" sz="4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37" name="直接连接符 36"/>
          <p:cNvCxnSpPr/>
          <p:nvPr/>
        </p:nvCxnSpPr>
        <p:spPr>
          <a:xfrm>
            <a:off x="9875689" y="0"/>
            <a:ext cx="0" cy="437144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69490" y="635"/>
            <a:ext cx="2955925" cy="1682750"/>
            <a:chOff x="0" y="1"/>
            <a:chExt cx="4655" cy="2650"/>
          </a:xfrm>
        </p:grpSpPr>
        <p:pic>
          <p:nvPicPr>
            <p:cNvPr id="39" name="图片 38" descr="创新设计字体-01"/>
            <p:cNvPicPr>
              <a:picLocks noChangeAspect="1"/>
            </p:cNvPicPr>
            <p:nvPr userDrawn="1"/>
          </p:nvPicPr>
          <p:blipFill>
            <a:blip r:embed="rId4" cstate="print"/>
            <a:stretch>
              <a:fillRect/>
            </a:stretch>
          </p:blipFill>
          <p:spPr>
            <a:xfrm>
              <a:off x="0" y="1"/>
              <a:ext cx="2650" cy="2650"/>
            </a:xfrm>
            <a:prstGeom prst="rect">
              <a:avLst/>
            </a:prstGeom>
          </p:spPr>
        </p:pic>
        <p:sp>
          <p:nvSpPr>
            <p:cNvPr id="40" name="文本框 8"/>
            <p:cNvSpPr txBox="1"/>
            <p:nvPr userDrawn="1"/>
          </p:nvSpPr>
          <p:spPr>
            <a:xfrm>
              <a:off x="1909" y="1078"/>
              <a:ext cx="2746" cy="919"/>
            </a:xfrm>
            <a:prstGeom prst="rect">
              <a:avLst/>
            </a:prstGeom>
            <a:noFill/>
          </p:spPr>
          <p:txBody>
            <a:bodyPr wrap="square" rtlCol="0">
              <a:spAutoFit/>
            </a:bodyPr>
            <a:lstStyle/>
            <a:p>
              <a:pPr algn="l">
                <a:lnSpc>
                  <a:spcPct val="100000"/>
                </a:lnSpc>
              </a:pPr>
              <a:r>
                <a:rPr lang="en-US" altLang="zh-CN" sz="1600" dirty="0">
                  <a:latin typeface="微软雅黑 Light" panose="020B0502040204020203" charset="-122"/>
                  <a:ea typeface="微软雅黑 Light" panose="020B0502040204020203" charset="-122"/>
                  <a:cs typeface="微软雅黑" panose="020B0503020204020204" pitchFamily="34" charset="-122"/>
                </a:rPr>
                <a:t>INNOVATIVE </a:t>
              </a:r>
            </a:p>
            <a:p>
              <a:pPr algn="l">
                <a:lnSpc>
                  <a:spcPct val="100000"/>
                </a:lnSpc>
              </a:pPr>
              <a:r>
                <a:rPr lang="en-US" altLang="zh-CN" sz="1600" dirty="0">
                  <a:latin typeface="微软雅黑 Light" panose="020B0502040204020203" charset="-122"/>
                  <a:ea typeface="微软雅黑 Light" panose="020B0502040204020203" charset="-122"/>
                  <a:cs typeface="微软雅黑" panose="020B0503020204020204" pitchFamily="34" charset="-122"/>
                </a:rPr>
                <a:t>DESIGN</a:t>
              </a:r>
            </a:p>
          </p:txBody>
        </p:sp>
      </p:grpSp>
    </p:spTree>
    <p:extLst>
      <p:ext uri="{BB962C8B-B14F-4D97-AF65-F5344CB8AC3E}">
        <p14:creationId xmlns:p14="http://schemas.microsoft.com/office/powerpoint/2010/main" val="297545224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2245</Words>
  <Application>Microsoft Office PowerPoint</Application>
  <PresentationFormat>自定义</PresentationFormat>
  <Paragraphs>340</Paragraphs>
  <Slides>69</Slides>
  <Notes>2</Notes>
  <HiddenSlides>0</HiddenSlides>
  <MMClips>0</MMClips>
  <ScaleCrop>false</ScaleCrop>
  <HeadingPairs>
    <vt:vector size="8" baseType="variant">
      <vt:variant>
        <vt:lpstr>已用的字体</vt:lpstr>
      </vt:variant>
      <vt:variant>
        <vt:i4>18</vt:i4>
      </vt:variant>
      <vt:variant>
        <vt:lpstr>主题</vt:lpstr>
      </vt:variant>
      <vt:variant>
        <vt:i4>1</vt:i4>
      </vt:variant>
      <vt:variant>
        <vt:lpstr>嵌入 OLE 服务器</vt:lpstr>
      </vt:variant>
      <vt:variant>
        <vt:i4>1</vt:i4>
      </vt:variant>
      <vt:variant>
        <vt:lpstr>幻灯片标题</vt:lpstr>
      </vt:variant>
      <vt:variant>
        <vt:i4>69</vt:i4>
      </vt:variant>
    </vt:vector>
  </HeadingPairs>
  <TitlesOfParts>
    <vt:vector size="89" baseType="lpstr">
      <vt:lpstr>MS Mincho</vt:lpstr>
      <vt:lpstr>NEU-BZ</vt:lpstr>
      <vt:lpstr>等线</vt:lpstr>
      <vt:lpstr>方正大黑_GBK</vt:lpstr>
      <vt:lpstr>方正宋黑_GBK</vt:lpstr>
      <vt:lpstr>方正准圆_GBK</vt:lpstr>
      <vt:lpstr>黑体</vt:lpstr>
      <vt:lpstr>华文细黑</vt:lpstr>
      <vt:lpstr>经典繁仿黑</vt:lpstr>
      <vt:lpstr>思源黑体 CN Normal</vt:lpstr>
      <vt:lpstr>宋体</vt:lpstr>
      <vt:lpstr>微软雅黑</vt:lpstr>
      <vt:lpstr>微软雅黑 Light</vt:lpstr>
      <vt:lpstr>Arial</vt:lpstr>
      <vt:lpstr>Calibri</vt:lpstr>
      <vt:lpstr>Cambria Math</vt:lpstr>
      <vt:lpstr>Courier New</vt:lpstr>
      <vt:lpstr>Times New Roman</vt: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JBY</cp:lastModifiedBy>
  <cp:revision>95</cp:revision>
  <dcterms:created xsi:type="dcterms:W3CDTF">2024-01-15T03:14:15Z</dcterms:created>
  <dcterms:modified xsi:type="dcterms:W3CDTF">2025-07-30T00:48:23Z</dcterms:modified>
</cp:coreProperties>
</file>