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
  </p:notesMasterIdLst>
  <p:handoutMasterIdLst>
    <p:handoutMasterId r:id="rId29"/>
  </p:handoutMasterIdLst>
  <p:sldIdLst>
    <p:sldId id="457" r:id="rId3"/>
    <p:sldId id="521" r:id="rId4"/>
    <p:sldId id="355" r:id="rId5"/>
    <p:sldId id="522" r:id="rId7"/>
    <p:sldId id="523" r:id="rId8"/>
    <p:sldId id="361" r:id="rId9"/>
    <p:sldId id="360" r:id="rId10"/>
    <p:sldId id="524" r:id="rId11"/>
    <p:sldId id="367" r:id="rId12"/>
    <p:sldId id="525" r:id="rId13"/>
    <p:sldId id="526" r:id="rId14"/>
    <p:sldId id="471" r:id="rId15"/>
    <p:sldId id="527" r:id="rId16"/>
    <p:sldId id="529" r:id="rId17"/>
    <p:sldId id="535" r:id="rId18"/>
    <p:sldId id="381" r:id="rId19"/>
    <p:sldId id="379" r:id="rId20"/>
    <p:sldId id="380" r:id="rId21"/>
    <p:sldId id="532" r:id="rId22"/>
    <p:sldId id="533" r:id="rId23"/>
    <p:sldId id="534" r:id="rId24"/>
    <p:sldId id="382" r:id="rId25"/>
    <p:sldId id="508" r:id="rId26"/>
    <p:sldId id="520" r:id="rId27"/>
    <p:sldId id="509" r:id="rId28"/>
  </p:sldIdLst>
  <p:sldSz cx="1219009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6" userDrawn="1">
          <p15:clr>
            <a:srgbClr val="A4A3A4"/>
          </p15:clr>
        </p15:guide>
        <p15:guide id="2" pos="385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2E75B6"/>
    <a:srgbClr val="1F4E79"/>
    <a:srgbClr val="3E6CA4"/>
    <a:srgbClr val="70AD47"/>
    <a:srgbClr val="548235"/>
    <a:srgbClr val="385723"/>
    <a:srgbClr val="C5E0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89" autoAdjust="0"/>
    <p:restoredTop sz="99633" autoAdjust="0"/>
  </p:normalViewPr>
  <p:slideViewPr>
    <p:cSldViewPr showGuides="1">
      <p:cViewPr varScale="1">
        <p:scale>
          <a:sx n="92" d="100"/>
          <a:sy n="92" d="100"/>
        </p:scale>
        <p:origin x="180" y="66"/>
      </p:cViewPr>
      <p:guideLst>
        <p:guide orient="horz" pos="2166"/>
        <p:guide pos="3854"/>
      </p:guideLst>
    </p:cSldViewPr>
  </p:slideViewPr>
  <p:notesTextViewPr>
    <p:cViewPr>
      <p:scale>
        <a:sx n="1" d="1"/>
        <a:sy n="1" d="1"/>
      </p:scale>
      <p:origin x="0" y="0"/>
    </p:cViewPr>
  </p:notesTextViewPr>
  <p:notesViewPr>
    <p:cSldViewPr>
      <p:cViewPr varScale="1">
        <p:scale>
          <a:sx n="68" d="100"/>
          <a:sy n="68" d="100"/>
        </p:scale>
        <p:origin x="-2856" y="-90"/>
      </p:cViewPr>
      <p:guideLst>
        <p:guide orient="horz" pos="2888"/>
        <p:guide pos="2168"/>
      </p:guideLst>
    </p:cSldViewPr>
  </p:notesViewPr>
  <p:gridSpacing cx="360000" cy="360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300445-E839-4BDF-8DF2-D8143818C84A}"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4011EFD-9855-4AE3-A504-77F50F4EB6D2}"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789916-5EC3-4590-8CB1-0934F6982E2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D7603B-E5D8-42A3-B21E-4A6C6E9A906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幻灯片图像占位符 1"/>
          <p:cNvSpPr>
            <a:spLocks noGrp="1" noRot="1" noChangeAspect="1"/>
          </p:cNvSpPr>
          <p:nvPr>
            <p:ph type="sldImg"/>
          </p:nvPr>
        </p:nvSpPr>
        <p:spPr bwMode="auto">
          <a:noFill/>
          <a:ln>
            <a:solidFill>
              <a:srgbClr val="000000"/>
            </a:solidFill>
            <a:miter lim="800000"/>
          </a:ln>
        </p:spPr>
      </p:sp>
      <p:sp>
        <p:nvSpPr>
          <p:cNvPr id="3072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8675" name="灯片编号占位符 3"/>
          <p:cNvSpPr>
            <a:spLocks noGrp="1"/>
          </p:cNvSpPr>
          <p:nvPr>
            <p:ph type="sldNum" sz="quarter" idx="5"/>
          </p:nvPr>
        </p:nvSpPr>
        <p:spPr bwMode="auto">
          <a:ln>
            <a:miter lim="800000"/>
          </a:ln>
        </p:spPr>
        <p:txBody>
          <a:bodyPr wrap="square" numCol="1" anchorCtr="0" compatLnSpc="1"/>
          <a:lstStyle/>
          <a:p>
            <a:pPr defTabSz="913130" fontAlgn="base">
              <a:spcBef>
                <a:spcPct val="0"/>
              </a:spcBef>
              <a:spcAft>
                <a:spcPct val="0"/>
              </a:spcAft>
              <a:defRPr/>
            </a:pPr>
            <a:fld id="{759BCA74-9CA6-4A6E-B197-DE8BBDA0A9DF}" type="slidenum">
              <a:rPr lang="zh-CN" altLang="en-US">
                <a:cs typeface="等线" panose="02010600030101010101" charset="-122"/>
              </a:rPr>
            </a:fld>
            <a:endParaRPr lang="en-US" altLang="zh-CN">
              <a:cs typeface="等线" panose="02010600030101010101"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6_标题幻灯片">
    <p:spTree>
      <p:nvGrpSpPr>
        <p:cNvPr id="1" name=""/>
        <p:cNvGrpSpPr/>
        <p:nvPr/>
      </p:nvGrpSpPr>
      <p:grpSpPr>
        <a:xfrm>
          <a:off x="0" y="0"/>
          <a:ext cx="0" cy="0"/>
          <a:chOff x="0" y="0"/>
          <a:chExt cx="0" cy="0"/>
        </a:xfrm>
      </p:grpSpPr>
      <p:pic>
        <p:nvPicPr>
          <p:cNvPr id="7" name="Picture 2" descr="F:\图片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483"/>
            <a:ext cx="12190636" cy="6836735"/>
          </a:xfrm>
          <a:prstGeom prst="rect">
            <a:avLst/>
          </a:prstGeom>
          <a:noFill/>
          <a:extLst>
            <a:ext uri="{909E8E84-426E-40DD-AFC4-6F175D3DCCD1}">
              <a14:hiddenFill xmlns:a14="http://schemas.microsoft.com/office/drawing/2010/main">
                <a:solidFill>
                  <a:srgbClr val="FFFFFF"/>
                </a:solidFill>
              </a14:hiddenFill>
            </a:ext>
          </a:extLst>
        </p:spPr>
      </p:pic>
      <p:sp>
        <p:nvSpPr>
          <p:cNvPr id="12" name="动作按钮: 后退或前一项 11">
            <a:hlinkClick r:id="" action="ppaction://hlinkshowjump?jump=previousslide"/>
          </p:cNvPr>
          <p:cNvSpPr/>
          <p:nvPr userDrawn="1"/>
        </p:nvSpPr>
        <p:spPr>
          <a:xfrm>
            <a:off x="11156224" y="6427788"/>
            <a:ext cx="268570" cy="268606"/>
          </a:xfrm>
          <a:prstGeom prst="actionButtonBackPrevio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13" name="动作按钮: 前进或下一项 12">
            <a:hlinkClick r:id="" action="ppaction://hlinkshowjump?jump=nextslide"/>
          </p:cNvPr>
          <p:cNvSpPr/>
          <p:nvPr userDrawn="1"/>
        </p:nvSpPr>
        <p:spPr>
          <a:xfrm>
            <a:off x="11535905" y="6427788"/>
            <a:ext cx="268570" cy="268606"/>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14" name="动作按钮: 结束 13">
            <a:hlinkClick r:id="" action="ppaction://hlinkshowjump?jump=endshow"/>
          </p:cNvPr>
          <p:cNvSpPr/>
          <p:nvPr userDrawn="1"/>
        </p:nvSpPr>
        <p:spPr>
          <a:xfrm>
            <a:off x="11915587" y="6423661"/>
            <a:ext cx="276824" cy="276860"/>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15" name="TextBox 14">
            <a:hlinkClick r:id="rId3" action="ppaction://hlinksldjump"/>
          </p:cNvPr>
          <p:cNvSpPr txBox="1"/>
          <p:nvPr userDrawn="1"/>
        </p:nvSpPr>
        <p:spPr>
          <a:xfrm>
            <a:off x="10464693" y="6388632"/>
            <a:ext cx="595035" cy="338476"/>
          </a:xfrm>
          <a:prstGeom prst="rect">
            <a:avLst/>
          </a:prstGeom>
          <a:noFill/>
        </p:spPr>
        <p:txBody>
          <a:bodyPr wrap="none" lIns="91426" tIns="45712" rIns="91426" bIns="45712" rtlCol="0">
            <a:spAutoFit/>
          </a:bodyPr>
          <a:lstStyle/>
          <a:p>
            <a:r>
              <a:rPr lang="zh-CN" altLang="en-US" sz="1600" b="1" u="sng" dirty="0" smtClean="0">
                <a:solidFill>
                  <a:schemeClr val="accent1">
                    <a:lumMod val="75000"/>
                  </a:schemeClr>
                </a:solidFill>
                <a:latin typeface="微软雅黑" panose="020B0503020204020204" pitchFamily="34" charset="-122"/>
                <a:ea typeface="微软雅黑" panose="020B0503020204020204" pitchFamily="34" charset="-122"/>
              </a:rPr>
              <a:t>目录</a:t>
            </a:r>
            <a:endParaRPr lang="zh-CN" altLang="en-US" sz="1600" b="1" u="sng"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10" name="Picture 2" descr="F:\图片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21"/>
            <a:ext cx="12190636" cy="6890236"/>
          </a:xfrm>
          <a:prstGeom prst="rect">
            <a:avLst/>
          </a:prstGeom>
          <a:noFill/>
          <a:extLst>
            <a:ext uri="{909E8E84-426E-40DD-AFC4-6F175D3DCCD1}">
              <a14:hiddenFill xmlns:a14="http://schemas.microsoft.com/office/drawing/2010/main">
                <a:solidFill>
                  <a:srgbClr val="FFFFFF"/>
                </a:solidFill>
              </a14:hiddenFill>
            </a:ext>
          </a:extLst>
        </p:spPr>
      </p:pic>
      <p:sp>
        <p:nvSpPr>
          <p:cNvPr id="24" name="动作按钮: 后退或前一项 23">
            <a:hlinkClick r:id="" action="ppaction://hlinkshowjump?jump=previousslide"/>
          </p:cNvPr>
          <p:cNvSpPr/>
          <p:nvPr userDrawn="1"/>
        </p:nvSpPr>
        <p:spPr>
          <a:xfrm>
            <a:off x="11156224" y="6427788"/>
            <a:ext cx="268570" cy="268606"/>
          </a:xfrm>
          <a:prstGeom prst="actionButtonBackPrevio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5" name="动作按钮: 前进或下一项 24">
            <a:hlinkClick r:id="" action="ppaction://hlinkshowjump?jump=nextslide"/>
          </p:cNvPr>
          <p:cNvSpPr/>
          <p:nvPr userDrawn="1"/>
        </p:nvSpPr>
        <p:spPr>
          <a:xfrm>
            <a:off x="11535905" y="6427788"/>
            <a:ext cx="268570" cy="268606"/>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6" name="动作按钮: 结束 25">
            <a:hlinkClick r:id="" action="ppaction://hlinkshowjump?jump=endshow"/>
          </p:cNvPr>
          <p:cNvSpPr/>
          <p:nvPr userDrawn="1"/>
        </p:nvSpPr>
        <p:spPr>
          <a:xfrm>
            <a:off x="11915587" y="6423661"/>
            <a:ext cx="276824" cy="276860"/>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7" name="TextBox 26">
            <a:hlinkClick r:id="rId3" action="ppaction://hlinksldjump"/>
          </p:cNvPr>
          <p:cNvSpPr txBox="1"/>
          <p:nvPr userDrawn="1"/>
        </p:nvSpPr>
        <p:spPr>
          <a:xfrm>
            <a:off x="10464693" y="6388632"/>
            <a:ext cx="595035" cy="338476"/>
          </a:xfrm>
          <a:prstGeom prst="rect">
            <a:avLst/>
          </a:prstGeom>
          <a:noFill/>
        </p:spPr>
        <p:txBody>
          <a:bodyPr wrap="none" lIns="91426" tIns="45712" rIns="91426" bIns="45712" rtlCol="0">
            <a:spAutoFit/>
          </a:bodyPr>
          <a:lstStyle/>
          <a:p>
            <a:r>
              <a:rPr lang="zh-CN" altLang="en-US" sz="1600" b="1" u="sng" dirty="0" smtClean="0">
                <a:solidFill>
                  <a:schemeClr val="accent1">
                    <a:lumMod val="75000"/>
                  </a:schemeClr>
                </a:solidFill>
                <a:latin typeface="微软雅黑" panose="020B0503020204020204" pitchFamily="34" charset="-122"/>
                <a:ea typeface="微软雅黑" panose="020B0503020204020204" pitchFamily="34" charset="-122"/>
              </a:rPr>
              <a:t>目录</a:t>
            </a:r>
            <a:endParaRPr lang="zh-CN" altLang="en-US" sz="1600" b="1" u="sng"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userDrawn="1"/>
        </p:nvSpPr>
        <p:spPr>
          <a:xfrm>
            <a:off x="0" y="-23256"/>
            <a:ext cx="12190413" cy="5493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userDrawn="1"/>
        </p:nvSpPr>
        <p:spPr>
          <a:xfrm>
            <a:off x="0" y="-23256"/>
            <a:ext cx="4147603" cy="549307"/>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userDrawn="1"/>
        </p:nvSpPr>
        <p:spPr>
          <a:xfrm>
            <a:off x="1057135" y="20619"/>
            <a:ext cx="2031325" cy="461665"/>
          </a:xfrm>
          <a:prstGeom prst="rect">
            <a:avLst/>
          </a:prstGeom>
          <a:noFill/>
        </p:spPr>
        <p:txBody>
          <a:bodyPr wrap="none" rtlCol="0">
            <a:spAutoFit/>
          </a:bodyPr>
          <a:lstStyle/>
          <a:p>
            <a:r>
              <a:rPr lang="zh-CN" altLang="en-US" sz="2400" b="1" dirty="0" smtClean="0">
                <a:solidFill>
                  <a:schemeClr val="accent1">
                    <a:lumMod val="20000"/>
                    <a:lumOff val="80000"/>
                  </a:schemeClr>
                </a:solidFill>
                <a:latin typeface="微软雅黑" panose="020B0503020204020204" pitchFamily="34" charset="-122"/>
                <a:ea typeface="微软雅黑" panose="020B0503020204020204" pitchFamily="34" charset="-122"/>
              </a:rPr>
              <a:t>突破高考热点</a:t>
            </a:r>
            <a:endParaRPr lang="zh-CN" altLang="en-US" sz="2400" b="1" dirty="0" smtClean="0">
              <a:solidFill>
                <a:schemeClr val="accent1">
                  <a:lumMod val="20000"/>
                  <a:lumOff val="8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pic>
        <p:nvPicPr>
          <p:cNvPr id="10" name="Picture 2" descr="F:\图片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21"/>
            <a:ext cx="12190636" cy="6890236"/>
          </a:xfrm>
          <a:prstGeom prst="rect">
            <a:avLst/>
          </a:prstGeom>
          <a:noFill/>
          <a:extLst>
            <a:ext uri="{909E8E84-426E-40DD-AFC4-6F175D3DCCD1}">
              <a14:hiddenFill xmlns:a14="http://schemas.microsoft.com/office/drawing/2010/main">
                <a:solidFill>
                  <a:srgbClr val="FFFFFF"/>
                </a:solidFill>
              </a14:hiddenFill>
            </a:ext>
          </a:extLst>
        </p:spPr>
      </p:pic>
      <p:sp>
        <p:nvSpPr>
          <p:cNvPr id="24" name="动作按钮: 后退或前一项 23">
            <a:hlinkClick r:id="" action="ppaction://hlinkshowjump?jump=previousslide"/>
          </p:cNvPr>
          <p:cNvSpPr/>
          <p:nvPr userDrawn="1"/>
        </p:nvSpPr>
        <p:spPr>
          <a:xfrm>
            <a:off x="11156224" y="6427788"/>
            <a:ext cx="268570" cy="268606"/>
          </a:xfrm>
          <a:prstGeom prst="actionButtonBackPrevio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5" name="动作按钮: 前进或下一项 24">
            <a:hlinkClick r:id="" action="ppaction://hlinkshowjump?jump=nextslide"/>
          </p:cNvPr>
          <p:cNvSpPr/>
          <p:nvPr userDrawn="1"/>
        </p:nvSpPr>
        <p:spPr>
          <a:xfrm>
            <a:off x="11535905" y="6427788"/>
            <a:ext cx="268570" cy="268606"/>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6" name="动作按钮: 结束 25">
            <a:hlinkClick r:id="" action="ppaction://hlinkshowjump?jump=endshow"/>
          </p:cNvPr>
          <p:cNvSpPr/>
          <p:nvPr userDrawn="1"/>
        </p:nvSpPr>
        <p:spPr>
          <a:xfrm>
            <a:off x="11915587" y="6423661"/>
            <a:ext cx="276824" cy="276860"/>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7" name="TextBox 26">
            <a:hlinkClick r:id="rId3" action="ppaction://hlinksldjump"/>
          </p:cNvPr>
          <p:cNvSpPr txBox="1"/>
          <p:nvPr userDrawn="1"/>
        </p:nvSpPr>
        <p:spPr>
          <a:xfrm>
            <a:off x="10464693" y="6388632"/>
            <a:ext cx="595035" cy="338476"/>
          </a:xfrm>
          <a:prstGeom prst="rect">
            <a:avLst/>
          </a:prstGeom>
          <a:noFill/>
        </p:spPr>
        <p:txBody>
          <a:bodyPr wrap="none" lIns="91426" tIns="45712" rIns="91426" bIns="45712" rtlCol="0">
            <a:spAutoFit/>
          </a:bodyPr>
          <a:lstStyle/>
          <a:p>
            <a:r>
              <a:rPr lang="zh-CN" altLang="en-US" sz="1600" b="1" u="sng" dirty="0" smtClean="0">
                <a:solidFill>
                  <a:schemeClr val="accent1">
                    <a:lumMod val="75000"/>
                  </a:schemeClr>
                </a:solidFill>
                <a:latin typeface="微软雅黑" panose="020B0503020204020204" pitchFamily="34" charset="-122"/>
                <a:ea typeface="微软雅黑" panose="020B0503020204020204" pitchFamily="34" charset="-122"/>
              </a:rPr>
              <a:t>目录</a:t>
            </a:r>
            <a:endParaRPr lang="zh-CN" altLang="en-US" sz="1600" b="1" u="sng"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userDrawn="1"/>
        </p:nvSpPr>
        <p:spPr>
          <a:xfrm>
            <a:off x="0" y="-23256"/>
            <a:ext cx="12190413" cy="5493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userDrawn="1"/>
        </p:nvSpPr>
        <p:spPr>
          <a:xfrm>
            <a:off x="0" y="-23256"/>
            <a:ext cx="4147603" cy="549307"/>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userDrawn="1"/>
        </p:nvSpPr>
        <p:spPr>
          <a:xfrm>
            <a:off x="1057135" y="20619"/>
            <a:ext cx="1723549" cy="461665"/>
          </a:xfrm>
          <a:prstGeom prst="rect">
            <a:avLst/>
          </a:prstGeom>
          <a:noFill/>
        </p:spPr>
        <p:txBody>
          <a:bodyPr wrap="none" rtlCol="0">
            <a:spAutoFit/>
          </a:bodyPr>
          <a:lstStyle/>
          <a:p>
            <a:r>
              <a:rPr lang="zh-CN" altLang="en-US" sz="2400" b="1" smtClean="0">
                <a:solidFill>
                  <a:schemeClr val="accent1">
                    <a:lumMod val="20000"/>
                    <a:lumOff val="80000"/>
                  </a:schemeClr>
                </a:solidFill>
                <a:latin typeface="微软雅黑" panose="020B0503020204020204" pitchFamily="34" charset="-122"/>
                <a:ea typeface="微软雅黑" panose="020B0503020204020204" pitchFamily="34" charset="-122"/>
              </a:rPr>
              <a:t>命题新动向</a:t>
            </a:r>
            <a:endParaRPr lang="zh-CN" altLang="en-US" sz="2400" b="1" dirty="0" smtClean="0">
              <a:solidFill>
                <a:schemeClr val="accent1">
                  <a:lumMod val="20000"/>
                  <a:lumOff val="8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pic>
        <p:nvPicPr>
          <p:cNvPr id="10" name="Picture 2" descr="F:\图片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21"/>
            <a:ext cx="12190636" cy="6890236"/>
          </a:xfrm>
          <a:prstGeom prst="rect">
            <a:avLst/>
          </a:prstGeom>
          <a:noFill/>
          <a:extLst>
            <a:ext uri="{909E8E84-426E-40DD-AFC4-6F175D3DCCD1}">
              <a14:hiddenFill xmlns:a14="http://schemas.microsoft.com/office/drawing/2010/main">
                <a:solidFill>
                  <a:srgbClr val="FFFFFF"/>
                </a:solidFill>
              </a14:hiddenFill>
            </a:ext>
          </a:extLst>
        </p:spPr>
      </p:pic>
      <p:sp>
        <p:nvSpPr>
          <p:cNvPr id="26" name="动作按钮: 后退或前一项 25">
            <a:hlinkClick r:id="" action="ppaction://hlinkshowjump?jump=previousslide"/>
          </p:cNvPr>
          <p:cNvSpPr/>
          <p:nvPr userDrawn="1"/>
        </p:nvSpPr>
        <p:spPr>
          <a:xfrm>
            <a:off x="11156224" y="6427788"/>
            <a:ext cx="268570" cy="268606"/>
          </a:xfrm>
          <a:prstGeom prst="actionButtonBackPrevio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7" name="动作按钮: 前进或下一项 26">
            <a:hlinkClick r:id="" action="ppaction://hlinkshowjump?jump=nextslide"/>
          </p:cNvPr>
          <p:cNvSpPr/>
          <p:nvPr userDrawn="1"/>
        </p:nvSpPr>
        <p:spPr>
          <a:xfrm>
            <a:off x="11535905" y="6427788"/>
            <a:ext cx="268570" cy="268606"/>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8" name="动作按钮: 结束 27">
            <a:hlinkClick r:id="" action="ppaction://hlinkshowjump?jump=endshow"/>
          </p:cNvPr>
          <p:cNvSpPr/>
          <p:nvPr userDrawn="1"/>
        </p:nvSpPr>
        <p:spPr>
          <a:xfrm>
            <a:off x="11915587" y="6423661"/>
            <a:ext cx="276824" cy="276860"/>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29" name="TextBox 28">
            <a:hlinkClick r:id="rId3" action="ppaction://hlinksldjump"/>
          </p:cNvPr>
          <p:cNvSpPr txBox="1"/>
          <p:nvPr userDrawn="1"/>
        </p:nvSpPr>
        <p:spPr>
          <a:xfrm>
            <a:off x="10464693" y="6388632"/>
            <a:ext cx="595035" cy="338476"/>
          </a:xfrm>
          <a:prstGeom prst="rect">
            <a:avLst/>
          </a:prstGeom>
          <a:noFill/>
        </p:spPr>
        <p:txBody>
          <a:bodyPr wrap="none" lIns="91426" tIns="45712" rIns="91426" bIns="45712" rtlCol="0">
            <a:spAutoFit/>
          </a:bodyPr>
          <a:lstStyle/>
          <a:p>
            <a:r>
              <a:rPr lang="zh-CN" altLang="en-US" sz="1600" b="1" u="sng" dirty="0" smtClean="0">
                <a:solidFill>
                  <a:schemeClr val="accent1">
                    <a:lumMod val="75000"/>
                  </a:schemeClr>
                </a:solidFill>
                <a:latin typeface="微软雅黑" panose="020B0503020204020204" pitchFamily="34" charset="-122"/>
                <a:ea typeface="微软雅黑" panose="020B0503020204020204" pitchFamily="34" charset="-122"/>
              </a:rPr>
              <a:t>目录</a:t>
            </a:r>
            <a:endParaRPr lang="zh-CN" altLang="en-US" sz="1600" b="1" u="sng"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userDrawn="1"/>
        </p:nvSpPr>
        <p:spPr>
          <a:xfrm>
            <a:off x="0" y="-23256"/>
            <a:ext cx="12190413" cy="5493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userDrawn="1"/>
        </p:nvSpPr>
        <p:spPr>
          <a:xfrm>
            <a:off x="0" y="-23256"/>
            <a:ext cx="4147603" cy="549307"/>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userDrawn="1"/>
        </p:nvSpPr>
        <p:spPr>
          <a:xfrm>
            <a:off x="1054577" y="20619"/>
            <a:ext cx="2031325" cy="461665"/>
          </a:xfrm>
          <a:prstGeom prst="rect">
            <a:avLst/>
          </a:prstGeom>
          <a:noFill/>
        </p:spPr>
        <p:txBody>
          <a:bodyPr wrap="none" rtlCol="0">
            <a:spAutoFit/>
          </a:bodyPr>
          <a:lstStyle/>
          <a:p>
            <a:r>
              <a:rPr lang="zh-CN" altLang="en-US" sz="2400" b="1" dirty="0" smtClean="0">
                <a:solidFill>
                  <a:schemeClr val="accent1">
                    <a:lumMod val="20000"/>
                    <a:lumOff val="80000"/>
                  </a:schemeClr>
                </a:solidFill>
                <a:latin typeface="微软雅黑" panose="020B0503020204020204" pitchFamily="34" charset="-122"/>
                <a:ea typeface="微软雅黑" panose="020B0503020204020204" pitchFamily="34" charset="-122"/>
              </a:rPr>
              <a:t>链接高考真题</a:t>
            </a:r>
            <a:endParaRPr lang="zh-CN" altLang="en-US" sz="2400" b="1" dirty="0" smtClean="0">
              <a:solidFill>
                <a:schemeClr val="accent1">
                  <a:lumMod val="20000"/>
                  <a:lumOff val="80000"/>
                </a:schemeClr>
              </a:solidFill>
              <a:latin typeface="微软雅黑" panose="020B0503020204020204" pitchFamily="34" charset="-122"/>
              <a:ea typeface="微软雅黑" panose="020B0503020204020204" pitchFamily="34" charset="-122"/>
            </a:endParaRPr>
          </a:p>
        </p:txBody>
      </p:sp>
      <p:sp>
        <p:nvSpPr>
          <p:cNvPr id="11" name="圆角矩形 10">
            <a:hlinkClick r:id="rId3" action="ppaction://hlinksldjump"/>
          </p:cNvPr>
          <p:cNvSpPr/>
          <p:nvPr userDrawn="1"/>
        </p:nvSpPr>
        <p:spPr>
          <a:xfrm>
            <a:off x="1756751"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圆角矩形 12">
            <a:hlinkClick r:id="rId3" action="ppaction://hlinksldjump"/>
          </p:cNvPr>
          <p:cNvSpPr/>
          <p:nvPr userDrawn="1"/>
        </p:nvSpPr>
        <p:spPr>
          <a:xfrm>
            <a:off x="2358018"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圆角矩形 15">
            <a:hlinkClick r:id="rId3" action="ppaction://hlinksldjump"/>
          </p:cNvPr>
          <p:cNvSpPr/>
          <p:nvPr userDrawn="1"/>
        </p:nvSpPr>
        <p:spPr>
          <a:xfrm>
            <a:off x="2959284"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圆角矩形 16">
            <a:hlinkClick r:id="rId3" action="ppaction://hlinksldjump"/>
          </p:cNvPr>
          <p:cNvSpPr/>
          <p:nvPr userDrawn="1"/>
        </p:nvSpPr>
        <p:spPr>
          <a:xfrm>
            <a:off x="3560551"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pic>
        <p:nvPicPr>
          <p:cNvPr id="23" name="Picture 2" descr="F:\图片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21"/>
            <a:ext cx="12190636" cy="6890236"/>
          </a:xfrm>
          <a:prstGeom prst="rect">
            <a:avLst/>
          </a:prstGeom>
          <a:noFill/>
          <a:extLst>
            <a:ext uri="{909E8E84-426E-40DD-AFC4-6F175D3DCCD1}">
              <a14:hiddenFill xmlns:a14="http://schemas.microsoft.com/office/drawing/2010/main">
                <a:solidFill>
                  <a:srgbClr val="FFFFFF"/>
                </a:solidFill>
              </a14:hiddenFill>
            </a:ext>
          </a:extLst>
        </p:spPr>
      </p:pic>
      <p:sp>
        <p:nvSpPr>
          <p:cNvPr id="50" name="圆角矩形 49">
            <a:hlinkClick r:id="rId3" action="ppaction://hlinksldjump"/>
          </p:cNvPr>
          <p:cNvSpPr/>
          <p:nvPr userDrawn="1"/>
        </p:nvSpPr>
        <p:spPr>
          <a:xfrm>
            <a:off x="5618350"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07</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圆角矩形 50">
            <a:hlinkClick r:id="rId3" action="ppaction://hlinksldjump"/>
          </p:cNvPr>
          <p:cNvSpPr/>
          <p:nvPr userDrawn="1"/>
        </p:nvSpPr>
        <p:spPr>
          <a:xfrm>
            <a:off x="2010751"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圆角矩形 51">
            <a:hlinkClick r:id="rId3" action="ppaction://hlinksldjump"/>
          </p:cNvPr>
          <p:cNvSpPr/>
          <p:nvPr userDrawn="1"/>
        </p:nvSpPr>
        <p:spPr>
          <a:xfrm>
            <a:off x="2612018"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圆角矩形 52">
            <a:hlinkClick r:id="rId3" action="ppaction://hlinksldjump"/>
          </p:cNvPr>
          <p:cNvSpPr/>
          <p:nvPr userDrawn="1"/>
        </p:nvSpPr>
        <p:spPr>
          <a:xfrm>
            <a:off x="3213284"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圆角矩形 53">
            <a:hlinkClick r:id="rId3" action="ppaction://hlinksldjump"/>
          </p:cNvPr>
          <p:cNvSpPr/>
          <p:nvPr userDrawn="1"/>
        </p:nvSpPr>
        <p:spPr>
          <a:xfrm>
            <a:off x="3814551"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圆角矩形 54">
            <a:hlinkClick r:id="rId3" action="ppaction://hlinksldjump"/>
          </p:cNvPr>
          <p:cNvSpPr/>
          <p:nvPr userDrawn="1"/>
        </p:nvSpPr>
        <p:spPr>
          <a:xfrm>
            <a:off x="4415818"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05</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圆角矩形 55">
            <a:hlinkClick r:id="rId3" action="ppaction://hlinksldjump"/>
          </p:cNvPr>
          <p:cNvSpPr/>
          <p:nvPr userDrawn="1"/>
        </p:nvSpPr>
        <p:spPr>
          <a:xfrm>
            <a:off x="5017085" y="6454244"/>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06</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圆角矩形 56">
            <a:hlinkClick r:id="rId3" action="ppaction://hlinksldjump"/>
          </p:cNvPr>
          <p:cNvSpPr/>
          <p:nvPr userDrawn="1"/>
        </p:nvSpPr>
        <p:spPr>
          <a:xfrm>
            <a:off x="6217914" y="6447979"/>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smtClean="0">
                <a:solidFill>
                  <a:schemeClr val="tx1">
                    <a:lumMod val="75000"/>
                    <a:lumOff val="25000"/>
                  </a:schemeClr>
                </a:solidFill>
                <a:latin typeface="微软雅黑" panose="020B0503020204020204" pitchFamily="34" charset="-122"/>
                <a:ea typeface="微软雅黑" panose="020B0503020204020204" pitchFamily="34" charset="-122"/>
              </a:rPr>
              <a:t>08</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圆角矩形 57">
            <a:hlinkClick r:id="rId3" action="ppaction://hlinksldjump"/>
          </p:cNvPr>
          <p:cNvSpPr/>
          <p:nvPr userDrawn="1"/>
        </p:nvSpPr>
        <p:spPr>
          <a:xfrm>
            <a:off x="6819181" y="6447979"/>
            <a:ext cx="487617"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smtClean="0">
                <a:solidFill>
                  <a:schemeClr val="tx1">
                    <a:lumMod val="75000"/>
                    <a:lumOff val="25000"/>
                  </a:schemeClr>
                </a:solidFill>
                <a:latin typeface="微软雅黑" panose="020B0503020204020204" pitchFamily="34" charset="-122"/>
                <a:ea typeface="微软雅黑" panose="020B0503020204020204" pitchFamily="34" charset="-122"/>
              </a:rPr>
              <a:t>09</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动作按钮: 后退或前一项 58">
            <a:hlinkClick r:id="" action="ppaction://hlinkshowjump?jump=previousslide"/>
          </p:cNvPr>
          <p:cNvSpPr/>
          <p:nvPr userDrawn="1"/>
        </p:nvSpPr>
        <p:spPr>
          <a:xfrm>
            <a:off x="11156224" y="6427788"/>
            <a:ext cx="268570" cy="268606"/>
          </a:xfrm>
          <a:prstGeom prst="actionButtonBackPrevio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60" name="动作按钮: 前进或下一项 59">
            <a:hlinkClick r:id="" action="ppaction://hlinkshowjump?jump=nextslide"/>
          </p:cNvPr>
          <p:cNvSpPr/>
          <p:nvPr userDrawn="1"/>
        </p:nvSpPr>
        <p:spPr>
          <a:xfrm>
            <a:off x="11535905" y="6427788"/>
            <a:ext cx="268570" cy="268606"/>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61" name="动作按钮: 结束 60">
            <a:hlinkClick r:id="" action="ppaction://hlinkshowjump?jump=endshow"/>
          </p:cNvPr>
          <p:cNvSpPr/>
          <p:nvPr userDrawn="1"/>
        </p:nvSpPr>
        <p:spPr>
          <a:xfrm>
            <a:off x="11915587" y="6423661"/>
            <a:ext cx="276824" cy="276860"/>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endParaRPr lang="zh-CN" altLang="en-US"/>
          </a:p>
        </p:txBody>
      </p:sp>
      <p:sp>
        <p:nvSpPr>
          <p:cNvPr id="62" name="TextBox 61">
            <a:hlinkClick r:id="rId3" action="ppaction://hlinksldjump"/>
          </p:cNvPr>
          <p:cNvSpPr txBox="1"/>
          <p:nvPr userDrawn="1"/>
        </p:nvSpPr>
        <p:spPr>
          <a:xfrm>
            <a:off x="10464693" y="6388632"/>
            <a:ext cx="595035" cy="338476"/>
          </a:xfrm>
          <a:prstGeom prst="rect">
            <a:avLst/>
          </a:prstGeom>
          <a:noFill/>
        </p:spPr>
        <p:txBody>
          <a:bodyPr wrap="none" lIns="91426" tIns="45712" rIns="91426" bIns="45712" rtlCol="0">
            <a:spAutoFit/>
          </a:bodyPr>
          <a:lstStyle/>
          <a:p>
            <a:r>
              <a:rPr lang="zh-CN" altLang="en-US" sz="1600" b="1" u="sng" dirty="0" smtClean="0">
                <a:solidFill>
                  <a:schemeClr val="accent1">
                    <a:lumMod val="75000"/>
                  </a:schemeClr>
                </a:solidFill>
                <a:latin typeface="微软雅黑" panose="020B0503020204020204" pitchFamily="34" charset="-122"/>
                <a:ea typeface="微软雅黑" panose="020B0503020204020204" pitchFamily="34" charset="-122"/>
              </a:rPr>
              <a:t>目录</a:t>
            </a:r>
            <a:endParaRPr lang="zh-CN" altLang="en-US" sz="1600" b="1" u="sng"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9" name="圆角矩形 18">
            <a:hlinkClick r:id="rId3" action="ppaction://hlinksldjump"/>
          </p:cNvPr>
          <p:cNvSpPr/>
          <p:nvPr userDrawn="1"/>
        </p:nvSpPr>
        <p:spPr>
          <a:xfrm>
            <a:off x="7441217" y="6450024"/>
            <a:ext cx="443288"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10</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圆角矩形 19">
            <a:hlinkClick r:id="rId3" action="ppaction://hlinksldjump"/>
          </p:cNvPr>
          <p:cNvSpPr/>
          <p:nvPr userDrawn="1"/>
        </p:nvSpPr>
        <p:spPr>
          <a:xfrm>
            <a:off x="7957922" y="6461895"/>
            <a:ext cx="443288" cy="23050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p>
            <a:pPr algn="ctr">
              <a:lnSpc>
                <a:spcPct val="100000"/>
              </a:lnSpc>
            </a:pPr>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11</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userDrawn="1"/>
        </p:nvSpPr>
        <p:spPr>
          <a:xfrm>
            <a:off x="46450" y="-23256"/>
            <a:ext cx="12143963" cy="5493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userDrawn="1"/>
        </p:nvSpPr>
        <p:spPr>
          <a:xfrm>
            <a:off x="0" y="-23256"/>
            <a:ext cx="4147603" cy="549307"/>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31"/>
          <p:cNvSpPr txBox="1"/>
          <p:nvPr userDrawn="1"/>
        </p:nvSpPr>
        <p:spPr>
          <a:xfrm>
            <a:off x="1054577" y="20619"/>
            <a:ext cx="2031325" cy="461665"/>
          </a:xfrm>
          <a:prstGeom prst="rect">
            <a:avLst/>
          </a:prstGeom>
          <a:noFill/>
        </p:spPr>
        <p:txBody>
          <a:bodyPr wrap="none" rtlCol="0">
            <a:spAutoFit/>
          </a:bodyPr>
          <a:lstStyle/>
          <a:p>
            <a:r>
              <a:rPr lang="zh-CN" altLang="en-US" sz="2400" b="1" dirty="0" smtClean="0">
                <a:solidFill>
                  <a:schemeClr val="accent1">
                    <a:lumMod val="20000"/>
                    <a:lumOff val="80000"/>
                  </a:schemeClr>
                </a:solidFill>
                <a:latin typeface="微软雅黑" panose="020B0503020204020204" pitchFamily="34" charset="-122"/>
                <a:ea typeface="微软雅黑" panose="020B0503020204020204" pitchFamily="34" charset="-122"/>
              </a:rPr>
              <a:t>课时跟踪训练</a:t>
            </a:r>
            <a:endParaRPr lang="zh-CN" altLang="en-US" sz="2400" b="1" dirty="0" smtClean="0">
              <a:solidFill>
                <a:schemeClr val="accent1">
                  <a:lumMod val="20000"/>
                  <a:lumOff val="8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pic>
        <p:nvPicPr>
          <p:cNvPr id="1030" name="Picture 6" descr="D:\9.10\课件图二轮.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333" y="0"/>
            <a:ext cx="12177321" cy="68579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6_标题和内容">
    <p:spTree>
      <p:nvGrpSpPr>
        <p:cNvPr id="1" name=""/>
        <p:cNvGrpSpPr/>
        <p:nvPr/>
      </p:nvGrpSpPr>
      <p:grpSpPr>
        <a:xfrm>
          <a:off x="0" y="0"/>
          <a:ext cx="0" cy="0"/>
          <a:chOff x="0" y="0"/>
          <a:chExt cx="0" cy="0"/>
        </a:xfrm>
      </p:grpSpPr>
      <p:pic>
        <p:nvPicPr>
          <p:cNvPr id="18434" name="Picture 2" descr="E:\王婷2024\课件\创新同步课件\2025（春）物理 选择性必修 第三册 人教版 学生用书（鲁琼浙）L\配套PPT课件\第一章　分子动理论\第一章 分子动理论.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7432"/>
            <a:ext cx="12190413" cy="68854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标题和内容">
    <p:spTree>
      <p:nvGrpSpPr>
        <p:cNvPr id="1" name=""/>
        <p:cNvGrpSpPr/>
        <p:nvPr/>
      </p:nvGrpSpPr>
      <p:grpSpPr>
        <a:xfrm>
          <a:off x="0" y="0"/>
          <a:ext cx="0" cy="0"/>
          <a:chOff x="0" y="0"/>
          <a:chExt cx="0" cy="0"/>
        </a:xfrm>
      </p:grpSpPr>
      <p:pic>
        <p:nvPicPr>
          <p:cNvPr id="13314" name="Picture 2" descr="E:\王婷2024\课件\创新同步课件\2025（春）物理 选择性必修 第三册 人教版 学生用书（鲁琼浙）L\第二章.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90413"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pic>
        <p:nvPicPr>
          <p:cNvPr id="2" name="Picture 2" descr="E:\王婷2024\课件\创新同步课件\2025（春）物理 选择性必修 第三册 人教版 学生用书（鲁琼浙）L\第三章.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43" y="13512"/>
            <a:ext cx="12198556" cy="68444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pic>
        <p:nvPicPr>
          <p:cNvPr id="14339" name="Picture 3" descr="E:\王婷2024\课件\创新同步课件\2025（春）物理 选择性必修 第三册 人教版 学生用书（鲁琼浙）L\4章原子核.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296" y="0"/>
            <a:ext cx="12217709"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pic>
        <p:nvPicPr>
          <p:cNvPr id="29698" name="Picture 2" descr="E:\王婷2024\课件\创新同步课件\2025（春）物理 选择性必修 第三册 人教版 学生用书（鲁琼浙）L\配套PPT课件\第五章　原子核\第五章  原子核.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0413"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slide" Target="slide17.xml"/><Relationship Id="rId6" Type="http://schemas.openxmlformats.org/officeDocument/2006/relationships/slide" Target="slide1.xml"/><Relationship Id="rId5" Type="http://schemas.openxmlformats.org/officeDocument/2006/relationships/slide" Target="slide9.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emf"/></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8.png"/><Relationship Id="rId1"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2.png"/><Relationship Id="rId1"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2.png"/><Relationship Id="rId1"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7.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custDataLst>
              <p:tags r:id="rId1"/>
            </p:custDataLst>
          </p:nvPr>
        </p:nvSpPr>
        <p:spPr>
          <a:xfrm>
            <a:off x="1" y="4355323"/>
            <a:ext cx="12190413" cy="2502591"/>
          </a:xfrm>
          <a:prstGeom prst="rect">
            <a:avLst/>
          </a:prstGeom>
          <a:solidFill>
            <a:srgbClr val="2E75B6">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p>
        </p:txBody>
      </p:sp>
      <p:sp>
        <p:nvSpPr>
          <p:cNvPr id="11" name="TextBox 5"/>
          <p:cNvSpPr txBox="1"/>
          <p:nvPr>
            <p:custDataLst>
              <p:tags r:id="rId2"/>
            </p:custDataLst>
          </p:nvPr>
        </p:nvSpPr>
        <p:spPr>
          <a:xfrm>
            <a:off x="1054735" y="5426595"/>
            <a:ext cx="8605876" cy="705767"/>
          </a:xfrm>
          <a:prstGeom prst="rect">
            <a:avLst/>
          </a:prstGeom>
          <a:noFill/>
        </p:spPr>
        <p:txBody>
          <a:bodyPr wrap="none" lIns="121917" tIns="60958" rIns="121917" bIns="60958">
            <a:spAutoFit/>
          </a:bodyPr>
          <a:lstStyle/>
          <a:p>
            <a:pPr>
              <a:lnSpc>
                <a:spcPct val="110000"/>
              </a:lnSpc>
              <a:defRPr/>
            </a:pPr>
            <a:r>
              <a:rPr lang="zh-CN" altLang="en-US" sz="3700" b="1">
                <a:solidFill>
                  <a:schemeClr val="bg1">
                    <a:lumMod val="95000"/>
                  </a:schemeClr>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微软雅黑" panose="020B0503020204020204" pitchFamily="34" charset="-122"/>
              </a:rPr>
              <a:t>第</a:t>
            </a:r>
            <a:r>
              <a:rPr lang="en-US" altLang="zh-CN" sz="3700" b="1">
                <a:solidFill>
                  <a:schemeClr val="bg1">
                    <a:lumMod val="95000"/>
                  </a:schemeClr>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微软雅黑" panose="020B0503020204020204" pitchFamily="34" charset="-122"/>
              </a:rPr>
              <a:t>9</a:t>
            </a:r>
            <a:r>
              <a:rPr lang="zh-CN" altLang="en-US" sz="3700" b="1">
                <a:solidFill>
                  <a:schemeClr val="bg1">
                    <a:lumMod val="95000"/>
                  </a:schemeClr>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微软雅黑" panose="020B0503020204020204" pitchFamily="34" charset="-122"/>
              </a:rPr>
              <a:t>讲　电场及带电粒子在电场中的运动</a:t>
            </a:r>
            <a:endParaRPr lang="zh-CN" altLang="en-US" sz="3700" b="1" dirty="0">
              <a:solidFill>
                <a:schemeClr val="bg1">
                  <a:lumMod val="95000"/>
                </a:schemeClr>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TextBox 2"/>
          <p:cNvSpPr txBox="1"/>
          <p:nvPr>
            <p:custDataLst>
              <p:tags r:id="rId3"/>
            </p:custDataLst>
          </p:nvPr>
        </p:nvSpPr>
        <p:spPr>
          <a:xfrm>
            <a:off x="1195705" y="4630420"/>
            <a:ext cx="5770880" cy="704215"/>
          </a:xfrm>
          <a:prstGeom prst="rect">
            <a:avLst/>
          </a:prstGeom>
          <a:noFill/>
        </p:spPr>
        <p:txBody>
          <a:bodyPr wrap="none">
            <a:noAutofit/>
          </a:bodyPr>
          <a:lstStyle/>
          <a:p>
            <a:pPr>
              <a:defRPr/>
            </a:pPr>
            <a:r>
              <a:rPr lang="zh-CN" altLang="en-US" sz="3200" b="1" smtClean="0">
                <a:solidFill>
                  <a:schemeClr val="bg1"/>
                </a:solidFill>
                <a:effectLst>
                  <a:outerShdw blurRad="50800" dist="38100" dir="8100000" algn="tr" rotWithShape="0">
                    <a:prstClr val="black">
                      <a:alpha val="40000"/>
                    </a:prstClr>
                  </a:outerShdw>
                </a:effectLst>
                <a:latin typeface="方正黑体_GBK" panose="03000509000000000000" pitchFamily="65" charset="-122"/>
                <a:ea typeface="方正黑体_GBK" panose="03000509000000000000" pitchFamily="65" charset="-122"/>
              </a:rPr>
              <a:t>第</a:t>
            </a:r>
            <a:r>
              <a:rPr lang="zh-CN" altLang="en-US" sz="3200" b="1">
                <a:solidFill>
                  <a:schemeClr val="bg1"/>
                </a:solidFill>
                <a:effectLst>
                  <a:outerShdw blurRad="50800" dist="38100" dir="8100000" algn="tr" rotWithShape="0">
                    <a:prstClr val="black">
                      <a:alpha val="40000"/>
                    </a:prstClr>
                  </a:outerShdw>
                </a:effectLst>
                <a:latin typeface="方正黑体_GBK" panose="03000509000000000000" pitchFamily="65" charset="-122"/>
                <a:ea typeface="方正黑体_GBK" panose="03000509000000000000" pitchFamily="65" charset="-122"/>
              </a:rPr>
              <a:t>一部分  </a:t>
            </a:r>
            <a:r>
              <a:rPr lang="zh-CN" altLang="en-US" sz="3200" b="1" smtClean="0">
                <a:solidFill>
                  <a:schemeClr val="bg1"/>
                </a:solidFill>
                <a:effectLst>
                  <a:outerShdw blurRad="50800" dist="38100" dir="8100000" algn="tr" rotWithShape="0">
                    <a:prstClr val="black">
                      <a:alpha val="40000"/>
                    </a:prstClr>
                  </a:outerShdw>
                </a:effectLst>
                <a:latin typeface="方正黑体_GBK" panose="03000509000000000000" pitchFamily="65" charset="-122"/>
                <a:ea typeface="方正黑体_GBK" panose="03000509000000000000" pitchFamily="65" charset="-122"/>
              </a:rPr>
              <a:t>专题三</a:t>
            </a:r>
            <a:r>
              <a:rPr lang="zh-CN" altLang="en-US" sz="3200" b="1">
                <a:solidFill>
                  <a:schemeClr val="bg1"/>
                </a:solidFill>
                <a:effectLst>
                  <a:outerShdw blurRad="50800" dist="38100" dir="8100000" algn="tr" rotWithShape="0">
                    <a:prstClr val="black">
                      <a:alpha val="40000"/>
                    </a:prstClr>
                  </a:outerShdw>
                </a:effectLst>
                <a:latin typeface="方正黑体_GBK" panose="03000509000000000000" pitchFamily="65" charset="-122"/>
                <a:ea typeface="方正黑体_GBK" panose="03000509000000000000" pitchFamily="65" charset="-122"/>
              </a:rPr>
              <a:t>　</a:t>
            </a:r>
            <a:r>
              <a:rPr lang="zh-CN" altLang="en-US" sz="3200" b="1" smtClean="0">
                <a:solidFill>
                  <a:schemeClr val="bg1"/>
                </a:solidFill>
                <a:effectLst>
                  <a:outerShdw blurRad="50800" dist="38100" dir="8100000" algn="tr" rotWithShape="0">
                    <a:prstClr val="black">
                      <a:alpha val="40000"/>
                    </a:prstClr>
                  </a:outerShdw>
                </a:effectLst>
                <a:latin typeface="方正黑体_GBK" panose="03000509000000000000" pitchFamily="65" charset="-122"/>
                <a:ea typeface="方正黑体_GBK" panose="03000509000000000000" pitchFamily="65" charset="-122"/>
              </a:rPr>
              <a:t>电场与磁场</a:t>
            </a:r>
            <a:endParaRPr lang="zh-CN" altLang="en-US" sz="3200" b="1" dirty="0">
              <a:solidFill>
                <a:schemeClr val="bg1"/>
              </a:solidFill>
              <a:effectLst>
                <a:outerShdw blurRad="50800" dist="38100" dir="8100000" algn="tr" rotWithShape="0">
                  <a:prstClr val="black">
                    <a:alpha val="40000"/>
                  </a:prstClr>
                </a:outerShdw>
              </a:effectLst>
              <a:latin typeface="方正黑体_GBK" panose="03000509000000000000" pitchFamily="65" charset="-122"/>
              <a:ea typeface="方正黑体_GBK"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5400" y="0"/>
            <a:ext cx="11499850" cy="5029835"/>
          </a:xfrm>
          <a:prstGeom prst="rect">
            <a:avLst/>
          </a:prstGeom>
        </p:spPr>
        <p:txBody>
          <a:bodyPr>
            <a:noAutofit/>
          </a:bodyPr>
          <a:p>
            <a:pPr marL="230505" indent="266700" algn="just" defTabSz="266700" fontAlgn="ctr">
              <a:lnSpc>
                <a:spcPct val="150000"/>
              </a:lnSpc>
            </a:pPr>
            <a:r>
              <a:rPr lang="en-US" altLang="zh-CN" sz="2800" b="1">
                <a:latin typeface="仿宋" panose="02010609060101010101" charset="-122"/>
                <a:ea typeface="仿宋" panose="02010609060101010101" charset="-122"/>
              </a:rPr>
              <a:t>   </a:t>
            </a:r>
            <a:r>
              <a:rPr lang="zh-CN" altLang="en-US" sz="2800" b="1">
                <a:latin typeface="仿宋" panose="02010609060101010101" charset="-122"/>
                <a:ea typeface="仿宋" panose="02010609060101010101" charset="-122"/>
              </a:rPr>
              <a:t>电场是江苏高考物理电磁学核心、力学电学衔接枢纽、高频必考</a:t>
            </a:r>
            <a:r>
              <a:rPr lang="en-US" altLang="zh-CN" sz="2800" b="1">
                <a:latin typeface="Times New Roman" panose="02020603050405020304"/>
                <a:ea typeface="仿宋" panose="02010609060101010101" charset="-122"/>
              </a:rPr>
              <a:t>+</a:t>
            </a:r>
            <a:r>
              <a:rPr lang="zh-CN" altLang="en-US" sz="2800" b="1">
                <a:latin typeface="仿宋" panose="02010609060101010101" charset="-122"/>
                <a:ea typeface="仿宋" panose="02010609060101010101" charset="-122"/>
              </a:rPr>
              <a:t>综合压轴模块，地位极关键。</a:t>
            </a:r>
            <a:endParaRPr lang="zh-CN" altLang="en-US" sz="2800" b="1">
              <a:latin typeface="仿宋" panose="02010609060101010101" charset="-122"/>
              <a:ea typeface="仿宋" panose="02010609060101010101" charset="-122"/>
            </a:endParaRPr>
          </a:p>
          <a:p>
            <a:pPr marL="230505" indent="266700" algn="just" defTabSz="266700" fontAlgn="ctr">
              <a:lnSpc>
                <a:spcPct val="150000"/>
              </a:lnSpc>
            </a:pPr>
            <a:r>
              <a:rPr lang="zh-CN" altLang="en-US" sz="2800" b="1">
                <a:latin typeface="仿宋" panose="02010609060101010101" charset="-122"/>
                <a:ea typeface="仿宋" panose="02010609060101010101" charset="-122"/>
              </a:rPr>
              <a:t>分值与题型（</a:t>
            </a:r>
            <a:r>
              <a:rPr lang="en-US" altLang="zh-CN" sz="2800" b="1">
                <a:latin typeface="Times New Roman" panose="02020603050405020304"/>
                <a:ea typeface="仿宋" panose="02010609060101010101" charset="-122"/>
              </a:rPr>
              <a:t>2021–2025</a:t>
            </a:r>
            <a:r>
              <a:rPr lang="zh-CN" altLang="en-US" sz="2800" b="1">
                <a:latin typeface="仿宋" panose="02010609060101010101" charset="-122"/>
                <a:ea typeface="仿宋" panose="02010609060101010101" charset="-122"/>
              </a:rPr>
              <a:t>）</a:t>
            </a:r>
            <a:endParaRPr lang="zh-CN" altLang="en-US" sz="2800" b="1">
              <a:latin typeface="仿宋" panose="02010609060101010101" charset="-122"/>
              <a:ea typeface="仿宋" panose="02010609060101010101" charset="-122"/>
            </a:endParaRPr>
          </a:p>
          <a:p>
            <a:pPr marL="230505" indent="266700" algn="just" defTabSz="266700" fontAlgn="ctr">
              <a:lnSpc>
                <a:spcPct val="150000"/>
              </a:lnSpc>
            </a:pPr>
            <a:r>
              <a:rPr lang="en-US" altLang="zh-CN" sz="2800" b="1">
                <a:latin typeface="Times New Roman" panose="02020603050405020304"/>
                <a:ea typeface="仿宋" panose="02010609060101010101" charset="-122"/>
              </a:rPr>
              <a:t>  1.</a:t>
            </a:r>
            <a:r>
              <a:rPr lang="zh-CN" altLang="en-US" sz="2800" b="1">
                <a:latin typeface="仿宋" panose="02010609060101010101" charset="-122"/>
                <a:ea typeface="仿宋" panose="02010609060101010101" charset="-122"/>
              </a:rPr>
              <a:t>总分占比：</a:t>
            </a:r>
            <a:r>
              <a:rPr lang="en-US" altLang="zh-CN" sz="2800" b="1">
                <a:latin typeface="Times New Roman" panose="02020603050405020304"/>
                <a:ea typeface="仿宋" panose="02010609060101010101" charset="-122"/>
              </a:rPr>
              <a:t>10%–15%</a:t>
            </a:r>
            <a:r>
              <a:rPr lang="zh-CN" altLang="en-US" sz="2800" b="1">
                <a:latin typeface="仿宋" panose="02010609060101010101" charset="-122"/>
                <a:ea typeface="仿宋" panose="02010609060101010101" charset="-122"/>
              </a:rPr>
              <a:t>（</a:t>
            </a:r>
            <a:r>
              <a:rPr lang="en-US" altLang="zh-CN" sz="2800" b="1">
                <a:latin typeface="Times New Roman" panose="02020603050405020304"/>
                <a:ea typeface="仿宋" panose="02010609060101010101" charset="-122"/>
              </a:rPr>
              <a:t>10–15</a:t>
            </a:r>
            <a:r>
              <a:rPr lang="zh-CN" altLang="en-US" sz="2800" b="1">
                <a:latin typeface="仿宋" panose="02010609060101010101" charset="-122"/>
                <a:ea typeface="仿宋" panose="02010609060101010101" charset="-122"/>
              </a:rPr>
              <a:t>分</a:t>
            </a:r>
            <a:r>
              <a:rPr lang="en-US" altLang="zh-CN" sz="2800" b="1">
                <a:latin typeface="Times New Roman" panose="02020603050405020304"/>
                <a:ea typeface="仿宋" panose="02010609060101010101" charset="-122"/>
              </a:rPr>
              <a:t>/100</a:t>
            </a:r>
            <a:r>
              <a:rPr lang="zh-CN" altLang="en-US" sz="2800" b="1">
                <a:latin typeface="仿宋" panose="02010609060101010101" charset="-122"/>
                <a:ea typeface="仿宋" panose="02010609060101010101" charset="-122"/>
              </a:rPr>
              <a:t>分）</a:t>
            </a:r>
            <a:endParaRPr lang="zh-CN" altLang="en-US" sz="2800" b="1">
              <a:latin typeface="仿宋" panose="02010609060101010101" charset="-122"/>
              <a:ea typeface="仿宋" panose="02010609060101010101" charset="-122"/>
            </a:endParaRPr>
          </a:p>
          <a:p>
            <a:pPr marL="230505" indent="266700" algn="just" defTabSz="266700" fontAlgn="ctr">
              <a:lnSpc>
                <a:spcPct val="150000"/>
              </a:lnSpc>
            </a:pPr>
            <a:r>
              <a:rPr lang="en-US" altLang="zh-CN" sz="2800" b="1">
                <a:latin typeface="Times New Roman" panose="02020603050405020304"/>
                <a:ea typeface="仿宋" panose="02010609060101010101" charset="-122"/>
              </a:rPr>
              <a:t>  2.</a:t>
            </a:r>
            <a:r>
              <a:rPr lang="zh-CN" altLang="en-US" sz="2800" b="1">
                <a:latin typeface="Times New Roman" panose="02020603050405020304"/>
                <a:ea typeface="仿宋" panose="02010609060101010101" charset="-122"/>
              </a:rPr>
              <a:t>常</a:t>
            </a:r>
            <a:r>
              <a:rPr lang="zh-CN" altLang="en-US" sz="2800" b="1">
                <a:latin typeface="仿宋" panose="02010609060101010101" charset="-122"/>
                <a:ea typeface="仿宋" panose="02010609060101010101" charset="-122"/>
              </a:rPr>
              <a:t>考题型：</a:t>
            </a:r>
            <a:endParaRPr lang="zh-CN" altLang="en-US" sz="2800" b="1">
              <a:latin typeface="仿宋" panose="02010609060101010101" charset="-122"/>
              <a:ea typeface="仿宋" panose="02010609060101010101" charset="-122"/>
            </a:endParaRPr>
          </a:p>
          <a:p>
            <a:pPr marL="230505" indent="266700" algn="just" defTabSz="266700" fontAlgn="ctr">
              <a:lnSpc>
                <a:spcPct val="150000"/>
              </a:lnSpc>
            </a:pPr>
            <a:r>
              <a:rPr lang="en-US" altLang="zh-CN" sz="2800" b="1">
                <a:latin typeface="Times New Roman" panose="02020603050405020304"/>
                <a:ea typeface="仿宋" panose="02010609060101010101" charset="-122"/>
              </a:rPr>
              <a:t>  </a:t>
            </a:r>
            <a:r>
              <a:rPr lang="zh-CN" altLang="en-US" sz="2800" b="1">
                <a:latin typeface="仿宋" panose="02010609060101010101" charset="-122"/>
                <a:ea typeface="仿宋" panose="02010609060101010101" charset="-122"/>
              </a:rPr>
              <a:t>单选：</a:t>
            </a:r>
            <a:r>
              <a:rPr lang="en-US" altLang="zh-CN" sz="2800" b="1">
                <a:latin typeface="Times New Roman" panose="02020603050405020304"/>
                <a:ea typeface="仿宋" panose="02010609060101010101" charset="-122"/>
              </a:rPr>
              <a:t>1</a:t>
            </a:r>
            <a:r>
              <a:rPr lang="zh-CN" altLang="en-US" sz="2800" b="1">
                <a:latin typeface="仿宋" panose="02010609060101010101" charset="-122"/>
                <a:ea typeface="仿宋" panose="02010609060101010101" charset="-122"/>
              </a:rPr>
              <a:t>题（</a:t>
            </a:r>
            <a:r>
              <a:rPr lang="en-US" altLang="zh-CN" sz="2800" b="1">
                <a:latin typeface="Times New Roman" panose="02020603050405020304"/>
                <a:ea typeface="仿宋" panose="02010609060101010101" charset="-122"/>
              </a:rPr>
              <a:t>4</a:t>
            </a:r>
            <a:r>
              <a:rPr lang="zh-CN" altLang="en-US" sz="2800" b="1">
                <a:latin typeface="仿宋" panose="02010609060101010101" charset="-122"/>
                <a:ea typeface="仿宋" panose="02010609060101010101" charset="-122"/>
              </a:rPr>
              <a:t>分）</a:t>
            </a:r>
            <a:r>
              <a:rPr lang="en-US" altLang="zh-CN" sz="2800" b="1">
                <a:latin typeface="Times New Roman" panose="02020603050405020304"/>
                <a:ea typeface="仿宋" panose="02010609060101010101" charset="-122"/>
              </a:rPr>
              <a:t>→ </a:t>
            </a:r>
            <a:r>
              <a:rPr lang="zh-CN" altLang="en-US" sz="2800" b="1">
                <a:latin typeface="仿宋" panose="02010609060101010101" charset="-122"/>
                <a:ea typeface="仿宋" panose="02010609060101010101" charset="-122"/>
              </a:rPr>
              <a:t>电场力性质：</a:t>
            </a:r>
            <a:r>
              <a:rPr lang="en-US" altLang="zh-CN" sz="2800" b="1" i="1">
                <a:latin typeface="Times New Roman" panose="02020603050405020304"/>
                <a:ea typeface="仿宋" panose="02010609060101010101" charset="-122"/>
              </a:rPr>
              <a:t>E=F/q</a:t>
            </a:r>
            <a:r>
              <a:rPr lang="zh-CN" altLang="en-US" sz="2800" b="1">
                <a:latin typeface="仿宋" panose="02010609060101010101" charset="-122"/>
                <a:ea typeface="仿宋" panose="02010609060101010101" charset="-122"/>
              </a:rPr>
              <a:t>、点电荷场强、电场线、叠加、平衡；</a:t>
            </a:r>
            <a:r>
              <a:rPr lang="zh-CN" altLang="en-US" sz="2800" b="1">
                <a:latin typeface="仿宋" panose="02010609060101010101" charset="-122"/>
                <a:ea typeface="仿宋" panose="02010609060101010101" charset="-122"/>
                <a:sym typeface="+mn-ea"/>
              </a:rPr>
              <a:t>电场能性质：电势、电势能、</a:t>
            </a:r>
            <a:r>
              <a:rPr lang="en-US" altLang="zh-CN" sz="2800" b="1" i="1">
                <a:latin typeface="Times New Roman" panose="02020603050405020304"/>
                <a:ea typeface="仿宋" panose="02010609060101010101" charset="-122"/>
                <a:sym typeface="+mn-ea"/>
              </a:rPr>
              <a:t>W=qU</a:t>
            </a:r>
            <a:r>
              <a:rPr lang="zh-CN" altLang="en-US" sz="2800" b="1">
                <a:latin typeface="仿宋" panose="02010609060101010101" charset="-122"/>
                <a:ea typeface="仿宋" panose="02010609060101010101" charset="-122"/>
                <a:sym typeface="+mn-ea"/>
              </a:rPr>
              <a:t>、等势面、</a:t>
            </a:r>
            <a:r>
              <a:rPr lang="en-US" altLang="zh-CN" sz="2800" b="1" i="1">
                <a:latin typeface="Times New Roman" panose="02020603050405020304"/>
                <a:ea typeface="仿宋" panose="02010609060101010101" charset="-122"/>
                <a:sym typeface="+mn-ea"/>
              </a:rPr>
              <a:t>φ-x</a:t>
            </a:r>
            <a:r>
              <a:rPr lang="zh-CN" altLang="en-US" sz="2800" b="1" i="1">
                <a:latin typeface="Times New Roman" panose="02020603050405020304"/>
                <a:ea typeface="仿宋" panose="02010609060101010101" charset="-122"/>
                <a:sym typeface="+mn-ea"/>
              </a:rPr>
              <a:t>、</a:t>
            </a:r>
            <a:r>
              <a:rPr lang="en-US" altLang="zh-CN" sz="2800" b="1" i="1">
                <a:latin typeface="Times New Roman" panose="02020603050405020304"/>
                <a:ea typeface="仿宋" panose="02010609060101010101" charset="-122"/>
                <a:sym typeface="+mn-ea"/>
              </a:rPr>
              <a:t>E-x</a:t>
            </a:r>
            <a:r>
              <a:rPr lang="zh-CN" altLang="en-US" sz="2800" b="1">
                <a:latin typeface="仿宋" panose="02010609060101010101" charset="-122"/>
                <a:ea typeface="仿宋" panose="02010609060101010101" charset="-122"/>
                <a:sym typeface="+mn-ea"/>
              </a:rPr>
              <a:t>图像</a:t>
            </a:r>
            <a:r>
              <a:rPr lang="en-US" altLang="zh-CN" sz="2800" b="1">
                <a:latin typeface="仿宋" panose="02010609060101010101" charset="-122"/>
                <a:ea typeface="仿宋" panose="02010609060101010101" charset="-122"/>
                <a:sym typeface="+mn-ea"/>
              </a:rPr>
              <a:t>;</a:t>
            </a:r>
            <a:r>
              <a:rPr lang="zh-CN" altLang="en-US" sz="2800" b="1">
                <a:latin typeface="仿宋" panose="02010609060101010101" charset="-122"/>
                <a:ea typeface="仿宋" panose="02010609060101010101" charset="-122"/>
                <a:sym typeface="+mn-ea"/>
              </a:rPr>
              <a:t>电容器：动态分析（</a:t>
            </a:r>
            <a:r>
              <a:rPr lang="en-US" altLang="zh-CN" sz="2800" b="1" i="1">
                <a:latin typeface="Times New Roman" panose="02020603050405020304"/>
                <a:ea typeface="仿宋" panose="02010609060101010101" charset="-122"/>
                <a:sym typeface="+mn-ea"/>
              </a:rPr>
              <a:t>U/E/Q</a:t>
            </a:r>
            <a:r>
              <a:rPr lang="zh-CN" altLang="en-US" sz="2800" b="1">
                <a:latin typeface="仿宋" panose="02010609060101010101" charset="-122"/>
                <a:ea typeface="仿宋" panose="02010609060101010101" charset="-122"/>
                <a:sym typeface="+mn-ea"/>
              </a:rPr>
              <a:t>变化）、含容电路</a:t>
            </a:r>
            <a:r>
              <a:rPr lang="en-US" altLang="zh-CN" sz="2800" b="1">
                <a:latin typeface="Times New Roman" panose="02020603050405020304"/>
                <a:ea typeface="仿宋" panose="02010609060101010101" charset="-122"/>
              </a:rPr>
              <a:t> .                                 </a:t>
            </a:r>
            <a:endParaRPr lang="zh-CN" altLang="en-US" sz="2800" b="1">
              <a:latin typeface="仿宋" panose="02010609060101010101" charset="-122"/>
              <a:ea typeface="仿宋" panose="02010609060101010101" charset="-122"/>
            </a:endParaRPr>
          </a:p>
          <a:p>
            <a:pPr marL="230505" indent="266700" algn="just" defTabSz="266700" fontAlgn="ctr">
              <a:lnSpc>
                <a:spcPct val="150000"/>
              </a:lnSpc>
            </a:pPr>
            <a:r>
              <a:rPr lang="en-US" altLang="zh-CN" sz="2800" b="1">
                <a:latin typeface="Times New Roman" panose="02020603050405020304"/>
                <a:ea typeface="仿宋" panose="02010609060101010101" charset="-122"/>
              </a:rPr>
              <a:t>  </a:t>
            </a:r>
            <a:r>
              <a:rPr lang="zh-CN" altLang="en-US" sz="2800" b="1">
                <a:latin typeface="仿宋" panose="02010609060101010101" charset="-122"/>
                <a:ea typeface="仿宋" panose="02010609060101010101" charset="-122"/>
              </a:rPr>
              <a:t>计算：</a:t>
            </a:r>
            <a:r>
              <a:rPr lang="en-US" altLang="zh-CN" sz="2800" b="1">
                <a:latin typeface="Times New Roman" panose="02020603050405020304"/>
                <a:ea typeface="仿宋" panose="02010609060101010101" charset="-122"/>
              </a:rPr>
              <a:t>1</a:t>
            </a:r>
            <a:r>
              <a:rPr lang="zh-CN" altLang="en-US" sz="2800" b="1">
                <a:latin typeface="仿宋" panose="02010609060101010101" charset="-122"/>
                <a:ea typeface="仿宋" panose="02010609060101010101" charset="-122"/>
              </a:rPr>
              <a:t>题（</a:t>
            </a:r>
            <a:r>
              <a:rPr lang="en-US" altLang="zh-CN" sz="2800" b="1">
                <a:latin typeface="Times New Roman" panose="02020603050405020304"/>
                <a:ea typeface="仿宋" panose="02010609060101010101" charset="-122"/>
              </a:rPr>
              <a:t>6–8</a:t>
            </a:r>
            <a:r>
              <a:rPr lang="zh-CN" altLang="en-US" sz="2800" b="1">
                <a:latin typeface="仿宋" panose="02010609060101010101" charset="-122"/>
                <a:ea typeface="仿宋" panose="02010609060101010101" charset="-122"/>
              </a:rPr>
              <a:t>分）</a:t>
            </a:r>
            <a:r>
              <a:rPr lang="en-US" altLang="zh-CN" sz="2800" b="1">
                <a:latin typeface="Times New Roman" panose="02020603050405020304"/>
                <a:ea typeface="仿宋" panose="02010609060101010101" charset="-122"/>
              </a:rPr>
              <a:t>→ </a:t>
            </a:r>
            <a:r>
              <a:rPr lang="zh-CN" altLang="en-US" sz="2800" b="1">
                <a:latin typeface="仿宋" panose="02010609060101010101" charset="-122"/>
                <a:ea typeface="仿宋" panose="02010609060101010101" charset="-122"/>
              </a:rPr>
              <a:t>带电粒子运动：加速、偏转（类平抛）、斜抛、等效重力场、交变电场</a:t>
            </a:r>
            <a:r>
              <a:rPr lang="en-US" altLang="zh-CN" sz="2800" b="1">
                <a:latin typeface="仿宋" panose="02010609060101010101" charset="-122"/>
                <a:ea typeface="仿宋" panose="02010609060101010101" charset="-122"/>
              </a:rPr>
              <a:t>,</a:t>
            </a:r>
            <a:r>
              <a:rPr lang="zh-CN" altLang="en-US" sz="2800" b="1">
                <a:latin typeface="仿宋" panose="02010609060101010101" charset="-122"/>
                <a:ea typeface="仿宋" panose="02010609060101010101" charset="-122"/>
              </a:rPr>
              <a:t>常融入复合场</a:t>
            </a:r>
            <a:r>
              <a:rPr lang="en-US" altLang="zh-CN" sz="2800" b="1">
                <a:latin typeface="Times New Roman" panose="02020603050405020304"/>
                <a:ea typeface="仿宋" panose="02010609060101010101" charset="-122"/>
              </a:rPr>
              <a:t>/</a:t>
            </a:r>
            <a:r>
              <a:rPr lang="zh-CN" altLang="en-US" sz="2800" b="1">
                <a:latin typeface="仿宋" panose="02010609060101010101" charset="-122"/>
                <a:ea typeface="仿宋" panose="02010609060101010101" charset="-122"/>
              </a:rPr>
              <a:t>电磁感应压轴（</a:t>
            </a:r>
            <a:r>
              <a:rPr lang="en-US" altLang="zh-CN" sz="2800" b="1">
                <a:latin typeface="Times New Roman" panose="02020603050405020304"/>
                <a:ea typeface="仿宋" panose="02010609060101010101" charset="-122"/>
              </a:rPr>
              <a:t>10–12</a:t>
            </a:r>
            <a:r>
              <a:rPr lang="zh-CN" altLang="en-US" sz="2800" b="1">
                <a:latin typeface="仿宋" panose="02010609060101010101" charset="-122"/>
                <a:ea typeface="仿宋" panose="02010609060101010101" charset="-122"/>
              </a:rPr>
              <a:t>分）</a:t>
            </a:r>
            <a:endParaRPr lang="zh-CN" altLang="en-US" sz="2800" b="1">
              <a:latin typeface="仿宋" panose="02010609060101010101" charset="-122"/>
              <a:ea typeface="仿宋"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custDataLst>
              <p:tags r:id="rId1"/>
            </p:custDataLst>
          </p:nvPr>
        </p:nvSpPr>
        <p:spPr>
          <a:xfrm>
            <a:off x="717550" y="1079250"/>
            <a:ext cx="11474450" cy="4096389"/>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kumimoji="1" lang="zh-CN" altLang="en-US">
              <a:solidFill>
                <a:schemeClr val="accent6">
                  <a:lumMod val="75000"/>
                </a:schemeClr>
              </a:solidFill>
            </a:endParaRPr>
          </a:p>
        </p:txBody>
      </p:sp>
      <p:sp>
        <p:nvSpPr>
          <p:cNvPr id="10" name="五边形 9"/>
          <p:cNvSpPr/>
          <p:nvPr>
            <p:custDataLst>
              <p:tags r:id="rId2"/>
            </p:custDataLst>
          </p:nvPr>
        </p:nvSpPr>
        <p:spPr>
          <a:xfrm>
            <a:off x="4763" y="1079250"/>
            <a:ext cx="3287712" cy="4094802"/>
          </a:xfrm>
          <a:prstGeom prst="homePlate">
            <a:avLst>
              <a:gd name="adj" fmla="val 59526"/>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kumimoji="1" lang="zh-CN" altLang="en-US">
              <a:solidFill>
                <a:prstClr val="white"/>
              </a:solidFill>
            </a:endParaRPr>
          </a:p>
        </p:txBody>
      </p:sp>
      <p:sp>
        <p:nvSpPr>
          <p:cNvPr id="11" name="燕尾形 10"/>
          <p:cNvSpPr/>
          <p:nvPr>
            <p:custDataLst>
              <p:tags r:id="rId3"/>
            </p:custDataLst>
          </p:nvPr>
        </p:nvSpPr>
        <p:spPr>
          <a:xfrm>
            <a:off x="1582739" y="1079250"/>
            <a:ext cx="2333625" cy="4096389"/>
          </a:xfrm>
          <a:prstGeom prst="chevron">
            <a:avLst>
              <a:gd name="adj" fmla="val 85127"/>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kumimoji="1" lang="zh-CN" altLang="en-US">
              <a:solidFill>
                <a:prstClr val="black"/>
              </a:solidFill>
            </a:endParaRPr>
          </a:p>
        </p:txBody>
      </p:sp>
      <p:sp>
        <p:nvSpPr>
          <p:cNvPr id="29700" name="文本框 44"/>
          <p:cNvSpPr txBox="1">
            <a:spLocks noChangeArrowheads="1"/>
          </p:cNvSpPr>
          <p:nvPr/>
        </p:nvSpPr>
        <p:spPr bwMode="auto">
          <a:xfrm>
            <a:off x="4368800" y="1269231"/>
            <a:ext cx="6515100" cy="1006242"/>
          </a:xfrm>
          <a:prstGeom prst="rect">
            <a:avLst/>
          </a:prstGeom>
          <a:noFill/>
          <a:ln w="9525">
            <a:noFill/>
            <a:miter lim="800000"/>
          </a:ln>
        </p:spPr>
        <p:txBody>
          <a:bodyPr>
            <a:spAutoFit/>
          </a:bodyPr>
          <a:lstStyle/>
          <a:p>
            <a:r>
              <a:rPr lang="zh-CN" altLang="en-US" sz="6000" b="1" spc="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突破高考热点</a:t>
            </a:r>
            <a:endParaRPr lang="zh-CN" altLang="en-US" sz="6000" b="1" spc="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9701" name="文本框 18"/>
          <p:cNvSpPr txBox="1">
            <a:spLocks noChangeArrowheads="1"/>
          </p:cNvSpPr>
          <p:nvPr>
            <p:custDataLst>
              <p:tags r:id="rId4"/>
            </p:custDataLst>
          </p:nvPr>
        </p:nvSpPr>
        <p:spPr bwMode="auto">
          <a:xfrm>
            <a:off x="1610038" y="2349116"/>
            <a:ext cx="989786" cy="1179428"/>
          </a:xfrm>
          <a:prstGeom prst="rect">
            <a:avLst/>
          </a:prstGeom>
          <a:noFill/>
          <a:ln w="9525">
            <a:noFill/>
            <a:miter lim="800000"/>
          </a:ln>
        </p:spPr>
        <p:txBody>
          <a:bodyPr/>
          <a:lstStyle/>
          <a:p>
            <a:pPr algn="dist"/>
            <a:r>
              <a:rPr kumimoji="1" lang="en-US" altLang="zh-CN" sz="8800" b="1"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1</a:t>
            </a:r>
            <a:endParaRPr kumimoji="1" lang="en-US" altLang="zh-CN" sz="88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圆角矩形 13">
            <a:hlinkClick r:id="rId5" action="ppaction://hlinksldjump"/>
          </p:cNvPr>
          <p:cNvSpPr/>
          <p:nvPr/>
        </p:nvSpPr>
        <p:spPr>
          <a:xfrm>
            <a:off x="4295613" y="3140938"/>
            <a:ext cx="7560000" cy="51816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pPr>
            <a:r>
              <a:rPr lang="zh-CN" altLang="en-US" sz="2600" b="1">
                <a:solidFill>
                  <a:schemeClr val="bg1"/>
                </a:solidFill>
                <a:latin typeface="微软雅黑" panose="020B0503020204020204" pitchFamily="34" charset="-122"/>
                <a:ea typeface="微软雅黑" panose="020B0503020204020204" pitchFamily="34" charset="-122"/>
              </a:rPr>
              <a:t>热点二　电场中的图像问题</a:t>
            </a:r>
            <a:endParaRPr lang="zh-CN" altLang="zh-CN" sz="2600" b="1" kern="100" dirty="0">
              <a:solidFill>
                <a:schemeClr val="bg1"/>
              </a:solidFill>
              <a:latin typeface="微软雅黑" panose="020B0503020204020204" pitchFamily="34" charset="-122"/>
              <a:ea typeface="微软雅黑" panose="020B0503020204020204" pitchFamily="34" charset="-122"/>
              <a:cs typeface="Times New Roman" panose="02020603050405020304"/>
            </a:endParaRPr>
          </a:p>
        </p:txBody>
      </p:sp>
      <p:sp>
        <p:nvSpPr>
          <p:cNvPr id="15" name="圆角矩形 14">
            <a:hlinkClick r:id="rId6" action="ppaction://hlinksldjump"/>
          </p:cNvPr>
          <p:cNvSpPr/>
          <p:nvPr/>
        </p:nvSpPr>
        <p:spPr>
          <a:xfrm>
            <a:off x="4295613" y="2427888"/>
            <a:ext cx="7560000" cy="51816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pPr>
            <a:r>
              <a:rPr lang="zh-CN" altLang="en-US" sz="2600" b="1">
                <a:solidFill>
                  <a:schemeClr val="bg1"/>
                </a:solidFill>
                <a:latin typeface="微软雅黑" panose="020B0503020204020204" pitchFamily="34" charset="-122"/>
                <a:ea typeface="微软雅黑" panose="020B0503020204020204" pitchFamily="34" charset="-122"/>
              </a:rPr>
              <a:t>热点一　电场的性质</a:t>
            </a:r>
            <a:endParaRPr lang="zh-CN" altLang="en-US" sz="2600" b="1" dirty="0">
              <a:solidFill>
                <a:schemeClr val="bg1"/>
              </a:solidFill>
              <a:latin typeface="微软雅黑" panose="020B0503020204020204" pitchFamily="34" charset="-122"/>
              <a:ea typeface="微软雅黑" panose="020B0503020204020204" pitchFamily="34" charset="-122"/>
            </a:endParaRPr>
          </a:p>
        </p:txBody>
      </p:sp>
      <p:sp>
        <p:nvSpPr>
          <p:cNvPr id="12" name="圆角矩形 11">
            <a:hlinkClick r:id="rId7" action="ppaction://hlinksldjump"/>
          </p:cNvPr>
          <p:cNvSpPr/>
          <p:nvPr/>
        </p:nvSpPr>
        <p:spPr>
          <a:xfrm>
            <a:off x="4295926" y="3854309"/>
            <a:ext cx="7560000" cy="51816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spcAft>
                <a:spcPts val="0"/>
              </a:spcAft>
            </a:pPr>
            <a:r>
              <a:rPr lang="zh-CN" altLang="en-US" sz="2600" b="1" dirty="0">
                <a:solidFill>
                  <a:schemeClr val="bg1"/>
                </a:solidFill>
                <a:latin typeface="微软雅黑" panose="020B0503020204020204" pitchFamily="34" charset="-122"/>
                <a:ea typeface="微软雅黑" panose="020B0503020204020204" pitchFamily="34" charset="-122"/>
              </a:rPr>
              <a:t>热点三　电容器的分析与计算　</a:t>
            </a:r>
            <a:endParaRPr lang="zh-CN" altLang="zh-CN" sz="24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a:endParaRPr>
          </a:p>
        </p:txBody>
      </p:sp>
      <p:sp>
        <p:nvSpPr>
          <p:cNvPr id="2" name="圆角矩形 1">
            <a:hlinkClick r:id="rId7" action="ppaction://hlinksldjump"/>
          </p:cNvPr>
          <p:cNvSpPr/>
          <p:nvPr/>
        </p:nvSpPr>
        <p:spPr>
          <a:xfrm>
            <a:off x="4295291" y="4499469"/>
            <a:ext cx="7560000" cy="51816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spcAft>
                <a:spcPts val="0"/>
              </a:spcAft>
            </a:pPr>
            <a:r>
              <a:rPr lang="zh-CN" altLang="en-US" sz="2600" b="1" dirty="0">
                <a:solidFill>
                  <a:schemeClr val="bg1"/>
                </a:solidFill>
                <a:latin typeface="微软雅黑" panose="020B0503020204020204" pitchFamily="34" charset="-122"/>
                <a:ea typeface="微软雅黑" panose="020B0503020204020204" pitchFamily="34" charset="-122"/>
              </a:rPr>
              <a:t>热点四　带电粒子在电场中的运动</a:t>
            </a:r>
            <a:endParaRPr lang="zh-CN" altLang="zh-CN" sz="24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549275"/>
            <a:ext cx="11830685" cy="2676525"/>
          </a:xfrm>
          <a:prstGeom prst="rect">
            <a:avLst/>
          </a:prstGeom>
        </p:spPr>
        <p:txBody>
          <a:bodyPr wrap="square">
            <a:spAutoFit/>
          </a:bodyPr>
          <a:p>
            <a:pPr marL="0" indent="266700" algn="l" defTabSz="266700" fontAlgn="ctr">
              <a:lnSpc>
                <a:spcPct val="150000"/>
              </a:lnSpc>
              <a:spcBef>
                <a:spcPct val="0"/>
              </a:spcBef>
              <a:spcAft>
                <a:spcPct val="0"/>
              </a:spcAft>
            </a:pPr>
            <a:r>
              <a:rPr lang="zh-CN" altLang="zh-CN" sz="2800" b="1">
                <a:solidFill>
                  <a:srgbClr val="000000"/>
                </a:solidFill>
                <a:latin typeface="Times New Roman" panose="02020603050405020304" pitchFamily="18" charset="0"/>
                <a:ea typeface="黑体" panose="02010609060101010101" pitchFamily="49" charset="-122"/>
                <a:cs typeface="Times New Roman" panose="02020603050405020304" pitchFamily="18" charset="0"/>
                <a:sym typeface="+mn-ea"/>
              </a:rPr>
              <a:t>例</a:t>
            </a:r>
            <a:r>
              <a:rPr lang="en-US" altLang="zh-CN" sz="2800">
                <a:solidFill>
                  <a:srgbClr val="000000"/>
                </a:solidFill>
                <a:latin typeface="Times New Roman" panose="02020603050405020304" pitchFamily="18" charset="0"/>
                <a:ea typeface="微软雅黑" panose="020B0503020204020204" pitchFamily="34" charset="-122"/>
                <a:sym typeface="+mn-ea"/>
              </a:rPr>
              <a:t>1.</a:t>
            </a:r>
            <a:r>
              <a:rPr lang="zh-CN" altLang="en-US" sz="2800">
                <a:solidFill>
                  <a:schemeClr val="tx1"/>
                </a:solidFill>
                <a:latin typeface="宋体" panose="02010600030101010101" pitchFamily="2" charset="-122"/>
                <a:ea typeface="宋体" panose="02010600030101010101" pitchFamily="2" charset="-122"/>
              </a:rPr>
              <a:t>（</a:t>
            </a:r>
            <a:r>
              <a:rPr lang="en-US" altLang="zh-CN" sz="2800">
                <a:solidFill>
                  <a:schemeClr val="tx1"/>
                </a:solidFill>
                <a:latin typeface="Times New Roman" panose="02020603050405020304"/>
                <a:ea typeface="宋体" panose="02010600030101010101" pitchFamily="2" charset="-122"/>
              </a:rPr>
              <a:t>202</a:t>
            </a:r>
            <a:r>
              <a:rPr lang="en-US" altLang="zh-CN" sz="2800">
                <a:solidFill>
                  <a:schemeClr val="tx1"/>
                </a:solidFill>
                <a:latin typeface="Times New Roman" panose="02020603050405020304"/>
                <a:ea typeface="Times New Roman" panose="02020603050405020304"/>
              </a:rPr>
              <a:t>0</a:t>
            </a:r>
            <a:r>
              <a:rPr lang="en-US" altLang="zh-CN" sz="2800">
                <a:solidFill>
                  <a:schemeClr val="tx1"/>
                </a:solidFill>
                <a:latin typeface="Times New Roman" panose="02020603050405020304"/>
                <a:ea typeface="宋体" panose="02010600030101010101" pitchFamily="2" charset="-122"/>
              </a:rPr>
              <a:t>.</a:t>
            </a:r>
            <a:r>
              <a:rPr lang="zh-CN" altLang="en-US" sz="2800">
                <a:solidFill>
                  <a:schemeClr val="tx1"/>
                </a:solidFill>
                <a:latin typeface="宋体" panose="02010600030101010101" pitchFamily="2" charset="-122"/>
                <a:ea typeface="宋体" panose="02010600030101010101" pitchFamily="2" charset="-122"/>
              </a:rPr>
              <a:t>江苏</a:t>
            </a:r>
            <a:r>
              <a:rPr lang="en-US" altLang="zh-CN" sz="2800">
                <a:solidFill>
                  <a:schemeClr val="tx1"/>
                </a:solidFill>
                <a:latin typeface="Times New Roman" panose="02020603050405020304"/>
                <a:ea typeface="宋体" panose="02010600030101010101" pitchFamily="2" charset="-122"/>
              </a:rPr>
              <a:t>.</a:t>
            </a:r>
            <a:r>
              <a:rPr lang="zh-CN" altLang="en-US" sz="2800">
                <a:solidFill>
                  <a:schemeClr val="tx1"/>
                </a:solidFill>
                <a:latin typeface="宋体" panose="02010600030101010101" pitchFamily="2" charset="-122"/>
                <a:ea typeface="宋体" panose="02010600030101010101" pitchFamily="2" charset="-122"/>
              </a:rPr>
              <a:t>高考真题改编）</a:t>
            </a:r>
            <a:r>
              <a:rPr lang="zh-CN" altLang="en-US" sz="2800">
                <a:solidFill>
                  <a:srgbClr val="000000"/>
                </a:solidFill>
                <a:latin typeface="宋体" panose="02010600030101010101" pitchFamily="2" charset="-122"/>
                <a:ea typeface="宋体" panose="02010600030101010101" pitchFamily="2" charset="-122"/>
              </a:rPr>
              <a:t>如图所示，绝缘轻杆的两端固定带有等量异号电荷的小球（不计重力）。开始时，两小球分别静止在</a:t>
            </a:r>
            <a:r>
              <a:rPr lang="en-US" altLang="zh-CN" sz="2800" i="1">
                <a:solidFill>
                  <a:srgbClr val="000000"/>
                </a:solidFill>
                <a:latin typeface="Times New Roman" panose="02020603050405020304"/>
                <a:ea typeface="Times New Roman" panose="02020603050405020304"/>
              </a:rPr>
              <a:t>A</a:t>
            </a:r>
            <a:r>
              <a:rPr lang="zh-CN" altLang="en-US" sz="2800">
                <a:solidFill>
                  <a:srgbClr val="000000"/>
                </a:solidFill>
                <a:latin typeface="宋体" panose="02010600030101010101" pitchFamily="2" charset="-122"/>
                <a:ea typeface="宋体" panose="02010600030101010101" pitchFamily="2" charset="-122"/>
              </a:rPr>
              <a:t>、</a:t>
            </a:r>
            <a:r>
              <a:rPr lang="en-US" altLang="zh-CN" sz="2800" i="1">
                <a:solidFill>
                  <a:srgbClr val="000000"/>
                </a:solidFill>
                <a:latin typeface="Times New Roman" panose="02020603050405020304"/>
                <a:ea typeface="Times New Roman" panose="02020603050405020304"/>
              </a:rPr>
              <a:t>B</a:t>
            </a:r>
            <a:r>
              <a:rPr lang="zh-CN" altLang="en-US" sz="2800">
                <a:solidFill>
                  <a:srgbClr val="000000"/>
                </a:solidFill>
                <a:latin typeface="宋体" panose="02010600030101010101" pitchFamily="2" charset="-122"/>
                <a:ea typeface="宋体" panose="02010600030101010101" pitchFamily="2" charset="-122"/>
              </a:rPr>
              <a:t>位置。现外加一匀强电场</a:t>
            </a:r>
            <a:r>
              <a:rPr lang="en-US" altLang="zh-CN" sz="2800" i="1">
                <a:solidFill>
                  <a:srgbClr val="000000"/>
                </a:solidFill>
                <a:latin typeface="Times New Roman" panose="02020603050405020304"/>
                <a:ea typeface="Times New Roman" panose="02020603050405020304"/>
              </a:rPr>
              <a:t>E</a:t>
            </a:r>
            <a:r>
              <a:rPr lang="zh-CN" altLang="en-US" sz="2800">
                <a:solidFill>
                  <a:srgbClr val="000000"/>
                </a:solidFill>
                <a:latin typeface="宋体" panose="02010600030101010101" pitchFamily="2" charset="-122"/>
                <a:ea typeface="宋体" panose="02010600030101010101" pitchFamily="2" charset="-122"/>
              </a:rPr>
              <a:t>，在静电力作用下，小球绕轻杆中点</a:t>
            </a:r>
            <a:r>
              <a:rPr lang="en-US" altLang="zh-CN" sz="2800" i="1">
                <a:solidFill>
                  <a:srgbClr val="000000"/>
                </a:solidFill>
                <a:latin typeface="Times New Roman" panose="02020603050405020304"/>
                <a:ea typeface="Times New Roman" panose="02020603050405020304"/>
              </a:rPr>
              <a:t>O</a:t>
            </a:r>
            <a:r>
              <a:rPr lang="zh-CN" altLang="en-US" sz="2800">
                <a:solidFill>
                  <a:srgbClr val="000000"/>
                </a:solidFill>
                <a:latin typeface="宋体" panose="02010600030101010101" pitchFamily="2" charset="-122"/>
                <a:ea typeface="宋体" panose="02010600030101010101" pitchFamily="2" charset="-122"/>
              </a:rPr>
              <a:t>转到水平位置。取</a:t>
            </a:r>
            <a:r>
              <a:rPr lang="en-US" altLang="zh-CN" sz="2800" i="1">
                <a:solidFill>
                  <a:srgbClr val="000000"/>
                </a:solidFill>
                <a:latin typeface="Times New Roman" panose="02020603050405020304"/>
                <a:ea typeface="Times New Roman" panose="02020603050405020304"/>
              </a:rPr>
              <a:t>O</a:t>
            </a:r>
            <a:r>
              <a:rPr lang="zh-CN" altLang="en-US" sz="2800">
                <a:solidFill>
                  <a:srgbClr val="000000"/>
                </a:solidFill>
                <a:latin typeface="宋体" panose="02010600030101010101" pitchFamily="2" charset="-122"/>
                <a:ea typeface="宋体" panose="02010600030101010101" pitchFamily="2" charset="-122"/>
              </a:rPr>
              <a:t>点的电势为</a:t>
            </a:r>
            <a:r>
              <a:rPr lang="en-US" altLang="zh-CN" sz="2800">
                <a:solidFill>
                  <a:srgbClr val="000000"/>
                </a:solidFill>
                <a:latin typeface="Times New Roman" panose="02020603050405020304"/>
                <a:ea typeface="Times New Roman" panose="02020603050405020304"/>
              </a:rPr>
              <a:t>0</a:t>
            </a:r>
            <a:r>
              <a:rPr lang="zh-CN" altLang="en-US" sz="2800">
                <a:solidFill>
                  <a:srgbClr val="000000"/>
                </a:solidFill>
                <a:latin typeface="宋体" panose="02010600030101010101" pitchFamily="2" charset="-122"/>
                <a:ea typeface="宋体" panose="02010600030101010101" pitchFamily="2" charset="-122"/>
              </a:rPr>
              <a:t>。下列说法正确的有（　　）</a:t>
            </a:r>
            <a:endParaRPr lang="zh-CN" altLang="en-US" sz="2800">
              <a:solidFill>
                <a:srgbClr val="000000"/>
              </a:solidFill>
              <a:latin typeface="宋体" panose="02010600030101010101" pitchFamily="2" charset="-122"/>
              <a:ea typeface="宋体" panose="02010600030101010101" pitchFamily="2" charset="-122"/>
            </a:endParaRPr>
          </a:p>
        </p:txBody>
      </p:sp>
      <p:pic>
        <p:nvPicPr>
          <p:cNvPr id="3" name="图片 2"/>
          <p:cNvPicPr/>
          <p:nvPr/>
        </p:nvPicPr>
        <p:blipFill>
          <a:blip r:embed="rId1"/>
          <a:stretch>
            <a:fillRect/>
          </a:stretch>
        </p:blipFill>
        <p:spPr>
          <a:xfrm>
            <a:off x="8392795" y="2914650"/>
            <a:ext cx="2874645" cy="2197735"/>
          </a:xfrm>
          <a:prstGeom prst="rect">
            <a:avLst/>
          </a:prstGeom>
        </p:spPr>
      </p:pic>
      <p:sp>
        <p:nvSpPr>
          <p:cNvPr id="4" name="文本框 3"/>
          <p:cNvSpPr txBox="1"/>
          <p:nvPr/>
        </p:nvSpPr>
        <p:spPr>
          <a:xfrm>
            <a:off x="-252730" y="3225800"/>
            <a:ext cx="8850630" cy="2676525"/>
          </a:xfrm>
          <a:prstGeom prst="rect">
            <a:avLst/>
          </a:prstGeom>
        </p:spPr>
        <p:txBody>
          <a:bodyPr wrap="square">
            <a:spAutoFit/>
          </a:bodyPr>
          <a:p>
            <a:pPr marL="0" indent="266700" algn="l" defTabSz="266700" fontAlgn="ctr">
              <a:lnSpc>
                <a:spcPct val="150000"/>
              </a:lnSpc>
              <a:spcBef>
                <a:spcPct val="0"/>
              </a:spcBef>
              <a:spcAft>
                <a:spcPct val="0"/>
              </a:spcAft>
            </a:pPr>
            <a:r>
              <a:rPr lang="en-US" altLang="zh-CN" sz="2800">
                <a:solidFill>
                  <a:srgbClr val="000000"/>
                </a:solidFill>
                <a:latin typeface="Times New Roman" panose="02020603050405020304"/>
                <a:ea typeface="宋体" panose="02010600030101010101" pitchFamily="2" charset="-122"/>
              </a:rPr>
              <a:t>A</a:t>
            </a:r>
            <a:r>
              <a:rPr lang="zh-CN" altLang="en-US" sz="2800">
                <a:solidFill>
                  <a:srgbClr val="000000"/>
                </a:solidFill>
                <a:latin typeface="Times New Roman" panose="02020603050405020304"/>
                <a:ea typeface="宋体" panose="02010600030101010101" pitchFamily="2" charset="-122"/>
              </a:rPr>
              <a:t>．</a:t>
            </a:r>
            <a:r>
              <a:rPr lang="zh-CN" altLang="en-US" sz="2800">
                <a:solidFill>
                  <a:srgbClr val="000000"/>
                </a:solidFill>
                <a:latin typeface="宋体" panose="02010600030101010101" pitchFamily="2" charset="-122"/>
                <a:ea typeface="宋体" panose="02010600030101010101" pitchFamily="2" charset="-122"/>
              </a:rPr>
              <a:t>电场</a:t>
            </a:r>
            <a:r>
              <a:rPr lang="en-US" altLang="zh-CN" sz="2800" i="1">
                <a:solidFill>
                  <a:srgbClr val="000000"/>
                </a:solidFill>
                <a:latin typeface="Times New Roman" panose="02020603050405020304"/>
                <a:ea typeface="Times New Roman" panose="02020603050405020304"/>
              </a:rPr>
              <a:t>E</a:t>
            </a:r>
            <a:r>
              <a:rPr lang="zh-CN" altLang="en-US" sz="2800">
                <a:solidFill>
                  <a:srgbClr val="000000"/>
                </a:solidFill>
                <a:latin typeface="宋体" panose="02010600030101010101" pitchFamily="2" charset="-122"/>
                <a:ea typeface="宋体" panose="02010600030101010101" pitchFamily="2" charset="-122"/>
              </a:rPr>
              <a:t>中</a:t>
            </a:r>
            <a:r>
              <a:rPr lang="en-US" altLang="zh-CN" sz="2800" i="1">
                <a:solidFill>
                  <a:srgbClr val="000000"/>
                </a:solidFill>
                <a:latin typeface="Times New Roman" panose="02020603050405020304"/>
                <a:ea typeface="Times New Roman" panose="02020603050405020304"/>
              </a:rPr>
              <a:t>A</a:t>
            </a:r>
            <a:r>
              <a:rPr lang="zh-CN" altLang="en-US" sz="2800">
                <a:solidFill>
                  <a:srgbClr val="000000"/>
                </a:solidFill>
                <a:latin typeface="宋体" panose="02010600030101010101" pitchFamily="2" charset="-122"/>
                <a:ea typeface="宋体" panose="02010600030101010101" pitchFamily="2" charset="-122"/>
              </a:rPr>
              <a:t>点电势高于</a:t>
            </a:r>
            <a:r>
              <a:rPr lang="en-US" altLang="zh-CN" sz="2800" i="1">
                <a:solidFill>
                  <a:srgbClr val="000000"/>
                </a:solidFill>
                <a:latin typeface="Times New Roman" panose="02020603050405020304"/>
                <a:ea typeface="Times New Roman" panose="02020603050405020304"/>
              </a:rPr>
              <a:t>B</a:t>
            </a:r>
            <a:r>
              <a:rPr lang="zh-CN" altLang="en-US" sz="2800">
                <a:solidFill>
                  <a:srgbClr val="000000"/>
                </a:solidFill>
                <a:latin typeface="宋体" panose="02010600030101010101" pitchFamily="2" charset="-122"/>
                <a:ea typeface="宋体" panose="02010600030101010101" pitchFamily="2" charset="-122"/>
              </a:rPr>
              <a:t>点</a:t>
            </a:r>
            <a:endParaRPr lang="zh-CN" altLang="en-US" sz="2800">
              <a:solidFill>
                <a:srgbClr val="000000"/>
              </a:solidFill>
              <a:latin typeface="宋体" panose="02010600030101010101" pitchFamily="2" charset="-122"/>
              <a:ea typeface="宋体" panose="02010600030101010101" pitchFamily="2" charset="-122"/>
            </a:endParaRPr>
          </a:p>
          <a:p>
            <a:pPr marL="0" indent="266700" algn="l" defTabSz="266700" fontAlgn="ctr">
              <a:lnSpc>
                <a:spcPct val="150000"/>
              </a:lnSpc>
              <a:spcBef>
                <a:spcPct val="0"/>
              </a:spcBef>
              <a:spcAft>
                <a:spcPct val="0"/>
              </a:spcAft>
            </a:pPr>
            <a:r>
              <a:rPr lang="en-US" altLang="zh-CN" sz="2800">
                <a:solidFill>
                  <a:srgbClr val="000000"/>
                </a:solidFill>
                <a:latin typeface="Times New Roman" panose="02020603050405020304"/>
                <a:ea typeface="宋体" panose="02010600030101010101" pitchFamily="2" charset="-122"/>
              </a:rPr>
              <a:t>B</a:t>
            </a:r>
            <a:r>
              <a:rPr lang="zh-CN" altLang="en-US" sz="2800">
                <a:solidFill>
                  <a:srgbClr val="000000"/>
                </a:solidFill>
                <a:latin typeface="Times New Roman" panose="02020603050405020304"/>
                <a:ea typeface="宋体" panose="02010600030101010101" pitchFamily="2" charset="-122"/>
              </a:rPr>
              <a:t>．</a:t>
            </a:r>
            <a:r>
              <a:rPr lang="zh-CN" altLang="en-US" sz="2800">
                <a:solidFill>
                  <a:srgbClr val="000000"/>
                </a:solidFill>
                <a:latin typeface="宋体" panose="02010600030101010101" pitchFamily="2" charset="-122"/>
                <a:ea typeface="宋体" panose="02010600030101010101" pitchFamily="2" charset="-122"/>
              </a:rPr>
              <a:t>转动中两小球的电势能始终相等</a:t>
            </a:r>
            <a:endParaRPr lang="zh-CN" altLang="en-US" sz="2800">
              <a:solidFill>
                <a:srgbClr val="000000"/>
              </a:solidFill>
              <a:latin typeface="宋体" panose="02010600030101010101" pitchFamily="2" charset="-122"/>
              <a:ea typeface="宋体" panose="02010600030101010101" pitchFamily="2" charset="-122"/>
            </a:endParaRPr>
          </a:p>
          <a:p>
            <a:pPr marL="0" indent="266700" algn="l" defTabSz="266700" fontAlgn="ctr">
              <a:lnSpc>
                <a:spcPct val="150000"/>
              </a:lnSpc>
              <a:spcBef>
                <a:spcPct val="0"/>
              </a:spcBef>
              <a:spcAft>
                <a:spcPct val="0"/>
              </a:spcAft>
            </a:pPr>
            <a:r>
              <a:rPr lang="en-US" altLang="zh-CN" sz="2800">
                <a:solidFill>
                  <a:srgbClr val="000000"/>
                </a:solidFill>
                <a:latin typeface="Times New Roman" panose="02020603050405020304"/>
                <a:ea typeface="宋体" panose="02010600030101010101" pitchFamily="2" charset="-122"/>
              </a:rPr>
              <a:t>C</a:t>
            </a:r>
            <a:r>
              <a:rPr lang="zh-CN" altLang="en-US" sz="2800">
                <a:solidFill>
                  <a:srgbClr val="000000"/>
                </a:solidFill>
                <a:latin typeface="Times New Roman" panose="02020603050405020304"/>
                <a:ea typeface="宋体" panose="02010600030101010101" pitchFamily="2" charset="-122"/>
              </a:rPr>
              <a:t>．</a:t>
            </a:r>
            <a:r>
              <a:rPr lang="zh-CN" altLang="en-US" sz="2800">
                <a:solidFill>
                  <a:srgbClr val="000000"/>
                </a:solidFill>
                <a:latin typeface="宋体" panose="02010600030101010101" pitchFamily="2" charset="-122"/>
                <a:ea typeface="宋体" panose="02010600030101010101" pitchFamily="2" charset="-122"/>
              </a:rPr>
              <a:t>该过程静电力对两小球均做负功</a:t>
            </a:r>
            <a:endParaRPr lang="zh-CN" altLang="en-US" sz="2800">
              <a:solidFill>
                <a:srgbClr val="000000"/>
              </a:solidFill>
              <a:latin typeface="宋体" panose="02010600030101010101" pitchFamily="2" charset="-122"/>
              <a:ea typeface="宋体" panose="02010600030101010101" pitchFamily="2" charset="-122"/>
            </a:endParaRPr>
          </a:p>
          <a:p>
            <a:pPr marL="0" indent="266700" algn="l" defTabSz="266700" fontAlgn="ctr">
              <a:lnSpc>
                <a:spcPct val="150000"/>
              </a:lnSpc>
              <a:spcBef>
                <a:spcPct val="0"/>
              </a:spcBef>
              <a:spcAft>
                <a:spcPct val="0"/>
              </a:spcAft>
            </a:pPr>
            <a:r>
              <a:rPr lang="en-US" altLang="zh-CN" sz="2800">
                <a:solidFill>
                  <a:srgbClr val="000000"/>
                </a:solidFill>
                <a:latin typeface="Times New Roman" panose="02020603050405020304"/>
                <a:ea typeface="宋体" panose="02010600030101010101" pitchFamily="2" charset="-122"/>
              </a:rPr>
              <a:t>D</a:t>
            </a:r>
            <a:r>
              <a:rPr lang="zh-CN" altLang="en-US" sz="2800">
                <a:solidFill>
                  <a:srgbClr val="000000"/>
                </a:solidFill>
                <a:latin typeface="Times New Roman" panose="02020603050405020304"/>
                <a:ea typeface="宋体" panose="02010600030101010101" pitchFamily="2" charset="-122"/>
              </a:rPr>
              <a:t>．</a:t>
            </a:r>
            <a:r>
              <a:rPr lang="zh-CN" altLang="en-US" sz="2800">
                <a:solidFill>
                  <a:srgbClr val="000000"/>
                </a:solidFill>
                <a:latin typeface="宋体" panose="02010600030101010101" pitchFamily="2" charset="-122"/>
                <a:ea typeface="宋体" panose="02010600030101010101" pitchFamily="2" charset="-122"/>
              </a:rPr>
              <a:t>该过程两小球的总电势能增加</a:t>
            </a:r>
            <a:endParaRPr lang="zh-CN" altLang="en-US" sz="2800">
              <a:solidFill>
                <a:srgbClr val="000000"/>
              </a:solidFill>
              <a:latin typeface="宋体" panose="02010600030101010101" pitchFamily="2" charset="-122"/>
              <a:ea typeface="宋体" panose="02010600030101010101" pitchFamily="2" charset="-122"/>
            </a:endParaRPr>
          </a:p>
        </p:txBody>
      </p:sp>
      <p:sp>
        <p:nvSpPr>
          <p:cNvPr id="6" name="TextBox 6"/>
          <p:cNvSpPr txBox="1"/>
          <p:nvPr/>
        </p:nvSpPr>
        <p:spPr>
          <a:xfrm>
            <a:off x="6454775" y="2672715"/>
            <a:ext cx="426085" cy="553085"/>
          </a:xfrm>
          <a:prstGeom prst="rect">
            <a:avLst/>
          </a:prstGeom>
          <a:noFill/>
        </p:spPr>
        <p:txBody>
          <a:bodyPr wrap="square" rtlCol="0">
            <a:spAutoFit/>
          </a:bodyPr>
          <a:lstStyle/>
          <a:p>
            <a:r>
              <a:rPr lang="en-US" altLang="zh-CN" sz="3000" b="1" smtClean="0">
                <a:solidFill>
                  <a:srgbClr val="C00000"/>
                </a:solidFill>
                <a:latin typeface="Times New Roman" panose="02020603050405020304" pitchFamily="18" charset="0"/>
                <a:ea typeface="华文细黑" panose="02010600040101010101" pitchFamily="2" charset="-122"/>
                <a:cs typeface="Times New Roman" panose="02020603050405020304" pitchFamily="18" charset="0"/>
              </a:rPr>
              <a:t>B</a:t>
            </a:r>
            <a:endParaRPr lang="zh-CN" altLang="en-US" sz="3000" b="1" dirty="0">
              <a:solidFill>
                <a:srgbClr val="C00000"/>
              </a:solidFill>
              <a:latin typeface="Times New Roman" panose="02020603050405020304" pitchFamily="18" charset="0"/>
              <a:ea typeface="华文细黑" panose="0201060004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34645" y="549275"/>
            <a:ext cx="11200130" cy="4061460"/>
          </a:xfrm>
          <a:prstGeom prst="rect">
            <a:avLst/>
          </a:prstGeom>
        </p:spPr>
        <p:txBody>
          <a:bodyPr>
            <a:noAutofit/>
          </a:bodyPr>
          <a:p>
            <a:pPr marL="0" indent="0" algn="l" defTabSz="266700" fontAlgn="ctr">
              <a:lnSpc>
                <a:spcPct val="150000"/>
              </a:lnSpc>
              <a:spcBef>
                <a:spcPct val="0"/>
              </a:spcBef>
              <a:spcAft>
                <a:spcPct val="0"/>
              </a:spcAft>
            </a:pPr>
            <a:r>
              <a:rPr lang="zh-CN" altLang="zh-CN" sz="2400" b="1">
                <a:solidFill>
                  <a:srgbClr val="000000"/>
                </a:solidFill>
                <a:latin typeface="Times New Roman" panose="02020603050405020304" pitchFamily="18" charset="0"/>
                <a:ea typeface="黑体" panose="02010609060101010101" pitchFamily="49" charset="-122"/>
                <a:cs typeface="Times New Roman" panose="02020603050405020304" pitchFamily="18" charset="0"/>
                <a:sym typeface="+mn-ea"/>
              </a:rPr>
              <a:t>例</a:t>
            </a:r>
            <a:r>
              <a:rPr lang="en-US" altLang="zh-CN" sz="2400" b="1">
                <a:solidFill>
                  <a:srgbClr val="000000"/>
                </a:solidFill>
                <a:latin typeface="Times New Roman" panose="02020603050405020304" pitchFamily="18" charset="0"/>
                <a:ea typeface="微软雅黑" panose="020B0503020204020204" pitchFamily="34" charset="-122"/>
                <a:sym typeface="+mn-ea"/>
              </a:rPr>
              <a:t>2.</a:t>
            </a:r>
            <a:r>
              <a:rPr lang="zh-CN" altLang="en-US" sz="2400" b="1">
                <a:latin typeface="宋体" panose="02010600030101010101" pitchFamily="2" charset="-122"/>
                <a:ea typeface="宋体" panose="02010600030101010101" pitchFamily="2" charset="-122"/>
              </a:rPr>
              <a:t>（</a:t>
            </a:r>
            <a:r>
              <a:rPr lang="en-US" altLang="zh-CN" sz="2400" b="1">
                <a:latin typeface="Times New Roman" panose="02020603050405020304"/>
                <a:ea typeface="宋体" panose="02010600030101010101" pitchFamily="2" charset="-122"/>
              </a:rPr>
              <a:t>2019·</a:t>
            </a:r>
            <a:r>
              <a:rPr lang="zh-CN" altLang="en-US" sz="2400" b="1">
                <a:latin typeface="宋体" panose="02010600030101010101" pitchFamily="2" charset="-122"/>
                <a:ea typeface="宋体" panose="02010600030101010101" pitchFamily="2" charset="-122"/>
              </a:rPr>
              <a:t>江苏</a:t>
            </a:r>
            <a:r>
              <a:rPr lang="en-US" altLang="zh-CN" sz="2400" b="1">
                <a:latin typeface="Times New Roman" panose="02020603050405020304"/>
                <a:ea typeface="宋体" panose="02010600030101010101" pitchFamily="2" charset="-122"/>
              </a:rPr>
              <a:t>·</a:t>
            </a:r>
            <a:r>
              <a:rPr lang="zh-CN" altLang="en-US" sz="2400" b="1">
                <a:latin typeface="宋体" panose="02010600030101010101" pitchFamily="2" charset="-122"/>
                <a:ea typeface="宋体" panose="02010600030101010101" pitchFamily="2" charset="-122"/>
              </a:rPr>
              <a:t>高考真题）如图所示，</a:t>
            </a:r>
            <a:r>
              <a:rPr lang="en-US" altLang="zh-CN" sz="2400" b="1" i="1">
                <a:latin typeface="Times New Roman" panose="02020603050405020304"/>
                <a:ea typeface="宋体" panose="02010600030101010101" pitchFamily="2" charset="-122"/>
              </a:rPr>
              <a:t>ABC</a:t>
            </a:r>
            <a:r>
              <a:rPr lang="zh-CN" altLang="en-US" sz="2400" b="1">
                <a:latin typeface="宋体" panose="02010600030101010101" pitchFamily="2" charset="-122"/>
                <a:ea typeface="宋体" panose="02010600030101010101" pitchFamily="2" charset="-122"/>
              </a:rPr>
              <a:t>为等边三角形，电荷量为</a:t>
            </a:r>
            <a:r>
              <a:rPr lang="en-US" altLang="zh-CN" sz="2400" b="1">
                <a:latin typeface="Times New Roman" panose="02020603050405020304"/>
                <a:ea typeface="宋体" panose="02010600030101010101" pitchFamily="2" charset="-122"/>
              </a:rPr>
              <a:t>+</a:t>
            </a:r>
            <a:r>
              <a:rPr lang="en-US" altLang="zh-CN" sz="2400" b="1" i="1">
                <a:latin typeface="Times New Roman" panose="02020603050405020304"/>
                <a:ea typeface="宋体" panose="02010600030101010101" pitchFamily="2" charset="-122"/>
              </a:rPr>
              <a:t>q</a:t>
            </a:r>
            <a:r>
              <a:rPr lang="zh-CN" altLang="en-US" sz="2400" b="1">
                <a:latin typeface="宋体" panose="02010600030101010101" pitchFamily="2" charset="-122"/>
                <a:ea typeface="宋体" panose="02010600030101010101" pitchFamily="2" charset="-122"/>
              </a:rPr>
              <a:t>的点电荷固定在</a:t>
            </a:r>
            <a:r>
              <a:rPr lang="en-US" altLang="zh-CN" sz="2400" b="1" i="1">
                <a:latin typeface="Times New Roman" panose="02020603050405020304"/>
                <a:ea typeface="宋体" panose="02010600030101010101" pitchFamily="2" charset="-122"/>
              </a:rPr>
              <a:t>A</a:t>
            </a:r>
            <a:r>
              <a:rPr lang="zh-CN" altLang="en-US" sz="2400" b="1">
                <a:latin typeface="宋体" panose="02010600030101010101" pitchFamily="2" charset="-122"/>
                <a:ea typeface="宋体" panose="02010600030101010101" pitchFamily="2" charset="-122"/>
              </a:rPr>
              <a:t>点．先将一电荷量也为</a:t>
            </a:r>
            <a:r>
              <a:rPr lang="en-US" altLang="zh-CN" sz="2400" b="1">
                <a:latin typeface="Times New Roman" panose="02020603050405020304"/>
                <a:ea typeface="宋体" panose="02010600030101010101" pitchFamily="2" charset="-122"/>
              </a:rPr>
              <a:t>+</a:t>
            </a:r>
            <a:r>
              <a:rPr lang="en-US" altLang="zh-CN" sz="2400" b="1" i="1">
                <a:latin typeface="Times New Roman" panose="02020603050405020304"/>
                <a:ea typeface="宋体" panose="02010600030101010101" pitchFamily="2" charset="-122"/>
              </a:rPr>
              <a:t>q</a:t>
            </a:r>
            <a:r>
              <a:rPr lang="zh-CN" altLang="en-US" sz="2400" b="1">
                <a:latin typeface="宋体" panose="02010600030101010101" pitchFamily="2" charset="-122"/>
                <a:ea typeface="宋体" panose="02010600030101010101" pitchFamily="2" charset="-122"/>
              </a:rPr>
              <a:t>的点电荷</a:t>
            </a:r>
            <a:r>
              <a:rPr lang="en-US" altLang="zh-CN" sz="2400" b="1" i="1">
                <a:latin typeface="Times New Roman" panose="02020603050405020304"/>
                <a:ea typeface="宋体" panose="02010600030101010101" pitchFamily="2" charset="-122"/>
              </a:rPr>
              <a:t>Q</a:t>
            </a:r>
            <a:r>
              <a:rPr lang="en-US" altLang="zh-CN" sz="2400" b="1" i="1" baseline="-25000">
                <a:latin typeface="Times New Roman" panose="02020603050405020304"/>
                <a:ea typeface="宋体" panose="02010600030101010101" pitchFamily="2" charset="-122"/>
              </a:rPr>
              <a:t>1</a:t>
            </a:r>
            <a:r>
              <a:rPr lang="zh-CN" altLang="en-US" sz="2400" b="1">
                <a:latin typeface="宋体" panose="02010600030101010101" pitchFamily="2" charset="-122"/>
                <a:ea typeface="宋体" panose="02010600030101010101" pitchFamily="2" charset="-122"/>
              </a:rPr>
              <a:t>从无穷远处（电势为</a:t>
            </a:r>
            <a:r>
              <a:rPr lang="en-US" altLang="zh-CN" sz="2400" b="1">
                <a:latin typeface="Times New Roman" panose="02020603050405020304"/>
                <a:ea typeface="宋体" panose="02010600030101010101" pitchFamily="2" charset="-122"/>
              </a:rPr>
              <a:t>0</a:t>
            </a:r>
            <a:r>
              <a:rPr lang="zh-CN" altLang="en-US" sz="2400" b="1">
                <a:latin typeface="宋体" panose="02010600030101010101" pitchFamily="2" charset="-122"/>
                <a:ea typeface="宋体" panose="02010600030101010101" pitchFamily="2" charset="-122"/>
              </a:rPr>
              <a:t>）移到</a:t>
            </a:r>
            <a:r>
              <a:rPr lang="en-US" altLang="zh-CN" sz="2400" b="1" i="1">
                <a:latin typeface="Times New Roman" panose="02020603050405020304"/>
                <a:ea typeface="宋体" panose="02010600030101010101" pitchFamily="2" charset="-122"/>
              </a:rPr>
              <a:t>C</a:t>
            </a:r>
            <a:r>
              <a:rPr lang="zh-CN" altLang="en-US" sz="2400" b="1">
                <a:latin typeface="宋体" panose="02010600030101010101" pitchFamily="2" charset="-122"/>
                <a:ea typeface="宋体" panose="02010600030101010101" pitchFamily="2" charset="-122"/>
              </a:rPr>
              <a:t>点，此过程中，电场力做功为</a:t>
            </a:r>
            <a:r>
              <a:rPr lang="en-US" altLang="zh-CN" sz="2400" b="1">
                <a:latin typeface="Times New Roman" panose="02020603050405020304"/>
                <a:ea typeface="宋体" panose="02010600030101010101" pitchFamily="2" charset="-122"/>
              </a:rPr>
              <a:t>-</a:t>
            </a:r>
            <a:r>
              <a:rPr lang="en-US" altLang="zh-CN" sz="2400" b="1" i="1">
                <a:latin typeface="Times New Roman" panose="02020603050405020304"/>
                <a:ea typeface="宋体" panose="02010600030101010101" pitchFamily="2" charset="-122"/>
              </a:rPr>
              <a:t>W</a:t>
            </a:r>
            <a:r>
              <a:rPr lang="zh-CN" altLang="en-US" sz="2400" b="1">
                <a:latin typeface="宋体" panose="02010600030101010101" pitchFamily="2" charset="-122"/>
                <a:ea typeface="宋体" panose="02010600030101010101" pitchFamily="2" charset="-122"/>
              </a:rPr>
              <a:t>．再将</a:t>
            </a:r>
            <a:r>
              <a:rPr lang="en-US" altLang="zh-CN" sz="2400" b="1" i="1">
                <a:latin typeface="Times New Roman" panose="02020603050405020304"/>
                <a:ea typeface="宋体" panose="02010600030101010101" pitchFamily="2" charset="-122"/>
              </a:rPr>
              <a:t>Q</a:t>
            </a:r>
            <a:r>
              <a:rPr lang="en-US" altLang="zh-CN" sz="2400" b="1" i="1" baseline="-25000">
                <a:latin typeface="Times New Roman" panose="02020603050405020304"/>
                <a:ea typeface="宋体" panose="02010600030101010101" pitchFamily="2" charset="-122"/>
              </a:rPr>
              <a:t>1</a:t>
            </a:r>
            <a:r>
              <a:rPr lang="zh-CN" altLang="en-US" sz="2400" b="1">
                <a:latin typeface="宋体" panose="02010600030101010101" pitchFamily="2" charset="-122"/>
                <a:ea typeface="宋体" panose="02010600030101010101" pitchFamily="2" charset="-122"/>
              </a:rPr>
              <a:t>从</a:t>
            </a:r>
            <a:r>
              <a:rPr lang="en-US" altLang="zh-CN" sz="2400" b="1" i="1">
                <a:latin typeface="Times New Roman" panose="02020603050405020304"/>
                <a:ea typeface="宋体" panose="02010600030101010101" pitchFamily="2" charset="-122"/>
              </a:rPr>
              <a:t>C</a:t>
            </a:r>
            <a:r>
              <a:rPr lang="zh-CN" altLang="en-US" sz="2400" b="1">
                <a:latin typeface="宋体" panose="02010600030101010101" pitchFamily="2" charset="-122"/>
                <a:ea typeface="宋体" panose="02010600030101010101" pitchFamily="2" charset="-122"/>
              </a:rPr>
              <a:t>点沿</a:t>
            </a:r>
            <a:r>
              <a:rPr lang="en-US" altLang="zh-CN" sz="2400" b="1" i="1">
                <a:latin typeface="Times New Roman" panose="02020603050405020304"/>
                <a:ea typeface="宋体" panose="02010600030101010101" pitchFamily="2" charset="-122"/>
              </a:rPr>
              <a:t>CB</a:t>
            </a:r>
            <a:r>
              <a:rPr lang="zh-CN" altLang="en-US" sz="2400" b="1">
                <a:latin typeface="宋体" panose="02010600030101010101" pitchFamily="2" charset="-122"/>
                <a:ea typeface="宋体" panose="02010600030101010101" pitchFamily="2" charset="-122"/>
              </a:rPr>
              <a:t>移到</a:t>
            </a:r>
            <a:r>
              <a:rPr lang="en-US" altLang="zh-CN" sz="2400" b="1" i="1">
                <a:latin typeface="Times New Roman" panose="02020603050405020304"/>
                <a:ea typeface="宋体" panose="02010600030101010101" pitchFamily="2" charset="-122"/>
              </a:rPr>
              <a:t>B</a:t>
            </a:r>
            <a:r>
              <a:rPr lang="zh-CN" altLang="en-US" sz="2400" b="1">
                <a:latin typeface="宋体" panose="02010600030101010101" pitchFamily="2" charset="-122"/>
                <a:ea typeface="宋体" panose="02010600030101010101" pitchFamily="2" charset="-122"/>
              </a:rPr>
              <a:t>点并固定．最后将一电荷量为</a:t>
            </a:r>
            <a:r>
              <a:rPr lang="en-US" altLang="zh-CN" sz="2400" b="1">
                <a:latin typeface="Times New Roman" panose="02020603050405020304"/>
                <a:ea typeface="宋体" panose="02010600030101010101" pitchFamily="2" charset="-122"/>
              </a:rPr>
              <a:t>-2</a:t>
            </a:r>
            <a:r>
              <a:rPr lang="en-US" altLang="zh-CN" sz="2400" b="1" i="1">
                <a:latin typeface="Times New Roman" panose="02020603050405020304"/>
                <a:ea typeface="宋体" panose="02010600030101010101" pitchFamily="2" charset="-122"/>
              </a:rPr>
              <a:t>q</a:t>
            </a:r>
            <a:r>
              <a:rPr lang="zh-CN" altLang="en-US" sz="2400" b="1">
                <a:latin typeface="宋体" panose="02010600030101010101" pitchFamily="2" charset="-122"/>
                <a:ea typeface="宋体" panose="02010600030101010101" pitchFamily="2" charset="-122"/>
              </a:rPr>
              <a:t>的点电荷</a:t>
            </a:r>
            <a:r>
              <a:rPr lang="en-US" altLang="zh-CN" sz="2400" b="1" i="1">
                <a:latin typeface="Times New Roman" panose="02020603050405020304"/>
                <a:ea typeface="宋体" panose="02010600030101010101" pitchFamily="2" charset="-122"/>
              </a:rPr>
              <a:t>Q</a:t>
            </a:r>
            <a:r>
              <a:rPr lang="en-US" altLang="zh-CN" sz="2400" b="1" i="1" baseline="-25000">
                <a:latin typeface="Times New Roman" panose="02020603050405020304"/>
                <a:ea typeface="宋体" panose="02010600030101010101" pitchFamily="2" charset="-122"/>
              </a:rPr>
              <a:t>2</a:t>
            </a:r>
            <a:r>
              <a:rPr lang="zh-CN" altLang="en-US" sz="2400" b="1">
                <a:latin typeface="宋体" panose="02010600030101010101" pitchFamily="2" charset="-122"/>
                <a:ea typeface="宋体" panose="02010600030101010101" pitchFamily="2" charset="-122"/>
              </a:rPr>
              <a:t>从无穷远处移到</a:t>
            </a:r>
            <a:r>
              <a:rPr lang="en-US" altLang="zh-CN" sz="2400" b="1" i="1">
                <a:latin typeface="Times New Roman" panose="02020603050405020304"/>
                <a:ea typeface="宋体" panose="02010600030101010101" pitchFamily="2" charset="-122"/>
              </a:rPr>
              <a:t>C</a:t>
            </a:r>
            <a:r>
              <a:rPr lang="zh-CN" altLang="en-US" sz="2400" b="1">
                <a:latin typeface="宋体" panose="02010600030101010101" pitchFamily="2" charset="-122"/>
                <a:ea typeface="宋体" panose="02010600030101010101" pitchFamily="2" charset="-122"/>
              </a:rPr>
              <a:t>点．下列说法错误的是（</a:t>
            </a:r>
            <a:r>
              <a:rPr lang="en-US" altLang="zh-CN" sz="2400" b="1">
                <a:latin typeface="宋体" panose="02010600030101010101" pitchFamily="2" charset="-122"/>
                <a:ea typeface="宋体" panose="02010600030101010101" pitchFamily="2" charset="-122"/>
              </a:rPr>
              <a:t>  </a:t>
            </a:r>
            <a:r>
              <a:rPr lang="zh-CN" altLang="en-US" sz="2400" b="1">
                <a:latin typeface="Times New Roman" panose="02020603050405020304"/>
                <a:ea typeface="宋体" panose="02010600030101010101" pitchFamily="2" charset="-122"/>
              </a:rPr>
              <a:t> </a:t>
            </a:r>
            <a:r>
              <a:rPr lang="en-US" altLang="zh-CN" sz="2400" b="1">
                <a:latin typeface="Times New Roman" panose="02020603050405020304"/>
                <a:ea typeface="宋体" panose="02010600030101010101" pitchFamily="2" charset="-122"/>
              </a:rPr>
              <a:t>  </a:t>
            </a:r>
            <a:r>
              <a:rPr lang="zh-CN" altLang="en-US" sz="2400" b="1">
                <a:latin typeface="宋体" panose="02010600030101010101" pitchFamily="2" charset="-122"/>
                <a:ea typeface="宋体" panose="02010600030101010101" pitchFamily="2" charset="-122"/>
              </a:rPr>
              <a:t>）</a:t>
            </a:r>
            <a:endParaRPr lang="zh-CN" altLang="en-US" sz="2400" b="1">
              <a:latin typeface="宋体" panose="02010600030101010101" pitchFamily="2" charset="-122"/>
              <a:ea typeface="宋体" panose="02010600030101010101" pitchFamily="2" charset="-122"/>
            </a:endParaRPr>
          </a:p>
        </p:txBody>
      </p:sp>
      <p:sp>
        <p:nvSpPr>
          <p:cNvPr id="3" name="文本框 2"/>
          <p:cNvSpPr txBox="1"/>
          <p:nvPr/>
        </p:nvSpPr>
        <p:spPr>
          <a:xfrm>
            <a:off x="334645" y="2869565"/>
            <a:ext cx="7890510" cy="645160"/>
          </a:xfrm>
          <a:prstGeom prst="rect">
            <a:avLst/>
          </a:prstGeom>
        </p:spPr>
        <p:txBody>
          <a:bodyPr wrap="square">
            <a:spAutoFit/>
          </a:bodyPr>
          <a:p>
            <a:pPr marL="190500" indent="0" algn="l" defTabSz="266700" fontAlgn="ctr">
              <a:lnSpc>
                <a:spcPct val="150000"/>
              </a:lnSpc>
              <a:spcBef>
                <a:spcPct val="0"/>
              </a:spcBef>
              <a:spcAft>
                <a:spcPct val="0"/>
              </a:spcAft>
            </a:pPr>
            <a:r>
              <a:rPr lang="en-US" altLang="zh-CN" sz="2400" b="1">
                <a:latin typeface="Times New Roman" panose="02020603050405020304"/>
                <a:ea typeface="宋体" panose="02010600030101010101" pitchFamily="2" charset="-122"/>
              </a:rPr>
              <a:t>A</a:t>
            </a:r>
            <a:r>
              <a:rPr lang="zh-CN" altLang="en-US" sz="2400" b="1">
                <a:latin typeface="宋体" panose="02010600030101010101" pitchFamily="2" charset="-122"/>
                <a:ea typeface="宋体" panose="02010600030101010101" pitchFamily="2" charset="-122"/>
              </a:rPr>
              <a:t>．</a:t>
            </a:r>
            <a:r>
              <a:rPr lang="en-US" altLang="zh-CN" sz="2400" b="1" i="1">
                <a:latin typeface="Times New Roman" panose="02020603050405020304"/>
                <a:ea typeface="宋体" panose="02010600030101010101" pitchFamily="2" charset="-122"/>
              </a:rPr>
              <a:t>Q</a:t>
            </a:r>
            <a:r>
              <a:rPr lang="en-US" altLang="zh-CN" sz="2400" b="1" i="1" baseline="-25000">
                <a:latin typeface="Times New Roman" panose="02020603050405020304"/>
                <a:ea typeface="宋体" panose="02010600030101010101" pitchFamily="2" charset="-122"/>
              </a:rPr>
              <a:t>1</a:t>
            </a:r>
            <a:r>
              <a:rPr lang="zh-CN" altLang="en-US" sz="2400" b="1">
                <a:latin typeface="宋体" panose="02010600030101010101" pitchFamily="2" charset="-122"/>
                <a:ea typeface="宋体" panose="02010600030101010101" pitchFamily="2" charset="-122"/>
              </a:rPr>
              <a:t>移入之前，</a:t>
            </a:r>
            <a:r>
              <a:rPr lang="en-US" altLang="zh-CN" sz="2400" b="1" i="1">
                <a:latin typeface="Times New Roman" panose="02020603050405020304"/>
                <a:ea typeface="宋体" panose="02010600030101010101" pitchFamily="2" charset="-122"/>
              </a:rPr>
              <a:t>C</a:t>
            </a:r>
            <a:r>
              <a:rPr lang="zh-CN" altLang="en-US" sz="2400" b="1">
                <a:latin typeface="宋体" panose="02010600030101010101" pitchFamily="2" charset="-122"/>
                <a:ea typeface="宋体" panose="02010600030101010101" pitchFamily="2" charset="-122"/>
              </a:rPr>
              <a:t>点的电势为</a:t>
            </a:r>
            <a:endParaRPr lang="zh-CN" altLang="en-US" sz="2400" b="1">
              <a:latin typeface="宋体" panose="02010600030101010101" pitchFamily="2" charset="-122"/>
              <a:ea typeface="宋体" panose="02010600030101010101" pitchFamily="2" charset="-122"/>
            </a:endParaRPr>
          </a:p>
        </p:txBody>
      </p:sp>
      <p:pic>
        <p:nvPicPr>
          <p:cNvPr id="4" name="图片 3"/>
          <p:cNvPicPr/>
          <p:nvPr/>
        </p:nvPicPr>
        <p:blipFill>
          <a:blip r:embed="rId1"/>
          <a:stretch>
            <a:fillRect/>
          </a:stretch>
        </p:blipFill>
        <p:spPr>
          <a:xfrm>
            <a:off x="4747260" y="3091815"/>
            <a:ext cx="238125" cy="358775"/>
          </a:xfrm>
          <a:prstGeom prst="rect">
            <a:avLst/>
          </a:prstGeom>
        </p:spPr>
      </p:pic>
      <p:sp>
        <p:nvSpPr>
          <p:cNvPr id="5" name="文本框 4"/>
          <p:cNvSpPr txBox="1"/>
          <p:nvPr/>
        </p:nvSpPr>
        <p:spPr>
          <a:xfrm>
            <a:off x="334645" y="3411855"/>
            <a:ext cx="9323070" cy="1753235"/>
          </a:xfrm>
          <a:prstGeom prst="rect">
            <a:avLst/>
          </a:prstGeom>
        </p:spPr>
        <p:txBody>
          <a:bodyPr wrap="square">
            <a:spAutoFit/>
          </a:bodyPr>
          <a:p>
            <a:pPr marL="190500" indent="0" algn="l" defTabSz="266700" fontAlgn="ctr">
              <a:lnSpc>
                <a:spcPct val="150000"/>
              </a:lnSpc>
              <a:spcBef>
                <a:spcPct val="0"/>
              </a:spcBef>
              <a:spcAft>
                <a:spcPct val="0"/>
              </a:spcAft>
            </a:pPr>
            <a:r>
              <a:rPr lang="en-US" altLang="zh-CN" sz="2400" b="1">
                <a:latin typeface="Times New Roman" panose="02020603050405020304"/>
                <a:ea typeface="宋体" panose="02010600030101010101" pitchFamily="2" charset="-122"/>
              </a:rPr>
              <a:t>B</a:t>
            </a:r>
            <a:r>
              <a:rPr lang="zh-CN" altLang="en-US" sz="2400" b="1">
                <a:latin typeface="宋体" panose="02010600030101010101" pitchFamily="2" charset="-122"/>
                <a:ea typeface="宋体" panose="02010600030101010101" pitchFamily="2" charset="-122"/>
              </a:rPr>
              <a:t>．</a:t>
            </a:r>
            <a:r>
              <a:rPr lang="en-US" altLang="zh-CN" sz="2400" b="1" i="1">
                <a:latin typeface="Times New Roman" panose="02020603050405020304"/>
                <a:ea typeface="宋体" panose="02010600030101010101" pitchFamily="2" charset="-122"/>
              </a:rPr>
              <a:t>Q</a:t>
            </a:r>
            <a:r>
              <a:rPr lang="en-US" altLang="zh-CN" sz="2400" b="1" i="1" baseline="-25000">
                <a:latin typeface="Times New Roman" panose="02020603050405020304"/>
                <a:ea typeface="宋体" panose="02010600030101010101" pitchFamily="2" charset="-122"/>
              </a:rPr>
              <a:t>1</a:t>
            </a:r>
            <a:r>
              <a:rPr lang="zh-CN" altLang="en-US" sz="2400" b="1">
                <a:latin typeface="宋体" panose="02010600030101010101" pitchFamily="2" charset="-122"/>
                <a:ea typeface="宋体" panose="02010600030101010101" pitchFamily="2" charset="-122"/>
              </a:rPr>
              <a:t>从</a:t>
            </a:r>
            <a:r>
              <a:rPr lang="en-US" altLang="zh-CN" sz="2400" b="1" i="1">
                <a:latin typeface="Times New Roman" panose="02020603050405020304"/>
                <a:ea typeface="宋体" panose="02010600030101010101" pitchFamily="2" charset="-122"/>
              </a:rPr>
              <a:t>C</a:t>
            </a:r>
            <a:r>
              <a:rPr lang="zh-CN" altLang="en-US" sz="2400" b="1">
                <a:latin typeface="宋体" panose="02010600030101010101" pitchFamily="2" charset="-122"/>
                <a:ea typeface="宋体" panose="02010600030101010101" pitchFamily="2" charset="-122"/>
              </a:rPr>
              <a:t>点移到</a:t>
            </a:r>
            <a:r>
              <a:rPr lang="en-US" altLang="zh-CN" sz="2400" b="1" i="1">
                <a:latin typeface="Times New Roman" panose="02020603050405020304"/>
                <a:ea typeface="宋体" panose="02010600030101010101" pitchFamily="2" charset="-122"/>
              </a:rPr>
              <a:t>B</a:t>
            </a:r>
            <a:r>
              <a:rPr lang="zh-CN" altLang="en-US" sz="2400" b="1">
                <a:latin typeface="宋体" panose="02010600030101010101" pitchFamily="2" charset="-122"/>
                <a:ea typeface="宋体" panose="02010600030101010101" pitchFamily="2" charset="-122"/>
              </a:rPr>
              <a:t>点的过程中，所受电场力做的功为</a:t>
            </a:r>
            <a:r>
              <a:rPr lang="en-US" altLang="zh-CN" sz="2400" b="1">
                <a:latin typeface="Times New Roman" panose="02020603050405020304"/>
                <a:ea typeface="宋体" panose="02010600030101010101" pitchFamily="2" charset="-122"/>
              </a:rPr>
              <a:t>0</a:t>
            </a:r>
            <a:endParaRPr lang="en-US" altLang="zh-CN" sz="2400" b="1">
              <a:latin typeface="Times New Roman" panose="02020603050405020304"/>
              <a:ea typeface="宋体" panose="02010600030101010101" pitchFamily="2" charset="-122"/>
            </a:endParaRPr>
          </a:p>
          <a:p>
            <a:pPr marL="190500" indent="0" algn="l" defTabSz="266700" fontAlgn="ctr">
              <a:lnSpc>
                <a:spcPct val="150000"/>
              </a:lnSpc>
              <a:spcBef>
                <a:spcPct val="0"/>
              </a:spcBef>
              <a:spcAft>
                <a:spcPct val="0"/>
              </a:spcAft>
            </a:pPr>
            <a:r>
              <a:rPr lang="en-US" altLang="zh-CN" sz="2400" b="1">
                <a:latin typeface="Times New Roman" panose="02020603050405020304"/>
                <a:ea typeface="宋体" panose="02010600030101010101" pitchFamily="2" charset="-122"/>
              </a:rPr>
              <a:t>C</a:t>
            </a:r>
            <a:r>
              <a:rPr lang="zh-CN" altLang="en-US" sz="2400" b="1">
                <a:latin typeface="宋体" panose="02010600030101010101" pitchFamily="2" charset="-122"/>
                <a:ea typeface="宋体" panose="02010600030101010101" pitchFamily="2" charset="-122"/>
              </a:rPr>
              <a:t>．</a:t>
            </a:r>
            <a:r>
              <a:rPr lang="en-US" altLang="zh-CN" sz="2400" b="1" i="1">
                <a:latin typeface="Times New Roman" panose="02020603050405020304"/>
                <a:ea typeface="宋体" panose="02010600030101010101" pitchFamily="2" charset="-122"/>
              </a:rPr>
              <a:t>Q</a:t>
            </a:r>
            <a:r>
              <a:rPr lang="en-US" altLang="zh-CN" sz="2400" b="1" i="1" baseline="-25000">
                <a:latin typeface="Times New Roman" panose="02020603050405020304"/>
                <a:ea typeface="宋体" panose="02010600030101010101" pitchFamily="2" charset="-122"/>
              </a:rPr>
              <a:t>2</a:t>
            </a:r>
            <a:r>
              <a:rPr lang="zh-CN" altLang="en-US" sz="2400" b="1">
                <a:latin typeface="宋体" panose="02010600030101010101" pitchFamily="2" charset="-122"/>
                <a:ea typeface="宋体" panose="02010600030101010101" pitchFamily="2" charset="-122"/>
              </a:rPr>
              <a:t>从无穷远处移到</a:t>
            </a:r>
            <a:r>
              <a:rPr lang="en-US" altLang="zh-CN" sz="2400" b="1" i="1">
                <a:latin typeface="Times New Roman" panose="02020603050405020304"/>
                <a:ea typeface="宋体" panose="02010600030101010101" pitchFamily="2" charset="-122"/>
              </a:rPr>
              <a:t>C</a:t>
            </a:r>
            <a:r>
              <a:rPr lang="zh-CN" altLang="en-US" sz="2400" b="1">
                <a:latin typeface="宋体" panose="02010600030101010101" pitchFamily="2" charset="-122"/>
                <a:ea typeface="宋体" panose="02010600030101010101" pitchFamily="2" charset="-122"/>
              </a:rPr>
              <a:t>点的过程中，所受电场力做的功为</a:t>
            </a:r>
            <a:r>
              <a:rPr lang="en-US" altLang="zh-CN" sz="2400" b="1">
                <a:latin typeface="Times New Roman" panose="02020603050405020304"/>
                <a:ea typeface="宋体" panose="02010600030101010101" pitchFamily="2" charset="-122"/>
              </a:rPr>
              <a:t>2</a:t>
            </a:r>
            <a:r>
              <a:rPr lang="en-US" altLang="zh-CN" sz="2400" b="1" i="1">
                <a:latin typeface="Times New Roman" panose="02020603050405020304"/>
                <a:ea typeface="宋体" panose="02010600030101010101" pitchFamily="2" charset="-122"/>
              </a:rPr>
              <a:t>W</a:t>
            </a:r>
            <a:endParaRPr lang="en-US" altLang="zh-CN" sz="2400" b="1" i="1">
              <a:latin typeface="Times New Roman" panose="02020603050405020304"/>
              <a:ea typeface="宋体" panose="02010600030101010101" pitchFamily="2" charset="-122"/>
            </a:endParaRPr>
          </a:p>
          <a:p>
            <a:pPr marL="190500" indent="0" algn="l" defTabSz="266700" fontAlgn="ctr">
              <a:lnSpc>
                <a:spcPct val="150000"/>
              </a:lnSpc>
              <a:spcBef>
                <a:spcPct val="0"/>
              </a:spcBef>
              <a:spcAft>
                <a:spcPct val="0"/>
              </a:spcAft>
            </a:pPr>
            <a:r>
              <a:rPr lang="en-US" altLang="zh-CN" sz="2400" b="1">
                <a:latin typeface="Times New Roman" panose="02020603050405020304"/>
                <a:ea typeface="宋体" panose="02010600030101010101" pitchFamily="2" charset="-122"/>
              </a:rPr>
              <a:t>D</a:t>
            </a:r>
            <a:r>
              <a:rPr lang="zh-CN" altLang="en-US" sz="2400" b="1">
                <a:latin typeface="宋体" panose="02010600030101010101" pitchFamily="2" charset="-122"/>
                <a:ea typeface="宋体" panose="02010600030101010101" pitchFamily="2" charset="-122"/>
              </a:rPr>
              <a:t>．</a:t>
            </a:r>
            <a:r>
              <a:rPr lang="en-US" altLang="zh-CN" sz="2400" b="1" i="1">
                <a:latin typeface="Times New Roman" panose="02020603050405020304"/>
                <a:ea typeface="宋体" panose="02010600030101010101" pitchFamily="2" charset="-122"/>
              </a:rPr>
              <a:t>Q</a:t>
            </a:r>
            <a:r>
              <a:rPr lang="en-US" altLang="zh-CN" sz="2400" b="1" i="1" baseline="-25000">
                <a:latin typeface="Times New Roman" panose="02020603050405020304"/>
                <a:ea typeface="宋体" panose="02010600030101010101" pitchFamily="2" charset="-122"/>
              </a:rPr>
              <a:t>2</a:t>
            </a:r>
            <a:r>
              <a:rPr lang="zh-CN" altLang="en-US" sz="2400" b="1">
                <a:latin typeface="宋体" panose="02010600030101010101" pitchFamily="2" charset="-122"/>
                <a:ea typeface="宋体" panose="02010600030101010101" pitchFamily="2" charset="-122"/>
              </a:rPr>
              <a:t>在移到</a:t>
            </a:r>
            <a:r>
              <a:rPr lang="en-US" altLang="zh-CN" sz="2400" b="1" i="1">
                <a:latin typeface="Times New Roman" panose="02020603050405020304"/>
                <a:ea typeface="宋体" panose="02010600030101010101" pitchFamily="2" charset="-122"/>
              </a:rPr>
              <a:t>C</a:t>
            </a:r>
            <a:r>
              <a:rPr lang="zh-CN" altLang="en-US" sz="2400" b="1">
                <a:latin typeface="宋体" panose="02010600030101010101" pitchFamily="2" charset="-122"/>
                <a:ea typeface="宋体" panose="02010600030101010101" pitchFamily="2" charset="-122"/>
              </a:rPr>
              <a:t>点后的电势能为</a:t>
            </a:r>
            <a:r>
              <a:rPr lang="en-US" altLang="zh-CN" sz="2400" b="1">
                <a:latin typeface="Times New Roman" panose="02020603050405020304"/>
                <a:ea typeface="宋体" panose="02010600030101010101" pitchFamily="2" charset="-122"/>
              </a:rPr>
              <a:t>-4</a:t>
            </a:r>
            <a:r>
              <a:rPr lang="en-US" altLang="zh-CN" sz="2400" b="1" i="1">
                <a:latin typeface="Times New Roman" panose="02020603050405020304"/>
                <a:ea typeface="宋体" panose="02010600030101010101" pitchFamily="2" charset="-122"/>
              </a:rPr>
              <a:t>W</a:t>
            </a:r>
            <a:endParaRPr lang="en-US" altLang="zh-CN" sz="2400" b="1" i="1">
              <a:latin typeface="Times New Roman" panose="02020603050405020304"/>
              <a:ea typeface="宋体" panose="02010600030101010101" pitchFamily="2" charset="-122"/>
            </a:endParaRPr>
          </a:p>
        </p:txBody>
      </p:sp>
      <p:pic>
        <p:nvPicPr>
          <p:cNvPr id="214803532" name="图片 214803532" descr="@@@f109a596-1e10-4460-9651-c7b4e2889390"/>
          <p:cNvPicPr>
            <a:picLocks noChangeAspect="1"/>
          </p:cNvPicPr>
          <p:nvPr/>
        </p:nvPicPr>
        <p:blipFill>
          <a:blip r:embed="rId2"/>
          <a:stretch>
            <a:fillRect/>
          </a:stretch>
        </p:blipFill>
        <p:spPr>
          <a:xfrm>
            <a:off x="9090025" y="2515235"/>
            <a:ext cx="2444750" cy="2095500"/>
          </a:xfrm>
          <a:prstGeom prst="rect">
            <a:avLst/>
          </a:prstGeom>
        </p:spPr>
      </p:pic>
      <p:sp>
        <p:nvSpPr>
          <p:cNvPr id="6" name="TextBox 6"/>
          <p:cNvSpPr txBox="1"/>
          <p:nvPr/>
        </p:nvSpPr>
        <p:spPr>
          <a:xfrm>
            <a:off x="8225155" y="2349500"/>
            <a:ext cx="76200" cy="553085"/>
          </a:xfrm>
          <a:prstGeom prst="rect">
            <a:avLst/>
          </a:prstGeom>
          <a:noFill/>
        </p:spPr>
        <p:txBody>
          <a:bodyPr wrap="square" rtlCol="0">
            <a:spAutoFit/>
          </a:bodyPr>
          <a:lstStyle/>
          <a:p>
            <a:r>
              <a:rPr lang="en-US" altLang="zh-CN" sz="3000" b="1" smtClean="0">
                <a:solidFill>
                  <a:srgbClr val="C00000"/>
                </a:solidFill>
                <a:latin typeface="Times New Roman" panose="02020603050405020304" pitchFamily="18" charset="0"/>
                <a:ea typeface="华文细黑" panose="02010600040101010101" pitchFamily="2" charset="-122"/>
                <a:cs typeface="Times New Roman" panose="02020603050405020304" pitchFamily="18" charset="0"/>
              </a:rPr>
              <a:t>C</a:t>
            </a:r>
            <a:endParaRPr lang="zh-CN" altLang="en-US" sz="3000" b="1" dirty="0">
              <a:solidFill>
                <a:srgbClr val="C00000"/>
              </a:solidFill>
              <a:latin typeface="Times New Roman" panose="02020603050405020304" pitchFamily="18" charset="0"/>
              <a:ea typeface="华文细黑" panose="0201060004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55575" y="536575"/>
            <a:ext cx="11322685" cy="1920875"/>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altLang="en-US" sz="2600">
                <a:solidFill>
                  <a:srgbClr val="000000"/>
                </a:solidFill>
                <a:latin typeface="Times New Roman" panose="02020603050405020304" pitchFamily="18" charset="0"/>
                <a:ea typeface="微软雅黑" panose="020B0503020204020204" pitchFamily="34" charset="-122"/>
              </a:rPr>
              <a:t>变式</a:t>
            </a:r>
            <a:r>
              <a:rPr lang="en-US" altLang="zh-CN" sz="2600">
                <a:solidFill>
                  <a:srgbClr val="000000"/>
                </a:solidFill>
                <a:latin typeface="Times New Roman" panose="02020603050405020304" pitchFamily="18" charset="0"/>
                <a:ea typeface="微软雅黑" panose="020B0503020204020204" pitchFamily="34" charset="-122"/>
              </a:rPr>
              <a:t>1(</a:t>
            </a:r>
            <a:r>
              <a:rPr lang="en-US" sz="2600">
                <a:solidFill>
                  <a:srgbClr val="000000"/>
                </a:solidFill>
                <a:latin typeface="Times New Roman" panose="02020603050405020304" pitchFamily="18" charset="0"/>
                <a:ea typeface="微软雅黑" panose="020B0503020204020204" pitchFamily="34" charset="-122"/>
              </a:rPr>
              <a:t>P43</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是正方形的四个顶点</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正方形的边长为</a:t>
            </a:r>
            <a:r>
              <a:rPr lang="en-US" altLang="zh-CN" sz="2600" i="1">
                <a:solidFill>
                  <a:srgbClr val="000000"/>
                </a:solidFill>
                <a:latin typeface="Times New Roman" panose="02020603050405020304" pitchFamily="18" charset="0"/>
                <a:ea typeface="微软雅黑" panose="020B0503020204020204" pitchFamily="34" charset="-122"/>
              </a:rPr>
              <a:t>a</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在</a:t>
            </a:r>
            <a:r>
              <a:rPr lang="en-US" altLang="zh-CN" sz="2600" i="1">
                <a:solidFill>
                  <a:srgbClr val="000000"/>
                </a:solidFill>
                <a:latin typeface="Times New Roman" panose="02020603050405020304" pitchFamily="18" charset="0"/>
                <a:ea typeface="微软雅黑" panose="020B0503020204020204" pitchFamily="34" charset="-122"/>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点和</a:t>
            </a:r>
            <a:r>
              <a:rPr lang="en-US" altLang="zh-CN" sz="2600" i="1">
                <a:solidFill>
                  <a:srgbClr val="000000"/>
                </a:solidFill>
                <a:latin typeface="Times New Roman" panose="02020603050405020304" pitchFamily="18" charset="0"/>
                <a:ea typeface="微软雅黑" panose="020B0503020204020204" pitchFamily="34" charset="-122"/>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点放有电荷量都为</a:t>
            </a:r>
            <a:r>
              <a:rPr lang="en-US" altLang="zh-CN" sz="2600" i="1">
                <a:solidFill>
                  <a:srgbClr val="000000"/>
                </a:solidFill>
                <a:latin typeface="Times New Roman" panose="02020603050405020304" pitchFamily="18" charset="0"/>
                <a:ea typeface="微软雅黑" panose="020B0503020204020204" pitchFamily="34" charset="-122"/>
              </a:rPr>
              <a:t>q</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的正点电荷</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在</a:t>
            </a:r>
            <a:r>
              <a:rPr lang="en-US" altLang="zh-CN" sz="2600" i="1">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点放了某个未知点电荷</a:t>
            </a:r>
            <a:r>
              <a:rPr lang="en-US" altLang="zh-CN" sz="2600" i="1">
                <a:solidFill>
                  <a:srgbClr val="000000"/>
                </a:solidFill>
                <a:latin typeface="Times New Roman" panose="02020603050405020304" pitchFamily="18" charset="0"/>
                <a:ea typeface="微软雅黑" panose="020B0503020204020204" pitchFamily="34" charset="-122"/>
              </a:rPr>
              <a:t>q'</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后</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恰好</a:t>
            </a:r>
            <a:r>
              <a:rPr lang="en-US" altLang="zh-CN" sz="2600" i="1">
                <a:solidFill>
                  <a:srgbClr val="000000"/>
                </a:solidFill>
                <a:latin typeface="Times New Roman" panose="02020603050405020304" pitchFamily="18" charset="0"/>
                <a:ea typeface="微软雅黑" panose="020B0503020204020204" pitchFamily="34" charset="-122"/>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点的电场强度等于</a:t>
            </a:r>
            <a:r>
              <a:rPr lang="en-US" altLang="zh-CN" sz="2600">
                <a:solidFill>
                  <a:srgbClr val="000000"/>
                </a:solidFill>
                <a:latin typeface="Times New Roman" panose="02020603050405020304" pitchFamily="18" charset="0"/>
                <a:ea typeface="微软雅黑" panose="020B0503020204020204" pitchFamily="34" charset="-122"/>
              </a:rPr>
              <a:t>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。则下列说法正确的是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panose="02010600030101010101" pitchFamily="2" charset="-122"/>
              <a:cs typeface="Courier New" panose="02070309020205020404"/>
            </a:endParaRPr>
          </a:p>
        </p:txBody>
      </p:sp>
      <p:sp>
        <p:nvSpPr>
          <p:cNvPr id="6" name="TextBox 6"/>
          <p:cNvSpPr txBox="1"/>
          <p:nvPr/>
        </p:nvSpPr>
        <p:spPr>
          <a:xfrm>
            <a:off x="6950710" y="1904365"/>
            <a:ext cx="538480" cy="553085"/>
          </a:xfrm>
          <a:prstGeom prst="rect">
            <a:avLst/>
          </a:prstGeom>
          <a:noFill/>
        </p:spPr>
        <p:txBody>
          <a:bodyPr wrap="square" rtlCol="0">
            <a:spAutoFit/>
          </a:bodyPr>
          <a:lstStyle/>
          <a:p>
            <a:r>
              <a:rPr lang="en-US" altLang="zh-CN" sz="3000" b="1" smtClean="0">
                <a:solidFill>
                  <a:srgbClr val="C00000"/>
                </a:solidFill>
                <a:latin typeface="Times New Roman" panose="02020603050405020304" pitchFamily="18" charset="0"/>
                <a:ea typeface="华文细黑" panose="02010600040101010101" pitchFamily="2" charset="-122"/>
                <a:cs typeface="Times New Roman" panose="02020603050405020304" pitchFamily="18" charset="0"/>
              </a:rPr>
              <a:t>D</a:t>
            </a:r>
            <a:endParaRPr lang="zh-CN" altLang="en-US" sz="3000" b="1" dirty="0">
              <a:solidFill>
                <a:srgbClr val="C00000"/>
              </a:solidFill>
              <a:latin typeface="Times New Roman" panose="02020603050405020304" pitchFamily="18" charset="0"/>
              <a:ea typeface="华文细黑" panose="02010600040101010101" pitchFamily="2" charset="-122"/>
              <a:cs typeface="Times New Roman" panose="02020603050405020304" pitchFamily="18" charset="0"/>
            </a:endParaRPr>
          </a:p>
        </p:txBody>
      </p:sp>
      <p:pic>
        <p:nvPicPr>
          <p:cNvPr id="4" name="image314.jpeg"/>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06678" y="2210833"/>
            <a:ext cx="2937899" cy="2435872"/>
          </a:xfrm>
          <a:prstGeom prst="rect">
            <a:avLst/>
          </a:prstGeom>
        </p:spPr>
      </p:pic>
      <p:sp>
        <p:nvSpPr>
          <p:cNvPr id="7" name="矩形 6"/>
          <p:cNvSpPr/>
          <p:nvPr/>
        </p:nvSpPr>
        <p:spPr>
          <a:xfrm>
            <a:off x="335499" y="2349142"/>
            <a:ext cx="11722862" cy="3121025"/>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放在</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点的点电荷为正电荷</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放在</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点的点电荷电荷量为</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q</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将</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处的点电荷从</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点沿</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连线运动到</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点的过程中</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endPar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endParaRPr>
          </a:p>
          <a:p>
            <a:pPr>
              <a:lnSpc>
                <a:spcPct val="150000"/>
              </a:lnSpc>
              <a:spcAft>
                <a:spcPts val="0"/>
              </a:spcAft>
              <a:tabLst>
                <a:tab pos="1530350" algn="l"/>
                <a:tab pos="2970530" algn="l"/>
              </a:tabLst>
            </a:pP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电势能先增加后减少</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一带负电的试探电荷在</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点电势能比正方形中心电势能小</a:t>
            </a:r>
            <a:endParaRPr lang="zh-CN" altLang="zh-CN" sz="1150">
              <a:latin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55575" y="503555"/>
            <a:ext cx="10213975" cy="1320800"/>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altLang="en-US" sz="2600">
                <a:solidFill>
                  <a:srgbClr val="000000"/>
                </a:solidFill>
                <a:latin typeface="Times New Roman" panose="02020603050405020304" pitchFamily="18" charset="0"/>
                <a:ea typeface="微软雅黑" panose="020B0503020204020204" pitchFamily="34" charset="-122"/>
                <a:sym typeface="+mn-ea"/>
              </a:rPr>
              <a:t>变式</a:t>
            </a:r>
            <a:r>
              <a:rPr lang="en-US" altLang="zh-CN" sz="2600">
                <a:solidFill>
                  <a:srgbClr val="000000"/>
                </a:solidFill>
                <a:latin typeface="Times New Roman" panose="02020603050405020304" pitchFamily="18" charset="0"/>
                <a:ea typeface="微软雅黑" panose="020B0503020204020204" pitchFamily="34" charset="-122"/>
                <a:sym typeface="+mn-ea"/>
              </a:rPr>
              <a:t>2</a:t>
            </a:r>
            <a:r>
              <a:rPr lang="en-US" altLang="zh-CN" sz="2600" b="1">
                <a:solidFill>
                  <a:srgbClr val="000000"/>
                </a:solidFill>
                <a:latin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(p44.2025·1</a:t>
            </a:r>
            <a:r>
              <a:rPr lang="zh-CN" altLang="zh-CN" sz="2600" b="1">
                <a:solidFill>
                  <a:srgbClr val="000000"/>
                </a:solidFill>
                <a:latin typeface="Times New Roman" panose="02020603050405020304" pitchFamily="18" charset="0"/>
                <a:cs typeface="Times New Roman" panose="02020603050405020304" pitchFamily="18" charset="0"/>
              </a:rPr>
              <a:t>月浙江选考</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4)</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三个点电荷的电场线和等势线如图所示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其中的</a:t>
            </a:r>
            <a:r>
              <a:rPr lang="en-US" altLang="zh-CN" sz="2600" i="1">
                <a:solidFill>
                  <a:srgbClr val="000000"/>
                </a:solidFill>
                <a:latin typeface="Times New Roman" panose="02020603050405020304" pitchFamily="18" charset="0"/>
                <a:ea typeface="微软雅黑" panose="020B0503020204020204" pitchFamily="34" charset="-122"/>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e</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与</a:t>
            </a:r>
            <a:r>
              <a:rPr lang="en-US" altLang="zh-CN" sz="2600" i="1">
                <a:solidFill>
                  <a:srgbClr val="000000"/>
                </a:solidFill>
                <a:latin typeface="Times New Roman" panose="02020603050405020304" pitchFamily="18" charset="0"/>
                <a:ea typeface="微软雅黑" panose="020B0503020204020204" pitchFamily="34" charset="-122"/>
              </a:rPr>
              <a:t>e</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两点间的距离相等</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则</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panose="02010600030101010101" pitchFamily="2" charset="-122"/>
              <a:cs typeface="Courier New" panose="02070309020205020404"/>
            </a:endParaRPr>
          </a:p>
        </p:txBody>
      </p:sp>
      <p:sp>
        <p:nvSpPr>
          <p:cNvPr id="5" name="TextBox 6"/>
          <p:cNvSpPr txBox="1"/>
          <p:nvPr/>
        </p:nvSpPr>
        <p:spPr>
          <a:xfrm>
            <a:off x="6814820" y="1269365"/>
            <a:ext cx="697865" cy="553085"/>
          </a:xfrm>
          <a:prstGeom prst="rect">
            <a:avLst/>
          </a:prstGeom>
          <a:noFill/>
        </p:spPr>
        <p:txBody>
          <a:bodyPr wrap="square" rtlCol="0">
            <a:spAutoFit/>
          </a:bodyPr>
          <a:lstStyle/>
          <a:p>
            <a:r>
              <a:rPr lang="en-US" altLang="zh-CN" sz="3000" b="1" smtClean="0">
                <a:solidFill>
                  <a:srgbClr val="C00000"/>
                </a:solidFill>
                <a:latin typeface="Times New Roman" panose="02020603050405020304" pitchFamily="18" charset="0"/>
                <a:ea typeface="华文细黑" panose="02010600040101010101" pitchFamily="2" charset="-122"/>
                <a:cs typeface="Times New Roman" panose="02020603050405020304" pitchFamily="18" charset="0"/>
              </a:rPr>
              <a:t> D</a:t>
            </a:r>
            <a:endParaRPr lang="zh-CN" altLang="en-US" sz="3000" b="1" dirty="0">
              <a:solidFill>
                <a:srgbClr val="C00000"/>
              </a:solidFill>
              <a:latin typeface="Times New Roman" panose="02020603050405020304" pitchFamily="18" charset="0"/>
              <a:ea typeface="华文细黑" panose="02010600040101010101" pitchFamily="2" charset="-122"/>
              <a:cs typeface="Times New Roman" panose="02020603050405020304" pitchFamily="18" charset="0"/>
            </a:endParaRPr>
          </a:p>
        </p:txBody>
      </p:sp>
      <p:pic>
        <p:nvPicPr>
          <p:cNvPr id="6" name="image315.jpeg"/>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39997" y="2424357"/>
            <a:ext cx="2963143" cy="2963143"/>
          </a:xfrm>
          <a:prstGeom prst="rect">
            <a:avLst/>
          </a:prstGeom>
        </p:spPr>
      </p:pic>
      <p:sp>
        <p:nvSpPr>
          <p:cNvPr id="7" name="矩形 6"/>
          <p:cNvSpPr/>
          <p:nvPr/>
        </p:nvSpPr>
        <p:spPr>
          <a:xfrm>
            <a:off x="503583" y="1693800"/>
            <a:ext cx="8807559" cy="2455200"/>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点电势高于</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点电势</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两点的电场强度相同</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间电势差为</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e</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间电势差的两倍</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从</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到</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与从</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到</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电场力对电子做功相等</a:t>
            </a:r>
            <a:endParaRPr lang="zh-CN" altLang="zh-CN" sz="1150">
              <a:latin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396240" y="908685"/>
            <a:ext cx="11793855" cy="5027295"/>
          </a:xfrm>
          <a:prstGeom prst="rect">
            <a:avLst/>
          </a:prstGeom>
        </p:spPr>
      </p:pic>
      <p:sp>
        <p:nvSpPr>
          <p:cNvPr id="2" name="文本框 1"/>
          <p:cNvSpPr txBox="1"/>
          <p:nvPr/>
        </p:nvSpPr>
        <p:spPr>
          <a:xfrm>
            <a:off x="2495550" y="0"/>
            <a:ext cx="6096000" cy="650875"/>
          </a:xfrm>
          <a:prstGeom prst="rect">
            <a:avLst/>
          </a:prstGeom>
          <a:noFill/>
        </p:spPr>
        <p:txBody>
          <a:bodyPr wrap="square" rtlCol="0" anchor="t">
            <a:spAutoFit/>
          </a:bodyPr>
          <a:p>
            <a:pPr algn="ctr">
              <a:lnSpc>
                <a:spcPct val="130000"/>
              </a:lnSpc>
              <a:spcBef>
                <a:spcPts val="1200"/>
              </a:spcBef>
              <a:spcAft>
                <a:spcPts val="300"/>
              </a:spcAft>
            </a:pPr>
            <a:r>
              <a:rPr lang="zh-CN" altLang="en-US" sz="2800" kern="1400">
                <a:latin typeface="Cambria" panose="02040503050406030204"/>
                <a:ea typeface="微软雅黑" panose="020B0503020204020204" pitchFamily="34" charset="-122"/>
                <a:cs typeface="Times New Roman" panose="02020603050405020304"/>
                <a:sym typeface="+mn-ea"/>
              </a:rPr>
              <a:t>热点一　电场的性质</a:t>
            </a:r>
            <a:endParaRPr lang="zh-CN" altLang="en-US" sz="2800" kern="1400">
              <a:latin typeface="Cambria" panose="02040503050406030204"/>
              <a:ea typeface="微软雅黑" panose="020B0503020204020204" pitchFamily="34" charset="-122"/>
              <a:cs typeface="Times New Roman" panose="02020603050405020304"/>
              <a:sym typeface="+mn-ea"/>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1"/>
          <p:cNvSpPr>
            <a:spLocks noChangeArrowheads="1"/>
          </p:cNvSpPr>
          <p:nvPr/>
        </p:nvSpPr>
        <p:spPr bwMode="auto">
          <a:xfrm>
            <a:off x="178799" y="388011"/>
            <a:ext cx="11772834" cy="597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2609850" algn="l"/>
              </a:tabLst>
              <a:defRPr>
                <a:solidFill>
                  <a:schemeClr val="tx1"/>
                </a:solidFill>
                <a:latin typeface="Calibri" panose="020F0502020204030204" pitchFamily="34" charset="0"/>
                <a:ea typeface="宋体" panose="02010600030101010101" pitchFamily="2" charset="-122"/>
              </a:defRPr>
            </a:lvl1pPr>
            <a:lvl2pPr marL="742950" indent="-285750" eaLnBrk="0" hangingPunct="0">
              <a:tabLst>
                <a:tab pos="2609850" algn="l"/>
              </a:tabLst>
              <a:defRPr>
                <a:solidFill>
                  <a:schemeClr val="tx1"/>
                </a:solidFill>
                <a:latin typeface="Calibri" panose="020F0502020204030204" pitchFamily="34" charset="0"/>
                <a:ea typeface="宋体" panose="02010600030101010101" pitchFamily="2" charset="-122"/>
              </a:defRPr>
            </a:lvl2pPr>
            <a:lvl3pPr marL="1143000" indent="-228600" eaLnBrk="0" hangingPunct="0">
              <a:tabLst>
                <a:tab pos="2609850" algn="l"/>
              </a:tabLst>
              <a:defRPr>
                <a:solidFill>
                  <a:schemeClr val="tx1"/>
                </a:solidFill>
                <a:latin typeface="Calibri" panose="020F0502020204030204" pitchFamily="34" charset="0"/>
                <a:ea typeface="宋体" panose="02010600030101010101" pitchFamily="2" charset="-122"/>
              </a:defRPr>
            </a:lvl3pPr>
            <a:lvl4pPr marL="1600200" indent="-228600" eaLnBrk="0" hangingPunct="0">
              <a:tabLst>
                <a:tab pos="2609850" algn="l"/>
              </a:tabLst>
              <a:defRPr>
                <a:solidFill>
                  <a:schemeClr val="tx1"/>
                </a:solidFill>
                <a:latin typeface="Calibri" panose="020F0502020204030204" pitchFamily="34" charset="0"/>
                <a:ea typeface="宋体" panose="02010600030101010101" pitchFamily="2" charset="-122"/>
              </a:defRPr>
            </a:lvl4pPr>
            <a:lvl5pPr marL="2057400" indent="-228600" eaLnBrk="0" hangingPunct="0">
              <a:tabLst>
                <a:tab pos="2609850" algn="l"/>
              </a:tabLst>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9pPr>
          </a:lstStyle>
          <a:p>
            <a:pPr algn="ctr">
              <a:lnSpc>
                <a:spcPct val="130000"/>
              </a:lnSpc>
              <a:spcBef>
                <a:spcPts val="1200"/>
              </a:spcBef>
              <a:spcAft>
                <a:spcPts val="300"/>
              </a:spcAft>
            </a:pPr>
            <a:r>
              <a:rPr lang="zh-CN" altLang="en-US" sz="2800" kern="1400">
                <a:latin typeface="Cambria" panose="02040503050406030204"/>
                <a:ea typeface="微软雅黑" panose="020B0503020204020204" pitchFamily="34" charset="-122"/>
                <a:cs typeface="Times New Roman" panose="02020603050405020304"/>
              </a:rPr>
              <a:t>热点二　电场中的图像问题</a:t>
            </a:r>
            <a:endParaRPr lang="zh-CN" altLang="zh-CN" sz="1800" b="1" kern="1400" dirty="0">
              <a:solidFill>
                <a:srgbClr val="FF0000"/>
              </a:solidFill>
              <a:effectLst/>
              <a:latin typeface="Cambria" panose="02040503050406030204"/>
              <a:ea typeface="宋体" panose="02010600030101010101" pitchFamily="2" charset="-122"/>
              <a:cs typeface="Times New Roman" panose="02020603050405020304"/>
            </a:endParaRPr>
          </a:p>
        </p:txBody>
      </p:sp>
      <p:sp>
        <p:nvSpPr>
          <p:cNvPr id="9" name="矩形 8"/>
          <p:cNvSpPr/>
          <p:nvPr/>
        </p:nvSpPr>
        <p:spPr>
          <a:xfrm>
            <a:off x="229407" y="909187"/>
            <a:ext cx="11722861" cy="629443"/>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电场中几种常见的图像</a:t>
            </a:r>
            <a:endParaRPr lang="zh-CN" altLang="zh-CN" sz="1050" kern="100" dirty="0">
              <a:effectLst/>
              <a:latin typeface="宋体" panose="02010600030101010101" pitchFamily="2" charset="-122"/>
              <a:cs typeface="Courier New" panose="02070309020205020404"/>
            </a:endParaRPr>
          </a:p>
        </p:txBody>
      </p:sp>
      <p:graphicFrame>
        <p:nvGraphicFramePr>
          <p:cNvPr id="5" name="表格 4"/>
          <p:cNvGraphicFramePr/>
          <p:nvPr>
            <p:custDataLst>
              <p:tags r:id="rId1"/>
            </p:custDataLst>
          </p:nvPr>
        </p:nvGraphicFramePr>
        <p:xfrm>
          <a:off x="694690" y="1537970"/>
          <a:ext cx="10398125" cy="5237480"/>
        </p:xfrm>
        <a:graphic>
          <a:graphicData uri="http://schemas.openxmlformats.org/drawingml/2006/table">
            <a:tbl>
              <a:tblPr/>
              <a:tblGrid>
                <a:gridCol w="1298575"/>
                <a:gridCol w="9099550"/>
              </a:tblGrid>
              <a:tr h="1425575">
                <a:tc>
                  <a:txBody>
                    <a:bodyPr/>
                    <a:p>
                      <a:pPr marL="0" indent="0" algn="ctr" defTabSz="914400">
                        <a:lnSpc>
                          <a:spcPct val="150000"/>
                        </a:lnSpc>
                        <a:spcBef>
                          <a:spcPct val="0"/>
                        </a:spcBef>
                        <a:spcAft>
                          <a:spcPct val="0"/>
                        </a:spcAft>
                        <a:tabLst>
                          <a:tab pos="1620520" algn="l"/>
                          <a:tab pos="3150870" algn="l"/>
                          <a:tab pos="4591050" algn="l"/>
                        </a:tabLst>
                      </a:pPr>
                      <a:r>
                        <a:rPr lang="en-US" altLang="zh-CN" sz="2000" i="1">
                          <a:latin typeface="Times New Roman" panose="02020603050405020304"/>
                          <a:ea typeface="宋体" panose="02010600030101010101" pitchFamily="2" charset="-122"/>
                        </a:rPr>
                        <a:t>v</a:t>
                      </a:r>
                      <a:r>
                        <a:rPr lang="en-US" altLang="zh-CN" sz="2000">
                          <a:latin typeface="Times New Roman" panose="02020603050405020304"/>
                          <a:ea typeface="宋体" panose="02010600030101010101" pitchFamily="2" charset="-122"/>
                        </a:rPr>
                        <a:t>-</a:t>
                      </a:r>
                      <a:r>
                        <a:rPr lang="en-US" altLang="zh-CN" sz="2000" i="1">
                          <a:latin typeface="Times New Roman" panose="02020603050405020304"/>
                          <a:ea typeface="宋体" panose="02010600030101010101" pitchFamily="2" charset="-122"/>
                        </a:rPr>
                        <a:t>t</a:t>
                      </a:r>
                      <a:r>
                        <a:rPr lang="zh-CN" sz="2000">
                          <a:latin typeface="宋体" panose="02010600030101010101" pitchFamily="2" charset="-122"/>
                          <a:ea typeface="宋体" panose="02010600030101010101" pitchFamily="2" charset="-122"/>
                        </a:rPr>
                        <a:t>图像</a:t>
                      </a:r>
                      <a:endParaRPr lang="zh-CN" sz="2000">
                        <a:latin typeface="宋体" panose="02010600030101010101" pitchFamily="2" charset="-122"/>
                        <a:ea typeface="宋体" panose="02010600030101010101" pitchFamily="2" charset="-122"/>
                      </a:endParaRPr>
                    </a:p>
                  </a:txBody>
                  <a:tcPr marL="14604" marR="14604"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c>
                  <a:txBody>
                    <a:bodyPr/>
                    <a:p>
                      <a:pPr marL="0" indent="0" algn="just" defTabSz="914400">
                        <a:lnSpc>
                          <a:spcPct val="150000"/>
                        </a:lnSpc>
                        <a:spcBef>
                          <a:spcPct val="0"/>
                        </a:spcBef>
                        <a:spcAft>
                          <a:spcPct val="0"/>
                        </a:spcAft>
                        <a:tabLst>
                          <a:tab pos="1620520" algn="l"/>
                          <a:tab pos="3150870" algn="l"/>
                          <a:tab pos="4591050" algn="l"/>
                        </a:tabLst>
                      </a:pPr>
                      <a:r>
                        <a:rPr lang="zh-CN" sz="2000">
                          <a:latin typeface="宋体" panose="02010600030101010101" pitchFamily="2" charset="-122"/>
                          <a:ea typeface="宋体" panose="02010600030101010101" pitchFamily="2" charset="-122"/>
                        </a:rPr>
                        <a:t>从</a:t>
                      </a:r>
                      <a:r>
                        <a:rPr lang="en-US" altLang="zh-CN" sz="2000" i="1">
                          <a:latin typeface="Times New Roman" panose="02020603050405020304"/>
                          <a:ea typeface="宋体" panose="02010600030101010101" pitchFamily="2" charset="-122"/>
                        </a:rPr>
                        <a:t>v</a:t>
                      </a:r>
                      <a:r>
                        <a:rPr lang="en-US" altLang="zh-CN" sz="2000">
                          <a:latin typeface="Times New Roman" panose="02020603050405020304"/>
                          <a:ea typeface="宋体" panose="02010600030101010101" pitchFamily="2" charset="-122"/>
                        </a:rPr>
                        <a:t>-</a:t>
                      </a:r>
                      <a:r>
                        <a:rPr lang="en-US" altLang="zh-CN" sz="2000" i="1">
                          <a:latin typeface="Times New Roman" panose="02020603050405020304"/>
                          <a:ea typeface="宋体" panose="02010600030101010101" pitchFamily="2" charset="-122"/>
                        </a:rPr>
                        <a:t>t</a:t>
                      </a:r>
                      <a:r>
                        <a:rPr lang="zh-CN" sz="2000">
                          <a:latin typeface="宋体" panose="02010600030101010101" pitchFamily="2" charset="-122"/>
                          <a:ea typeface="宋体" panose="02010600030101010101" pitchFamily="2" charset="-122"/>
                        </a:rPr>
                        <a:t>图像上能确定粒子运动的加速度方向、大小变化情况，只受静电力时可判定粒子运动中经过的各点的电场强度方向和大小、电势高低及电势能的变化情况</a:t>
                      </a:r>
                      <a:endParaRPr lang="zh-CN" sz="2000">
                        <a:latin typeface="宋体" panose="02010600030101010101" pitchFamily="2" charset="-122"/>
                        <a:ea typeface="宋体" panose="02010600030101010101" pitchFamily="2" charset="-122"/>
                      </a:endParaRPr>
                    </a:p>
                  </a:txBody>
                  <a:tcPr marL="26670" marR="26670"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r>
              <a:tr h="960755">
                <a:tc>
                  <a:txBody>
                    <a:bodyPr/>
                    <a:p>
                      <a:pPr marL="0" indent="0" algn="ctr" defTabSz="914400">
                        <a:lnSpc>
                          <a:spcPct val="150000"/>
                        </a:lnSpc>
                        <a:spcBef>
                          <a:spcPct val="0"/>
                        </a:spcBef>
                        <a:spcAft>
                          <a:spcPct val="0"/>
                        </a:spcAft>
                        <a:tabLst>
                          <a:tab pos="1620520" algn="l"/>
                          <a:tab pos="3150870" algn="l"/>
                          <a:tab pos="4591050" algn="l"/>
                        </a:tabLst>
                      </a:pPr>
                      <a:r>
                        <a:rPr lang="en-US" altLang="zh-CN" sz="2000" i="1">
                          <a:latin typeface="Times New Roman" panose="02020603050405020304"/>
                          <a:ea typeface="宋体" panose="02010600030101010101" pitchFamily="2" charset="-122"/>
                        </a:rPr>
                        <a:t>φ</a:t>
                      </a:r>
                      <a:r>
                        <a:rPr lang="en-US" altLang="zh-CN" sz="2000">
                          <a:latin typeface="Times New Roman" panose="02020603050405020304"/>
                          <a:ea typeface="宋体" panose="02010600030101010101" pitchFamily="2" charset="-122"/>
                        </a:rPr>
                        <a:t>-</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图像</a:t>
                      </a:r>
                      <a:endParaRPr lang="zh-CN" sz="2000">
                        <a:latin typeface="宋体" panose="02010600030101010101" pitchFamily="2" charset="-122"/>
                        <a:ea typeface="宋体" panose="02010600030101010101" pitchFamily="2" charset="-122"/>
                      </a:endParaRPr>
                    </a:p>
                  </a:txBody>
                  <a:tcPr marL="14604" marR="14604"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c>
                  <a:txBody>
                    <a:bodyPr/>
                    <a:p>
                      <a:pPr marL="0" indent="0" algn="just" defTabSz="914400">
                        <a:lnSpc>
                          <a:spcPct val="150000"/>
                        </a:lnSpc>
                        <a:spcBef>
                          <a:spcPct val="0"/>
                        </a:spcBef>
                        <a:spcAft>
                          <a:spcPct val="0"/>
                        </a:spcAft>
                        <a:tabLst>
                          <a:tab pos="1620520" algn="l"/>
                          <a:tab pos="3150870" algn="l"/>
                          <a:tab pos="4591050" algn="l"/>
                        </a:tabLst>
                      </a:pPr>
                      <a:r>
                        <a:rPr lang="en-US" altLang="zh-CN" sz="2000">
                          <a:latin typeface="Times New Roman" panose="02020603050405020304"/>
                          <a:ea typeface="宋体" panose="02010600030101010101" pitchFamily="2" charset="-122"/>
                        </a:rPr>
                        <a:t>(1)</a:t>
                      </a:r>
                      <a:r>
                        <a:rPr lang="zh-CN" sz="2000">
                          <a:latin typeface="宋体" panose="02010600030101010101" pitchFamily="2" charset="-122"/>
                          <a:ea typeface="宋体" panose="02010600030101010101" pitchFamily="2" charset="-122"/>
                        </a:rPr>
                        <a:t>从</a:t>
                      </a:r>
                      <a:r>
                        <a:rPr lang="en-US" altLang="zh-CN" sz="2000" i="1">
                          <a:latin typeface="Times New Roman" panose="02020603050405020304"/>
                          <a:ea typeface="宋体" panose="02010600030101010101" pitchFamily="2" charset="-122"/>
                        </a:rPr>
                        <a:t>φ</a:t>
                      </a:r>
                      <a:r>
                        <a:rPr lang="en-US" altLang="zh-CN" sz="2000">
                          <a:latin typeface="Times New Roman" panose="02020603050405020304"/>
                          <a:ea typeface="宋体" panose="02010600030101010101" pitchFamily="2" charset="-122"/>
                        </a:rPr>
                        <a:t>-</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图像中可以直接判断各点电势的高低，进而确定电场强度的方向</a:t>
                      </a:r>
                      <a:endParaRPr lang="zh-CN" sz="2000">
                        <a:latin typeface="宋体" panose="02010600030101010101" pitchFamily="2" charset="-122"/>
                        <a:ea typeface="宋体" panose="02010600030101010101" pitchFamily="2" charset="-122"/>
                      </a:endParaRPr>
                    </a:p>
                    <a:p>
                      <a:pPr marL="0" indent="0" algn="just" defTabSz="914400">
                        <a:lnSpc>
                          <a:spcPct val="150000"/>
                        </a:lnSpc>
                        <a:spcBef>
                          <a:spcPct val="0"/>
                        </a:spcBef>
                        <a:spcAft>
                          <a:spcPct val="0"/>
                        </a:spcAft>
                        <a:tabLst>
                          <a:tab pos="1620520" algn="l"/>
                          <a:tab pos="3150870" algn="l"/>
                          <a:tab pos="4591050" algn="l"/>
                        </a:tabLst>
                      </a:pPr>
                      <a:r>
                        <a:rPr lang="en-US" altLang="zh-CN" sz="2000">
                          <a:latin typeface="Times New Roman" panose="02020603050405020304"/>
                          <a:ea typeface="宋体" panose="02010600030101010101" pitchFamily="2" charset="-122"/>
                        </a:rPr>
                        <a:t>(2)</a:t>
                      </a:r>
                      <a:r>
                        <a:rPr lang="en-US" altLang="zh-CN" sz="2000" i="1">
                          <a:latin typeface="Times New Roman" panose="02020603050405020304"/>
                          <a:ea typeface="宋体" panose="02010600030101010101" pitchFamily="2" charset="-122"/>
                        </a:rPr>
                        <a:t>φ</a:t>
                      </a:r>
                      <a:r>
                        <a:rPr lang="en-US" altLang="zh-CN" sz="2000">
                          <a:latin typeface="Times New Roman" panose="02020603050405020304"/>
                          <a:ea typeface="宋体" panose="02010600030101010101" pitchFamily="2" charset="-122"/>
                        </a:rPr>
                        <a:t>-</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图线的切线的斜率大小表示沿</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轴方向电场强度</a:t>
                      </a:r>
                      <a:r>
                        <a:rPr lang="en-US" altLang="zh-CN" sz="2000" i="1">
                          <a:latin typeface="Times New Roman" panose="02020603050405020304"/>
                          <a:ea typeface="宋体" panose="02010600030101010101" pitchFamily="2" charset="-122"/>
                        </a:rPr>
                        <a:t>E</a:t>
                      </a:r>
                      <a:r>
                        <a:rPr lang="zh-CN" sz="2000">
                          <a:latin typeface="宋体" panose="02010600030101010101" pitchFamily="2" charset="-122"/>
                          <a:ea typeface="宋体" panose="02010600030101010101" pitchFamily="2" charset="-122"/>
                        </a:rPr>
                        <a:t>的大小</a:t>
                      </a:r>
                      <a:endParaRPr lang="zh-CN" sz="2000">
                        <a:latin typeface="宋体" panose="02010600030101010101" pitchFamily="2" charset="-122"/>
                        <a:ea typeface="宋体" panose="02010600030101010101" pitchFamily="2" charset="-122"/>
                      </a:endParaRPr>
                    </a:p>
                  </a:txBody>
                  <a:tcPr marL="26670" marR="26670"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r>
              <a:tr h="1891030">
                <a:tc>
                  <a:txBody>
                    <a:bodyPr/>
                    <a:p>
                      <a:pPr marL="0" indent="0" algn="ctr" defTabSz="914400">
                        <a:lnSpc>
                          <a:spcPct val="150000"/>
                        </a:lnSpc>
                        <a:spcBef>
                          <a:spcPct val="0"/>
                        </a:spcBef>
                        <a:spcAft>
                          <a:spcPct val="0"/>
                        </a:spcAft>
                        <a:tabLst>
                          <a:tab pos="1620520" algn="l"/>
                          <a:tab pos="3150870" algn="l"/>
                          <a:tab pos="4591050" algn="l"/>
                        </a:tabLst>
                      </a:pPr>
                      <a:r>
                        <a:rPr lang="en-US" altLang="zh-CN" sz="2000" i="1">
                          <a:latin typeface="Times New Roman" panose="02020603050405020304"/>
                          <a:ea typeface="宋体" panose="02010600030101010101" pitchFamily="2" charset="-122"/>
                        </a:rPr>
                        <a:t>E</a:t>
                      </a:r>
                      <a:r>
                        <a:rPr lang="en-US" altLang="zh-CN" sz="2000">
                          <a:latin typeface="Times New Roman" panose="02020603050405020304"/>
                          <a:ea typeface="宋体" panose="02010600030101010101" pitchFamily="2" charset="-122"/>
                        </a:rPr>
                        <a:t>-</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图像</a:t>
                      </a:r>
                      <a:endParaRPr lang="zh-CN" sz="2000">
                        <a:latin typeface="宋体" panose="02010600030101010101" pitchFamily="2" charset="-122"/>
                        <a:ea typeface="宋体" panose="02010600030101010101" pitchFamily="2" charset="-122"/>
                      </a:endParaRPr>
                    </a:p>
                  </a:txBody>
                  <a:tcPr marL="14604" marR="14604"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c>
                  <a:txBody>
                    <a:bodyPr/>
                    <a:p>
                      <a:pPr marL="0" indent="0" algn="just" defTabSz="914400">
                        <a:lnSpc>
                          <a:spcPct val="150000"/>
                        </a:lnSpc>
                        <a:spcBef>
                          <a:spcPct val="0"/>
                        </a:spcBef>
                        <a:spcAft>
                          <a:spcPct val="0"/>
                        </a:spcAft>
                        <a:tabLst>
                          <a:tab pos="1620520" algn="l"/>
                          <a:tab pos="3150870" algn="l"/>
                          <a:tab pos="4591050" algn="l"/>
                        </a:tabLst>
                      </a:pPr>
                      <a:r>
                        <a:rPr lang="zh-CN" sz="2000">
                          <a:latin typeface="宋体" panose="02010600030101010101" pitchFamily="2" charset="-122"/>
                          <a:ea typeface="宋体" panose="02010600030101010101" pitchFamily="2" charset="-122"/>
                        </a:rPr>
                        <a:t>以电场强度沿</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轴方向为例：</a:t>
                      </a:r>
                      <a:endParaRPr lang="zh-CN" sz="2000">
                        <a:latin typeface="宋体" panose="02010600030101010101" pitchFamily="2" charset="-122"/>
                        <a:ea typeface="宋体" panose="02010600030101010101" pitchFamily="2" charset="-122"/>
                      </a:endParaRPr>
                    </a:p>
                    <a:p>
                      <a:pPr marL="0" indent="0" algn="just" defTabSz="914400">
                        <a:lnSpc>
                          <a:spcPct val="150000"/>
                        </a:lnSpc>
                        <a:spcBef>
                          <a:spcPct val="0"/>
                        </a:spcBef>
                        <a:spcAft>
                          <a:spcPct val="0"/>
                        </a:spcAft>
                        <a:tabLst>
                          <a:tab pos="1620520" algn="l"/>
                          <a:tab pos="3150870" algn="l"/>
                          <a:tab pos="4591050" algn="l"/>
                        </a:tabLst>
                      </a:pPr>
                      <a:r>
                        <a:rPr lang="en-US" altLang="zh-CN" sz="2000">
                          <a:latin typeface="Times New Roman" panose="02020603050405020304"/>
                          <a:ea typeface="宋体" panose="02010600030101010101" pitchFamily="2" charset="-122"/>
                        </a:rPr>
                        <a:t>(1)</a:t>
                      </a:r>
                      <a:r>
                        <a:rPr lang="en-US" altLang="zh-CN" sz="2000" i="1">
                          <a:latin typeface="Times New Roman" panose="02020603050405020304"/>
                          <a:ea typeface="宋体" panose="02010600030101010101" pitchFamily="2" charset="-122"/>
                        </a:rPr>
                        <a:t>E</a:t>
                      </a:r>
                      <a:r>
                        <a:rPr lang="en-US" altLang="zh-CN" sz="2000">
                          <a:latin typeface="Times New Roman" panose="02020603050405020304"/>
                          <a:ea typeface="宋体" panose="02010600030101010101" pitchFamily="2" charset="-122"/>
                        </a:rPr>
                        <a:t>&gt;0</a:t>
                      </a:r>
                      <a:r>
                        <a:rPr lang="zh-CN" sz="2000">
                          <a:latin typeface="宋体" panose="02010600030101010101" pitchFamily="2" charset="-122"/>
                          <a:ea typeface="宋体" panose="02010600030101010101" pitchFamily="2" charset="-122"/>
                        </a:rPr>
                        <a:t>表示电场强度沿</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轴正方向，</a:t>
                      </a:r>
                      <a:r>
                        <a:rPr lang="en-US" altLang="zh-CN" sz="2000" i="1">
                          <a:latin typeface="Times New Roman" panose="02020603050405020304"/>
                          <a:ea typeface="宋体" panose="02010600030101010101" pitchFamily="2" charset="-122"/>
                        </a:rPr>
                        <a:t>E</a:t>
                      </a:r>
                      <a:r>
                        <a:rPr lang="en-US" altLang="zh-CN" sz="2000">
                          <a:latin typeface="Times New Roman" panose="02020603050405020304"/>
                          <a:ea typeface="宋体" panose="02010600030101010101" pitchFamily="2" charset="-122"/>
                        </a:rPr>
                        <a:t>&lt;0</a:t>
                      </a:r>
                      <a:r>
                        <a:rPr lang="zh-CN" sz="2000">
                          <a:latin typeface="宋体" panose="02010600030101010101" pitchFamily="2" charset="-122"/>
                          <a:ea typeface="宋体" panose="02010600030101010101" pitchFamily="2" charset="-122"/>
                        </a:rPr>
                        <a:t>表示电场强度沿</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轴负方向，根据电场方向可判定电势高低</a:t>
                      </a:r>
                      <a:endParaRPr lang="zh-CN" sz="2000">
                        <a:latin typeface="宋体" panose="02010600030101010101" pitchFamily="2" charset="-122"/>
                        <a:ea typeface="宋体" panose="02010600030101010101" pitchFamily="2" charset="-122"/>
                      </a:endParaRPr>
                    </a:p>
                    <a:p>
                      <a:pPr marL="0" indent="0" algn="just" defTabSz="914400">
                        <a:lnSpc>
                          <a:spcPct val="150000"/>
                        </a:lnSpc>
                        <a:spcBef>
                          <a:spcPct val="0"/>
                        </a:spcBef>
                        <a:spcAft>
                          <a:spcPct val="0"/>
                        </a:spcAft>
                        <a:tabLst>
                          <a:tab pos="1620520" algn="l"/>
                          <a:tab pos="3150870" algn="l"/>
                          <a:tab pos="4591050" algn="l"/>
                        </a:tabLst>
                      </a:pPr>
                      <a:r>
                        <a:rPr lang="en-US" altLang="zh-CN" sz="2000">
                          <a:latin typeface="Times New Roman" panose="02020603050405020304"/>
                          <a:ea typeface="宋体" panose="02010600030101010101" pitchFamily="2" charset="-122"/>
                        </a:rPr>
                        <a:t>(2)</a:t>
                      </a:r>
                      <a:r>
                        <a:rPr lang="zh-CN" sz="2000">
                          <a:latin typeface="宋体" panose="02010600030101010101" pitchFamily="2" charset="-122"/>
                          <a:ea typeface="宋体" panose="02010600030101010101" pitchFamily="2" charset="-122"/>
                        </a:rPr>
                        <a:t>图线与</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轴围成的</a:t>
                      </a:r>
                      <a:r>
                        <a:rPr lang="zh-CN" altLang="en-US" sz="2000">
                          <a:latin typeface="Times New Roman" panose="02020603050405020304"/>
                          <a:ea typeface="宋体" panose="02010600030101010101" pitchFamily="2" charset="-122"/>
                        </a:rPr>
                        <a:t>“</a:t>
                      </a:r>
                      <a:r>
                        <a:rPr lang="zh-CN" sz="2000">
                          <a:latin typeface="宋体" panose="02010600030101010101" pitchFamily="2" charset="-122"/>
                          <a:ea typeface="宋体" panose="02010600030101010101" pitchFamily="2" charset="-122"/>
                        </a:rPr>
                        <a:t>面积</a:t>
                      </a:r>
                      <a:r>
                        <a:rPr lang="zh-CN" altLang="en-US" sz="2000">
                          <a:latin typeface="Times New Roman" panose="02020603050405020304"/>
                          <a:ea typeface="宋体" panose="02010600030101010101" pitchFamily="2" charset="-122"/>
                        </a:rPr>
                        <a:t>”</a:t>
                      </a:r>
                      <a:r>
                        <a:rPr lang="zh-CN" sz="2000">
                          <a:latin typeface="宋体" panose="02010600030101010101" pitchFamily="2" charset="-122"/>
                          <a:ea typeface="宋体" panose="02010600030101010101" pitchFamily="2" charset="-122"/>
                        </a:rPr>
                        <a:t>大小表示电势差大小</a:t>
                      </a:r>
                      <a:endParaRPr lang="zh-CN" sz="2000">
                        <a:latin typeface="宋体" panose="02010600030101010101" pitchFamily="2" charset="-122"/>
                        <a:ea typeface="宋体" panose="02010600030101010101" pitchFamily="2" charset="-122"/>
                      </a:endParaRPr>
                    </a:p>
                  </a:txBody>
                  <a:tcPr marL="26670" marR="26670"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r>
              <a:tr h="960120">
                <a:tc>
                  <a:txBody>
                    <a:bodyPr/>
                    <a:p>
                      <a:pPr marL="0" indent="0" algn="ctr" defTabSz="914400">
                        <a:lnSpc>
                          <a:spcPct val="150000"/>
                        </a:lnSpc>
                        <a:spcBef>
                          <a:spcPct val="0"/>
                        </a:spcBef>
                        <a:spcAft>
                          <a:spcPct val="0"/>
                        </a:spcAft>
                        <a:tabLst>
                          <a:tab pos="1620520" algn="l"/>
                          <a:tab pos="3150870" algn="l"/>
                          <a:tab pos="4591050" algn="l"/>
                        </a:tabLst>
                      </a:pPr>
                      <a:r>
                        <a:rPr lang="en-US" altLang="zh-CN" sz="2000" i="1">
                          <a:latin typeface="Times New Roman" panose="02020603050405020304"/>
                          <a:ea typeface="宋体" panose="02010600030101010101" pitchFamily="2" charset="-122"/>
                        </a:rPr>
                        <a:t>E</a:t>
                      </a:r>
                      <a:r>
                        <a:rPr lang="en-US" altLang="zh-CN" sz="2000" baseline="-25000">
                          <a:latin typeface="Times New Roman" panose="02020603050405020304"/>
                          <a:ea typeface="宋体" panose="02010600030101010101" pitchFamily="2" charset="-122"/>
                        </a:rPr>
                        <a:t>p</a:t>
                      </a:r>
                      <a:r>
                        <a:rPr lang="en-US" altLang="zh-CN" sz="2000">
                          <a:latin typeface="Times New Roman" panose="02020603050405020304"/>
                          <a:ea typeface="宋体" panose="02010600030101010101" pitchFamily="2" charset="-122"/>
                        </a:rPr>
                        <a:t>-</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图像</a:t>
                      </a:r>
                      <a:endParaRPr lang="zh-CN" sz="2000">
                        <a:latin typeface="宋体" panose="02010600030101010101" pitchFamily="2" charset="-122"/>
                        <a:ea typeface="宋体" panose="02010600030101010101" pitchFamily="2" charset="-122"/>
                      </a:endParaRPr>
                    </a:p>
                  </a:txBody>
                  <a:tcPr marL="14604" marR="14604"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c>
                  <a:txBody>
                    <a:bodyPr/>
                    <a:p>
                      <a:pPr marL="0" indent="0" algn="just" defTabSz="914400">
                        <a:lnSpc>
                          <a:spcPct val="150000"/>
                        </a:lnSpc>
                        <a:spcBef>
                          <a:spcPct val="0"/>
                        </a:spcBef>
                        <a:spcAft>
                          <a:spcPct val="0"/>
                        </a:spcAft>
                        <a:tabLst>
                          <a:tab pos="1620520" algn="l"/>
                          <a:tab pos="3150870" algn="l"/>
                          <a:tab pos="4591050" algn="l"/>
                        </a:tabLst>
                      </a:pPr>
                      <a:r>
                        <a:rPr lang="en-US" altLang="zh-CN" sz="2000">
                          <a:latin typeface="Times New Roman" panose="02020603050405020304"/>
                          <a:ea typeface="宋体" panose="02010600030101010101" pitchFamily="2" charset="-122"/>
                        </a:rPr>
                        <a:t>(1)</a:t>
                      </a:r>
                      <a:r>
                        <a:rPr lang="zh-CN" sz="2000">
                          <a:latin typeface="宋体" panose="02010600030101010101" pitchFamily="2" charset="-122"/>
                          <a:ea typeface="宋体" panose="02010600030101010101" pitchFamily="2" charset="-122"/>
                        </a:rPr>
                        <a:t>图线的切线斜率大小表示静电力大小</a:t>
                      </a:r>
                      <a:endParaRPr lang="zh-CN" sz="2000">
                        <a:latin typeface="宋体" panose="02010600030101010101" pitchFamily="2" charset="-122"/>
                        <a:ea typeface="宋体" panose="02010600030101010101" pitchFamily="2" charset="-122"/>
                      </a:endParaRPr>
                    </a:p>
                    <a:p>
                      <a:pPr marL="0" indent="0" algn="just" defTabSz="914400">
                        <a:lnSpc>
                          <a:spcPct val="150000"/>
                        </a:lnSpc>
                        <a:spcBef>
                          <a:spcPct val="0"/>
                        </a:spcBef>
                        <a:spcAft>
                          <a:spcPct val="0"/>
                        </a:spcAft>
                        <a:tabLst>
                          <a:tab pos="1620520" algn="l"/>
                          <a:tab pos="3150870" algn="l"/>
                          <a:tab pos="4591050" algn="l"/>
                        </a:tabLst>
                      </a:pPr>
                      <a:r>
                        <a:rPr lang="en-US" altLang="zh-CN" sz="2000">
                          <a:latin typeface="Times New Roman" panose="02020603050405020304"/>
                          <a:ea typeface="宋体" panose="02010600030101010101" pitchFamily="2" charset="-122"/>
                        </a:rPr>
                        <a:t>(2)</a:t>
                      </a:r>
                      <a:r>
                        <a:rPr lang="zh-CN" sz="2000">
                          <a:latin typeface="宋体" panose="02010600030101010101" pitchFamily="2" charset="-122"/>
                          <a:ea typeface="宋体" panose="02010600030101010101" pitchFamily="2" charset="-122"/>
                        </a:rPr>
                        <a:t>可用于判断电场强度、动能、加速度等随位移的变化情况</a:t>
                      </a:r>
                      <a:endParaRPr lang="zh-CN" sz="2000">
                        <a:latin typeface="宋体" panose="02010600030101010101" pitchFamily="2" charset="-122"/>
                        <a:ea typeface="宋体" panose="02010600030101010101" pitchFamily="2" charset="-122"/>
                      </a:endParaRPr>
                    </a:p>
                  </a:txBody>
                  <a:tcPr marL="26670" marR="26670"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77165" y="561975"/>
            <a:ext cx="11006455" cy="1920875"/>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altLang="en-US" sz="2600">
                <a:solidFill>
                  <a:srgbClr val="000000"/>
                </a:solidFill>
                <a:latin typeface="Times New Roman" panose="02020603050405020304" pitchFamily="18" charset="0"/>
                <a:ea typeface="微软雅黑" panose="020B0503020204020204" pitchFamily="34" charset="-122"/>
              </a:rPr>
              <a:t>例</a:t>
            </a:r>
            <a:r>
              <a:rPr lang="en-US" altLang="zh-CN" sz="2600">
                <a:solidFill>
                  <a:srgbClr val="000000"/>
                </a:solidFill>
                <a:latin typeface="Times New Roman" panose="02020603050405020304" pitchFamily="18" charset="0"/>
                <a:ea typeface="微软雅黑" panose="020B0503020204020204" pitchFamily="34" charset="-122"/>
              </a:rPr>
              <a:t>3.P47(2025·</a:t>
            </a:r>
            <a:r>
              <a:rPr lang="zh-CN" altLang="zh-CN" sz="2600" b="1">
                <a:solidFill>
                  <a:srgbClr val="000000"/>
                </a:solidFill>
                <a:latin typeface="Times New Roman" panose="02020603050405020304" pitchFamily="18" charset="0"/>
                <a:cs typeface="Times New Roman" panose="02020603050405020304" pitchFamily="18" charset="0"/>
              </a:rPr>
              <a:t>海南卷</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6)</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某静电场电势</a:t>
            </a:r>
            <a:r>
              <a:rPr lang="en-US" altLang="zh-CN" sz="2600" i="1">
                <a:solidFill>
                  <a:srgbClr val="000000"/>
                </a:solidFill>
                <a:latin typeface="Times New Roman" panose="02020603050405020304" pitchFamily="18" charset="0"/>
                <a:ea typeface="微软雅黑" panose="020B0503020204020204" pitchFamily="34" charset="-122"/>
              </a:rPr>
              <a:t>φ</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在</a:t>
            </a:r>
            <a:r>
              <a:rPr lang="en-US" altLang="zh-CN" sz="2600" i="1">
                <a:solidFill>
                  <a:srgbClr val="000000"/>
                </a:solidFill>
                <a:latin typeface="Times New Roman" panose="02020603050405020304" pitchFamily="18" charset="0"/>
                <a:ea typeface="微软雅黑" panose="020B0503020204020204" pitchFamily="34" charset="-122"/>
              </a:rPr>
              <a:t>x</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轴上分布如图所示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图线关于</a:t>
            </a:r>
            <a:r>
              <a:rPr lang="en-US" altLang="zh-CN" sz="2600" i="1">
                <a:solidFill>
                  <a:srgbClr val="000000"/>
                </a:solidFill>
                <a:latin typeface="Times New Roman" panose="02020603050405020304" pitchFamily="18" charset="0"/>
                <a:ea typeface="微软雅黑" panose="020B0503020204020204" pitchFamily="34" charset="-122"/>
              </a:rPr>
              <a:t>φ</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轴对称</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M</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P</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N</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是</a:t>
            </a:r>
            <a:r>
              <a:rPr lang="en-US" altLang="zh-CN" sz="2600" i="1">
                <a:solidFill>
                  <a:srgbClr val="000000"/>
                </a:solidFill>
                <a:latin typeface="Times New Roman" panose="02020603050405020304" pitchFamily="18" charset="0"/>
                <a:ea typeface="微软雅黑" panose="020B0503020204020204" pitchFamily="34" charset="-122"/>
              </a:rPr>
              <a:t>x</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轴上的三点</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OM</a:t>
            </a:r>
            <a:r>
              <a:rPr lang="en-US" altLang="zh-CN" sz="2600">
                <a:solidFill>
                  <a:srgbClr val="000000"/>
                </a:solidFill>
                <a:latin typeface="Times New Roman" panose="02020603050405020304" pitchFamily="18" charset="0"/>
                <a:ea typeface="微软雅黑" panose="020B0503020204020204" pitchFamily="34" charset="-122"/>
              </a:rPr>
              <a:t>=</a:t>
            </a:r>
            <a:r>
              <a:rPr lang="en-US" altLang="zh-CN" sz="2600" i="1">
                <a:solidFill>
                  <a:srgbClr val="000000"/>
                </a:solidFill>
                <a:latin typeface="Times New Roman" panose="02020603050405020304" pitchFamily="18" charset="0"/>
                <a:ea typeface="微软雅黑" panose="020B0503020204020204" pitchFamily="34" charset="-122"/>
              </a:rPr>
              <a:t>ON</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有一电子从</a:t>
            </a:r>
            <a:r>
              <a:rPr lang="en-US" altLang="zh-CN" sz="2600" i="1">
                <a:solidFill>
                  <a:srgbClr val="000000"/>
                </a:solidFill>
                <a:latin typeface="Times New Roman" panose="02020603050405020304" pitchFamily="18" charset="0"/>
                <a:ea typeface="微软雅黑" panose="020B0503020204020204" pitchFamily="34" charset="-122"/>
              </a:rPr>
              <a:t>M</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点静止释放</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仅受</a:t>
            </a:r>
            <a:r>
              <a:rPr lang="en-US" altLang="zh-CN" sz="2600" i="1">
                <a:solidFill>
                  <a:srgbClr val="000000"/>
                </a:solidFill>
                <a:latin typeface="Times New Roman" panose="02020603050405020304" pitchFamily="18" charset="0"/>
                <a:ea typeface="微软雅黑" panose="020B0503020204020204" pitchFamily="34" charset="-122"/>
              </a:rPr>
              <a:t>x</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方向的电场力作用</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则下列说法正确的是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panose="02010600030101010101" pitchFamily="2" charset="-122"/>
              <a:cs typeface="Courier New" panose="02070309020205020404"/>
            </a:endParaRPr>
          </a:p>
        </p:txBody>
      </p:sp>
      <p:sp>
        <p:nvSpPr>
          <p:cNvPr id="10" name="TextBox 6"/>
          <p:cNvSpPr txBox="1"/>
          <p:nvPr/>
        </p:nvSpPr>
        <p:spPr>
          <a:xfrm>
            <a:off x="6576216" y="1884815"/>
            <a:ext cx="1080135" cy="553085"/>
          </a:xfrm>
          <a:prstGeom prst="rect">
            <a:avLst/>
          </a:prstGeom>
          <a:noFill/>
        </p:spPr>
        <p:txBody>
          <a:bodyPr wrap="square" rtlCol="0">
            <a:spAutoFit/>
          </a:bodyPr>
          <a:lstStyle/>
          <a:p>
            <a:r>
              <a:rPr lang="en-US" altLang="zh-CN" sz="3000" b="1" smtClean="0">
                <a:solidFill>
                  <a:srgbClr val="C00000"/>
                </a:solidFill>
                <a:latin typeface="Times New Roman" panose="02020603050405020304" pitchFamily="18" charset="0"/>
                <a:ea typeface="华文细黑" panose="02010600040101010101" pitchFamily="2" charset="-122"/>
                <a:cs typeface="Times New Roman" panose="02020603050405020304" pitchFamily="18" charset="0"/>
              </a:rPr>
              <a:t>D</a:t>
            </a:r>
            <a:endParaRPr lang="zh-CN" altLang="en-US" sz="3000" b="1" dirty="0">
              <a:solidFill>
                <a:srgbClr val="C00000"/>
              </a:solidFill>
              <a:latin typeface="Times New Roman" panose="02020603050405020304" pitchFamily="18" charset="0"/>
              <a:ea typeface="华文细黑" panose="02010600040101010101" pitchFamily="2" charset="-122"/>
              <a:cs typeface="Times New Roman" panose="02020603050405020304" pitchFamily="18" charset="0"/>
            </a:endParaRPr>
          </a:p>
        </p:txBody>
      </p:sp>
      <p:pic>
        <p:nvPicPr>
          <p:cNvPr id="4" name="image329.jpeg"/>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35071" y="2438034"/>
            <a:ext cx="3066817" cy="2291585"/>
          </a:xfrm>
          <a:prstGeom prst="rect">
            <a:avLst/>
          </a:prstGeom>
        </p:spPr>
      </p:pic>
      <p:sp>
        <p:nvSpPr>
          <p:cNvPr id="5" name="矩形 4"/>
          <p:cNvSpPr/>
          <p:nvPr/>
        </p:nvSpPr>
        <p:spPr>
          <a:xfrm>
            <a:off x="334772" y="2437876"/>
            <a:ext cx="8437869" cy="2520950"/>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P</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点电场强度方向沿</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x</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轴负方向</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点的电场强度小于</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点的电场强度</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电子在</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P</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点的动能小于在</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点的动能</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电子在</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点的电势能大于在</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P</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点的电势能</a:t>
            </a:r>
            <a:endParaRPr lang="zh-CN" altLang="zh-CN" sz="1150">
              <a:latin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23215" y="549275"/>
            <a:ext cx="10808970" cy="2196465"/>
          </a:xfrm>
          <a:prstGeom prst="rect">
            <a:avLst/>
          </a:prstGeom>
        </p:spPr>
        <p:txBody>
          <a:bodyPr>
            <a:noAutofit/>
          </a:bodyPr>
          <a:p>
            <a:pPr marL="0" indent="0" algn="just" defTabSz="266700">
              <a:lnSpc>
                <a:spcPct val="150000"/>
              </a:lnSpc>
              <a:spcBef>
                <a:spcPct val="0"/>
              </a:spcBef>
              <a:spcAft>
                <a:spcPct val="0"/>
              </a:spcAft>
              <a:tabLst>
                <a:tab pos="1620520" algn="l"/>
                <a:tab pos="3150870" algn="l"/>
                <a:tab pos="4591050" algn="l"/>
              </a:tabLst>
            </a:pPr>
            <a:r>
              <a:rPr lang="zh-CN" altLang="en-US" sz="2400" b="1">
                <a:latin typeface="Times New Roman" panose="02020603050405020304"/>
                <a:ea typeface="宋体" panose="02010600030101010101" pitchFamily="2" charset="-122"/>
              </a:rPr>
              <a:t>变式</a:t>
            </a:r>
            <a:r>
              <a:rPr lang="en-US" altLang="zh-CN" sz="2400" b="1">
                <a:latin typeface="Times New Roman" panose="02020603050405020304"/>
                <a:ea typeface="宋体" panose="02010600030101010101" pitchFamily="2" charset="-122"/>
              </a:rPr>
              <a:t>3.(2025·</a:t>
            </a:r>
            <a:r>
              <a:rPr lang="zh-CN" altLang="en-US" sz="2400" b="1">
                <a:latin typeface="宋体" panose="02010600030101010101" pitchFamily="2" charset="-122"/>
                <a:ea typeface="宋体" panose="02010600030101010101" pitchFamily="2" charset="-122"/>
              </a:rPr>
              <a:t>江苏扬州市模拟</a:t>
            </a:r>
            <a:r>
              <a:rPr lang="en-US" altLang="zh-CN" sz="2400" b="1">
                <a:latin typeface="Times New Roman" panose="02020603050405020304"/>
                <a:ea typeface="宋体" panose="02010600030101010101" pitchFamily="2" charset="-122"/>
              </a:rPr>
              <a:t>)</a:t>
            </a:r>
            <a:r>
              <a:rPr lang="zh-CN" altLang="en-US" sz="2400" b="1">
                <a:latin typeface="宋体" panose="02010600030101010101" pitchFamily="2" charset="-122"/>
                <a:ea typeface="宋体" panose="02010600030101010101" pitchFamily="2" charset="-122"/>
              </a:rPr>
              <a:t>某平面内存在未知的电场，一正点电荷</a:t>
            </a:r>
            <a:r>
              <a:rPr lang="en-US" altLang="zh-CN" sz="2400" b="1">
                <a:latin typeface="Times New Roman" panose="02020603050405020304"/>
                <a:ea typeface="宋体" panose="02010600030101010101" pitchFamily="2" charset="-122"/>
              </a:rPr>
              <a:t>(</a:t>
            </a:r>
            <a:r>
              <a:rPr lang="zh-CN" altLang="en-US" sz="2400" b="1">
                <a:latin typeface="宋体" panose="02010600030101010101" pitchFamily="2" charset="-122"/>
                <a:ea typeface="宋体" panose="02010600030101010101" pitchFamily="2" charset="-122"/>
              </a:rPr>
              <a:t>电荷量不变</a:t>
            </a:r>
            <a:r>
              <a:rPr lang="en-US" altLang="zh-CN" sz="2400" b="1">
                <a:latin typeface="Times New Roman" panose="02020603050405020304"/>
                <a:ea typeface="宋体" panose="02010600030101010101" pitchFamily="2" charset="-122"/>
              </a:rPr>
              <a:t>)</a:t>
            </a:r>
            <a:r>
              <a:rPr lang="zh-CN" altLang="en-US" sz="2400" b="1">
                <a:latin typeface="宋体" panose="02010600030101010101" pitchFamily="2" charset="-122"/>
                <a:ea typeface="宋体" panose="02010600030101010101" pitchFamily="2" charset="-122"/>
              </a:rPr>
              <a:t>在外力作用下沿</a:t>
            </a:r>
            <a:r>
              <a:rPr lang="en-US" altLang="zh-CN" sz="2400" b="1">
                <a:latin typeface="Times New Roman" panose="02020603050405020304"/>
                <a:ea typeface="宋体" panose="02010600030101010101" pitchFamily="2" charset="-122"/>
              </a:rPr>
              <a:t>+</a:t>
            </a:r>
            <a:r>
              <a:rPr lang="en-US" altLang="zh-CN" sz="2400" b="1" i="1">
                <a:latin typeface="Times New Roman" panose="02020603050405020304"/>
                <a:ea typeface="宋体" panose="02010600030101010101" pitchFamily="2" charset="-122"/>
              </a:rPr>
              <a:t>x</a:t>
            </a:r>
            <a:r>
              <a:rPr lang="zh-CN" altLang="en-US" sz="2400" b="1">
                <a:latin typeface="宋体" panose="02010600030101010101" pitchFamily="2" charset="-122"/>
                <a:ea typeface="宋体" panose="02010600030101010101" pitchFamily="2" charset="-122"/>
              </a:rPr>
              <a:t>方向移动时，其电势能</a:t>
            </a:r>
            <a:r>
              <a:rPr lang="en-US" altLang="zh-CN" sz="2400" b="1" i="1">
                <a:latin typeface="Times New Roman" panose="02020603050405020304"/>
                <a:ea typeface="宋体" panose="02010600030101010101" pitchFamily="2" charset="-122"/>
              </a:rPr>
              <a:t>E</a:t>
            </a:r>
            <a:r>
              <a:rPr lang="en-US" altLang="zh-CN" sz="2400" b="1" baseline="-25000">
                <a:latin typeface="Times New Roman" panose="02020603050405020304"/>
                <a:ea typeface="宋体" panose="02010600030101010101" pitchFamily="2" charset="-122"/>
              </a:rPr>
              <a:t>p</a:t>
            </a:r>
            <a:r>
              <a:rPr lang="zh-CN" altLang="en-US" sz="2400" b="1">
                <a:latin typeface="宋体" panose="02010600030101010101" pitchFamily="2" charset="-122"/>
                <a:ea typeface="宋体" panose="02010600030101010101" pitchFamily="2" charset="-122"/>
              </a:rPr>
              <a:t>随位置</a:t>
            </a:r>
            <a:r>
              <a:rPr lang="en-US" altLang="zh-CN" sz="2400" b="1" i="1">
                <a:latin typeface="Times New Roman" panose="02020603050405020304"/>
                <a:ea typeface="宋体" panose="02010600030101010101" pitchFamily="2" charset="-122"/>
              </a:rPr>
              <a:t>x</a:t>
            </a:r>
            <a:r>
              <a:rPr lang="zh-CN" altLang="en-US" sz="2400" b="1">
                <a:latin typeface="宋体" panose="02010600030101010101" pitchFamily="2" charset="-122"/>
                <a:ea typeface="宋体" panose="02010600030101010101" pitchFamily="2" charset="-122"/>
              </a:rPr>
              <a:t>变化的关系如图所示。则下列说法正确的是</a:t>
            </a:r>
            <a:r>
              <a:rPr lang="en-US" altLang="zh-CN" sz="2400" b="1">
                <a:latin typeface="Times New Roman" panose="02020603050405020304"/>
                <a:ea typeface="宋体" panose="02010600030101010101" pitchFamily="2" charset="-122"/>
              </a:rPr>
              <a:t>(</a:t>
            </a:r>
            <a:r>
              <a:rPr lang="zh-CN" altLang="en-US" sz="2400" b="1">
                <a:latin typeface="宋体" panose="02010600030101010101" pitchFamily="2" charset="-122"/>
                <a:ea typeface="宋体" panose="02010600030101010101" pitchFamily="2" charset="-122"/>
              </a:rPr>
              <a:t>　　</a:t>
            </a:r>
            <a:r>
              <a:rPr lang="en-US" altLang="zh-CN" sz="2400" b="1">
                <a:latin typeface="Times New Roman" panose="02020603050405020304"/>
                <a:ea typeface="宋体" panose="02010600030101010101" pitchFamily="2" charset="-122"/>
              </a:rPr>
              <a:t>)</a:t>
            </a:r>
            <a:endParaRPr lang="en-US" altLang="zh-CN" sz="2400" b="1">
              <a:latin typeface="Times New Roman" panose="02020603050405020304"/>
              <a:ea typeface="宋体" panose="02010600030101010101" pitchFamily="2" charset="-122"/>
            </a:endParaRPr>
          </a:p>
        </p:txBody>
      </p:sp>
      <p:sp>
        <p:nvSpPr>
          <p:cNvPr id="3" name="文本框 2"/>
          <p:cNvSpPr txBox="1"/>
          <p:nvPr/>
        </p:nvSpPr>
        <p:spPr>
          <a:xfrm>
            <a:off x="323215" y="2349500"/>
            <a:ext cx="6081395" cy="2306955"/>
          </a:xfrm>
          <a:prstGeom prst="rect">
            <a:avLst/>
          </a:prstGeom>
        </p:spPr>
        <p:txBody>
          <a:bodyPr wrap="square">
            <a:spAutoFit/>
          </a:bodyPr>
          <a:p>
            <a:pPr marL="0" indent="0" algn="just" defTabSz="266700">
              <a:lnSpc>
                <a:spcPct val="150000"/>
              </a:lnSpc>
              <a:spcBef>
                <a:spcPct val="0"/>
              </a:spcBef>
              <a:spcAft>
                <a:spcPct val="0"/>
              </a:spcAft>
              <a:tabLst>
                <a:tab pos="1620520" algn="l"/>
                <a:tab pos="3150870" algn="l"/>
                <a:tab pos="4591050" algn="l"/>
              </a:tabLst>
            </a:pPr>
            <a:r>
              <a:rPr lang="en-US" altLang="zh-CN" sz="2400" b="1">
                <a:latin typeface="Times New Roman" panose="02020603050405020304"/>
                <a:ea typeface="宋体" panose="02010600030101010101" pitchFamily="2" charset="-122"/>
              </a:rPr>
              <a:t>A.</a:t>
            </a:r>
            <a:r>
              <a:rPr lang="en-US" altLang="zh-CN" sz="2400" b="1" i="1">
                <a:latin typeface="Times New Roman" panose="02020603050405020304"/>
                <a:ea typeface="宋体" panose="02010600030101010101" pitchFamily="2" charset="-122"/>
              </a:rPr>
              <a:t>x</a:t>
            </a:r>
            <a:r>
              <a:rPr lang="en-US" altLang="zh-CN" sz="2400" b="1">
                <a:latin typeface="Times New Roman" panose="02020603050405020304"/>
                <a:ea typeface="宋体" panose="02010600030101010101" pitchFamily="2" charset="-122"/>
              </a:rPr>
              <a:t>=0</a:t>
            </a:r>
            <a:r>
              <a:rPr lang="zh-CN" altLang="en-US" sz="2400" b="1">
                <a:latin typeface="宋体" panose="02010600030101010101" pitchFamily="2" charset="-122"/>
                <a:ea typeface="宋体" panose="02010600030101010101" pitchFamily="2" charset="-122"/>
              </a:rPr>
              <a:t>处的电场强度为零</a:t>
            </a:r>
            <a:endParaRPr lang="zh-CN" altLang="en-US" sz="2400" b="1">
              <a:latin typeface="宋体" panose="02010600030101010101" pitchFamily="2" charset="-122"/>
              <a:ea typeface="宋体" panose="02010600030101010101" pitchFamily="2" charset="-122"/>
            </a:endParaRPr>
          </a:p>
          <a:p>
            <a:pPr marL="0" indent="0" algn="just" defTabSz="266700">
              <a:lnSpc>
                <a:spcPct val="150000"/>
              </a:lnSpc>
              <a:spcBef>
                <a:spcPct val="0"/>
              </a:spcBef>
              <a:spcAft>
                <a:spcPct val="0"/>
              </a:spcAft>
              <a:tabLst>
                <a:tab pos="1620520" algn="l"/>
                <a:tab pos="3150870" algn="l"/>
                <a:tab pos="4591050" algn="l"/>
              </a:tabLst>
            </a:pPr>
            <a:r>
              <a:rPr lang="en-US" altLang="zh-CN" sz="2400" b="1">
                <a:latin typeface="Times New Roman" panose="02020603050405020304"/>
                <a:ea typeface="宋体" panose="02010600030101010101" pitchFamily="2" charset="-122"/>
              </a:rPr>
              <a:t>B.</a:t>
            </a:r>
            <a:r>
              <a:rPr lang="zh-CN" altLang="en-US" sz="2400" b="1">
                <a:latin typeface="宋体" panose="02010600030101010101" pitchFamily="2" charset="-122"/>
                <a:ea typeface="宋体" panose="02010600030101010101" pitchFamily="2" charset="-122"/>
              </a:rPr>
              <a:t>从</a:t>
            </a:r>
            <a:r>
              <a:rPr lang="en-US" altLang="zh-CN" sz="2400" b="1" i="1">
                <a:latin typeface="Times New Roman" panose="02020603050405020304"/>
                <a:ea typeface="宋体" panose="02010600030101010101" pitchFamily="2" charset="-122"/>
              </a:rPr>
              <a:t>x</a:t>
            </a:r>
            <a:r>
              <a:rPr lang="en-US" altLang="zh-CN" sz="2400" b="1">
                <a:latin typeface="Times New Roman" panose="02020603050405020304"/>
                <a:ea typeface="宋体" panose="02010600030101010101" pitchFamily="2" charset="-122"/>
              </a:rPr>
              <a:t>=0</a:t>
            </a:r>
            <a:r>
              <a:rPr lang="zh-CN" altLang="en-US" sz="2400" b="1">
                <a:latin typeface="宋体" panose="02010600030101010101" pitchFamily="2" charset="-122"/>
                <a:ea typeface="宋体" panose="02010600030101010101" pitchFamily="2" charset="-122"/>
              </a:rPr>
              <a:t>到</a:t>
            </a:r>
            <a:r>
              <a:rPr lang="en-US" altLang="zh-CN" sz="2400" b="1" i="1">
                <a:latin typeface="Times New Roman" panose="02020603050405020304"/>
                <a:ea typeface="宋体" panose="02010600030101010101" pitchFamily="2" charset="-122"/>
              </a:rPr>
              <a:t>x</a:t>
            </a:r>
            <a:r>
              <a:rPr lang="en-US" altLang="zh-CN" sz="2400" b="1">
                <a:latin typeface="Times New Roman" panose="02020603050405020304"/>
                <a:ea typeface="宋体" panose="02010600030101010101" pitchFamily="2" charset="-122"/>
              </a:rPr>
              <a:t>=</a:t>
            </a:r>
            <a:r>
              <a:rPr lang="en-US" altLang="zh-CN" sz="2400" b="1" i="1">
                <a:latin typeface="Times New Roman" panose="02020603050405020304"/>
                <a:ea typeface="宋体" panose="02010600030101010101" pitchFamily="2" charset="-122"/>
              </a:rPr>
              <a:t>x</a:t>
            </a:r>
            <a:r>
              <a:rPr lang="en-US" altLang="zh-CN" sz="2400" b="1" baseline="-25000">
                <a:latin typeface="Times New Roman" panose="02020603050405020304"/>
                <a:ea typeface="宋体" panose="02010600030101010101" pitchFamily="2" charset="-122"/>
              </a:rPr>
              <a:t>2</a:t>
            </a:r>
            <a:r>
              <a:rPr lang="zh-CN" altLang="en-US" sz="2400" b="1">
                <a:latin typeface="宋体" panose="02010600030101010101" pitchFamily="2" charset="-122"/>
                <a:ea typeface="宋体" panose="02010600030101010101" pitchFamily="2" charset="-122"/>
              </a:rPr>
              <a:t>处过程中，外力做功为</a:t>
            </a:r>
            <a:r>
              <a:rPr lang="en-US" altLang="zh-CN" sz="2400" b="1">
                <a:latin typeface="Times New Roman" panose="02020603050405020304"/>
                <a:ea typeface="宋体" panose="02010600030101010101" pitchFamily="2" charset="-122"/>
              </a:rPr>
              <a:t>2</a:t>
            </a:r>
            <a:r>
              <a:rPr lang="en-US" altLang="zh-CN" sz="2400" b="1" i="1">
                <a:latin typeface="Times New Roman" panose="02020603050405020304"/>
                <a:ea typeface="宋体" panose="02010600030101010101" pitchFamily="2" charset="-122"/>
              </a:rPr>
              <a:t>E</a:t>
            </a:r>
            <a:r>
              <a:rPr lang="en-US" altLang="zh-CN" sz="2400" b="1" baseline="-25000">
                <a:latin typeface="Times New Roman" panose="02020603050405020304"/>
                <a:ea typeface="宋体" panose="02010600030101010101" pitchFamily="2" charset="-122"/>
              </a:rPr>
              <a:t>p0</a:t>
            </a:r>
            <a:endParaRPr lang="en-US" altLang="zh-CN" sz="2400" b="1" baseline="-25000">
              <a:latin typeface="Times New Roman" panose="02020603050405020304"/>
              <a:ea typeface="宋体" panose="02010600030101010101" pitchFamily="2" charset="-122"/>
            </a:endParaRPr>
          </a:p>
          <a:p>
            <a:pPr marL="0" indent="0" algn="just" defTabSz="266700">
              <a:lnSpc>
                <a:spcPct val="150000"/>
              </a:lnSpc>
              <a:spcBef>
                <a:spcPct val="0"/>
              </a:spcBef>
              <a:spcAft>
                <a:spcPct val="0"/>
              </a:spcAft>
              <a:tabLst>
                <a:tab pos="1620520" algn="l"/>
                <a:tab pos="3150870" algn="l"/>
                <a:tab pos="4591050" algn="l"/>
              </a:tabLst>
            </a:pPr>
            <a:r>
              <a:rPr lang="en-US" altLang="zh-CN" sz="2400" b="1">
                <a:latin typeface="Times New Roman" panose="02020603050405020304"/>
                <a:ea typeface="宋体" panose="02010600030101010101" pitchFamily="2" charset="-122"/>
              </a:rPr>
              <a:t>C.</a:t>
            </a:r>
            <a:r>
              <a:rPr lang="en-US" altLang="zh-CN" sz="2400" b="1" i="1">
                <a:latin typeface="Times New Roman" panose="02020603050405020304"/>
                <a:ea typeface="宋体" panose="02010600030101010101" pitchFamily="2" charset="-122"/>
              </a:rPr>
              <a:t>x</a:t>
            </a:r>
            <a:r>
              <a:rPr lang="en-US" altLang="zh-CN" sz="2400" b="1">
                <a:latin typeface="Times New Roman" panose="02020603050405020304"/>
                <a:ea typeface="宋体" panose="02010600030101010101" pitchFamily="2" charset="-122"/>
              </a:rPr>
              <a:t>=</a:t>
            </a:r>
            <a:r>
              <a:rPr lang="en-US" altLang="zh-CN" sz="2400" b="1" i="1">
                <a:latin typeface="Times New Roman" panose="02020603050405020304"/>
                <a:ea typeface="宋体" panose="02010600030101010101" pitchFamily="2" charset="-122"/>
              </a:rPr>
              <a:t>x</a:t>
            </a:r>
            <a:r>
              <a:rPr lang="en-US" altLang="zh-CN" sz="2400" b="1" baseline="-25000">
                <a:latin typeface="Times New Roman" panose="02020603050405020304"/>
                <a:ea typeface="宋体" panose="02010600030101010101" pitchFamily="2" charset="-122"/>
              </a:rPr>
              <a:t>1</a:t>
            </a:r>
            <a:r>
              <a:rPr lang="zh-CN" altLang="en-US" sz="2400" b="1">
                <a:latin typeface="宋体" panose="02010600030101010101" pitchFamily="2" charset="-122"/>
                <a:ea typeface="宋体" panose="02010600030101010101" pitchFamily="2" charset="-122"/>
              </a:rPr>
              <a:t>和</a:t>
            </a:r>
            <a:r>
              <a:rPr lang="en-US" altLang="zh-CN" sz="2400" b="1" i="1">
                <a:latin typeface="Times New Roman" panose="02020603050405020304"/>
                <a:ea typeface="宋体" panose="02010600030101010101" pitchFamily="2" charset="-122"/>
              </a:rPr>
              <a:t>x</a:t>
            </a:r>
            <a:r>
              <a:rPr lang="en-US" altLang="zh-CN" sz="2400" b="1">
                <a:latin typeface="Times New Roman" panose="02020603050405020304"/>
                <a:ea typeface="宋体" panose="02010600030101010101" pitchFamily="2" charset="-122"/>
              </a:rPr>
              <a:t>=</a:t>
            </a:r>
            <a:r>
              <a:rPr lang="en-US" altLang="zh-CN" sz="2400" b="1" i="1">
                <a:latin typeface="Times New Roman" panose="02020603050405020304"/>
                <a:ea typeface="宋体" panose="02010600030101010101" pitchFamily="2" charset="-122"/>
              </a:rPr>
              <a:t>x</a:t>
            </a:r>
            <a:r>
              <a:rPr lang="en-US" altLang="zh-CN" sz="2400" b="1" baseline="-25000">
                <a:latin typeface="Times New Roman" panose="02020603050405020304"/>
                <a:ea typeface="宋体" panose="02010600030101010101" pitchFamily="2" charset="-122"/>
              </a:rPr>
              <a:t>2</a:t>
            </a:r>
            <a:r>
              <a:rPr lang="zh-CN" altLang="en-US" sz="2400" b="1">
                <a:latin typeface="宋体" panose="02010600030101010101" pitchFamily="2" charset="-122"/>
                <a:ea typeface="宋体" panose="02010600030101010101" pitchFamily="2" charset="-122"/>
              </a:rPr>
              <a:t>处的电场方向一定相反</a:t>
            </a:r>
            <a:endParaRPr lang="zh-CN" altLang="en-US" sz="2400" b="1">
              <a:latin typeface="宋体" panose="02010600030101010101" pitchFamily="2" charset="-122"/>
              <a:ea typeface="宋体" panose="02010600030101010101" pitchFamily="2" charset="-122"/>
            </a:endParaRPr>
          </a:p>
          <a:p>
            <a:pPr marL="0" indent="0" algn="just" defTabSz="266700">
              <a:lnSpc>
                <a:spcPct val="150000"/>
              </a:lnSpc>
              <a:spcBef>
                <a:spcPct val="0"/>
              </a:spcBef>
              <a:spcAft>
                <a:spcPct val="0"/>
              </a:spcAft>
              <a:tabLst>
                <a:tab pos="1620520" algn="l"/>
                <a:tab pos="3150870" algn="l"/>
                <a:tab pos="4591050" algn="l"/>
              </a:tabLst>
            </a:pPr>
            <a:r>
              <a:rPr lang="en-US" altLang="zh-CN" sz="2400" b="1">
                <a:latin typeface="Times New Roman" panose="02020603050405020304"/>
                <a:ea typeface="宋体" panose="02010600030101010101" pitchFamily="2" charset="-122"/>
              </a:rPr>
              <a:t>D.</a:t>
            </a:r>
            <a:r>
              <a:rPr lang="en-US" altLang="zh-CN" sz="2400" b="1" i="1">
                <a:latin typeface="Times New Roman" panose="02020603050405020304"/>
                <a:ea typeface="宋体" panose="02010600030101010101" pitchFamily="2" charset="-122"/>
              </a:rPr>
              <a:t>x</a:t>
            </a:r>
            <a:r>
              <a:rPr lang="en-US" altLang="zh-CN" sz="2400" b="1">
                <a:latin typeface="Times New Roman" panose="02020603050405020304"/>
                <a:ea typeface="宋体" panose="02010600030101010101" pitchFamily="2" charset="-122"/>
              </a:rPr>
              <a:t>=</a:t>
            </a:r>
            <a:r>
              <a:rPr lang="en-US" altLang="zh-CN" sz="2400" b="1" i="1">
                <a:latin typeface="Times New Roman" panose="02020603050405020304"/>
                <a:ea typeface="宋体" panose="02010600030101010101" pitchFamily="2" charset="-122"/>
              </a:rPr>
              <a:t>x</a:t>
            </a:r>
            <a:r>
              <a:rPr lang="en-US" altLang="zh-CN" sz="2400" b="1" baseline="-25000">
                <a:latin typeface="Times New Roman" panose="02020603050405020304"/>
                <a:ea typeface="宋体" panose="02010600030101010101" pitchFamily="2" charset="-122"/>
              </a:rPr>
              <a:t>1</a:t>
            </a:r>
            <a:r>
              <a:rPr lang="zh-CN" altLang="en-US" sz="2400" b="1">
                <a:latin typeface="宋体" panose="02010600030101010101" pitchFamily="2" charset="-122"/>
                <a:ea typeface="宋体" panose="02010600030101010101" pitchFamily="2" charset="-122"/>
              </a:rPr>
              <a:t>和</a:t>
            </a:r>
            <a:r>
              <a:rPr lang="en-US" altLang="zh-CN" sz="2400" b="1" i="1">
                <a:latin typeface="Times New Roman" panose="02020603050405020304"/>
                <a:ea typeface="宋体" panose="02010600030101010101" pitchFamily="2" charset="-122"/>
              </a:rPr>
              <a:t>x</a:t>
            </a:r>
            <a:r>
              <a:rPr lang="en-US" altLang="zh-CN" sz="2400" b="1">
                <a:latin typeface="Times New Roman" panose="02020603050405020304"/>
                <a:ea typeface="宋体" panose="02010600030101010101" pitchFamily="2" charset="-122"/>
              </a:rPr>
              <a:t>=</a:t>
            </a:r>
            <a:r>
              <a:rPr lang="en-US" altLang="zh-CN" sz="2400" b="1" i="1">
                <a:latin typeface="Times New Roman" panose="02020603050405020304"/>
                <a:ea typeface="宋体" panose="02010600030101010101" pitchFamily="2" charset="-122"/>
              </a:rPr>
              <a:t>x</a:t>
            </a:r>
            <a:r>
              <a:rPr lang="en-US" altLang="zh-CN" sz="2400" b="1" baseline="-25000">
                <a:latin typeface="Times New Roman" panose="02020603050405020304"/>
                <a:ea typeface="宋体" panose="02010600030101010101" pitchFamily="2" charset="-122"/>
              </a:rPr>
              <a:t>2</a:t>
            </a:r>
            <a:r>
              <a:rPr lang="zh-CN" altLang="en-US" sz="2400" b="1">
                <a:latin typeface="宋体" panose="02010600030101010101" pitchFamily="2" charset="-122"/>
                <a:ea typeface="宋体" panose="02010600030101010101" pitchFamily="2" charset="-122"/>
              </a:rPr>
              <a:t>处的电场方向可能相反</a:t>
            </a:r>
            <a:endParaRPr lang="zh-CN" altLang="en-US" sz="2400" b="1">
              <a:latin typeface="宋体" panose="02010600030101010101" pitchFamily="2" charset="-122"/>
              <a:ea typeface="宋体" panose="02010600030101010101" pitchFamily="2" charset="-122"/>
            </a:endParaRPr>
          </a:p>
        </p:txBody>
      </p:sp>
      <p:pic>
        <p:nvPicPr>
          <p:cNvPr id="111" name="image24.jpeg"/>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a:xfrm>
            <a:off x="7014210" y="2191385"/>
            <a:ext cx="4610735" cy="2859405"/>
          </a:xfrm>
          <a:prstGeom prst="rect">
            <a:avLst/>
          </a:prstGeom>
          <a:noFill/>
          <a:ln>
            <a:noFill/>
          </a:ln>
        </p:spPr>
      </p:pic>
      <p:sp>
        <p:nvSpPr>
          <p:cNvPr id="10" name="TextBox 6"/>
          <p:cNvSpPr txBox="1"/>
          <p:nvPr/>
        </p:nvSpPr>
        <p:spPr>
          <a:xfrm>
            <a:off x="3413760" y="1808480"/>
            <a:ext cx="389890" cy="382905"/>
          </a:xfrm>
          <a:prstGeom prst="rect">
            <a:avLst/>
          </a:prstGeom>
          <a:noFill/>
        </p:spPr>
        <p:txBody>
          <a:bodyPr wrap="square" rtlCol="0">
            <a:noAutofit/>
          </a:bodyPr>
          <a:lstStyle/>
          <a:p>
            <a:r>
              <a:rPr lang="en-US" altLang="zh-CN" sz="3000" b="1" smtClean="0">
                <a:solidFill>
                  <a:srgbClr val="C00000"/>
                </a:solidFill>
                <a:latin typeface="Times New Roman" panose="02020603050405020304" pitchFamily="18" charset="0"/>
                <a:ea typeface="华文细黑" panose="02010600040101010101" pitchFamily="2" charset="-122"/>
                <a:cs typeface="Times New Roman" panose="02020603050405020304" pitchFamily="18" charset="0"/>
              </a:rPr>
              <a:t>D</a:t>
            </a:r>
            <a:endParaRPr lang="zh-CN" altLang="en-US" sz="3000" b="1" dirty="0">
              <a:solidFill>
                <a:srgbClr val="C00000"/>
              </a:solidFill>
              <a:latin typeface="Times New Roman" panose="02020603050405020304" pitchFamily="18" charset="0"/>
              <a:ea typeface="华文细黑" panose="0201060004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7625" y="502285"/>
            <a:ext cx="11116310" cy="1920875"/>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例</a:t>
            </a:r>
            <a:r>
              <a:rPr lang="en-US" altLang="zh-CN" sz="2600">
                <a:solidFill>
                  <a:srgbClr val="000000"/>
                </a:solidFill>
                <a:latin typeface="Times New Roman" panose="02020603050405020304" pitchFamily="18" charset="0"/>
                <a:ea typeface="微软雅黑" panose="020B0503020204020204" pitchFamily="34" charset="-122"/>
              </a:rPr>
              <a:t>4</a:t>
            </a:r>
            <a:r>
              <a:rPr lang="en-US" altLang="zh-CN" sz="2600" b="1">
                <a:solidFill>
                  <a:srgbClr val="000000"/>
                </a:solidFill>
                <a:latin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(2025·</a:t>
            </a:r>
            <a:r>
              <a:rPr lang="zh-CN" altLang="zh-CN" sz="2600" b="1">
                <a:solidFill>
                  <a:srgbClr val="000000"/>
                </a:solidFill>
                <a:latin typeface="Times New Roman" panose="02020603050405020304" pitchFamily="18" charset="0"/>
                <a:cs typeface="Times New Roman" panose="02020603050405020304" pitchFamily="18" charset="0"/>
              </a:rPr>
              <a:t>江苏南通模拟</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某电场中</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x</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轴上各点电场强度</a:t>
            </a:r>
            <a:r>
              <a:rPr lang="en-US" altLang="zh-CN" sz="2600" i="1">
                <a:solidFill>
                  <a:srgbClr val="000000"/>
                </a:solidFill>
                <a:latin typeface="Times New Roman" panose="02020603050405020304" pitchFamily="18" charset="0"/>
                <a:ea typeface="微软雅黑" panose="020B0503020204020204" pitchFamily="34" charset="-122"/>
              </a:rPr>
              <a:t>E</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随位置</a:t>
            </a:r>
            <a:r>
              <a:rPr lang="en-US" altLang="zh-CN" sz="2600" i="1">
                <a:solidFill>
                  <a:srgbClr val="000000"/>
                </a:solidFill>
                <a:latin typeface="Times New Roman" panose="02020603050405020304" pitchFamily="18" charset="0"/>
                <a:ea typeface="微软雅黑" panose="020B0503020204020204" pitchFamily="34" charset="-122"/>
              </a:rPr>
              <a:t>x</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的变化规律如图所示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x</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方向是电场的正方向</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一电子从</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x</a:t>
            </a:r>
            <a:r>
              <a:rPr lang="en-US" altLang="zh-CN" sz="2600" baseline="-25000">
                <a:solidFill>
                  <a:srgbClr val="000000"/>
                </a:solidFill>
                <a:latin typeface="Times New Roman" panose="02020603050405020304" pitchFamily="18" charset="0"/>
                <a:ea typeface="微软雅黑" panose="020B0503020204020204" pitchFamily="34" charset="-122"/>
              </a:rPr>
              <a:t>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处以</a:t>
            </a:r>
            <a:r>
              <a:rPr lang="en-US" altLang="zh-CN" sz="2600" i="1">
                <a:solidFill>
                  <a:srgbClr val="000000"/>
                </a:solidFill>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25000">
                <a:solidFill>
                  <a:srgbClr val="000000"/>
                </a:solidFill>
                <a:latin typeface="Times New Roman" panose="02020603050405020304" pitchFamily="18" charset="0"/>
                <a:ea typeface="微软雅黑" panose="020B0503020204020204" pitchFamily="34" charset="-122"/>
              </a:rPr>
              <a:t>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沿</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rPr>
              <a:t>x</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方向射入</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下列说法正确的是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panose="02010600030101010101" pitchFamily="2" charset="-122"/>
              <a:cs typeface="Courier New" panose="02070309020205020404"/>
            </a:endParaRPr>
          </a:p>
        </p:txBody>
      </p:sp>
      <p:sp>
        <p:nvSpPr>
          <p:cNvPr id="5" name="TextBox 6"/>
          <p:cNvSpPr txBox="1"/>
          <p:nvPr/>
        </p:nvSpPr>
        <p:spPr>
          <a:xfrm>
            <a:off x="2665960" y="1869297"/>
            <a:ext cx="1080135" cy="553998"/>
          </a:xfrm>
          <a:prstGeom prst="rect">
            <a:avLst/>
          </a:prstGeom>
          <a:noFill/>
        </p:spPr>
        <p:txBody>
          <a:bodyPr wrap="square" rtlCol="0">
            <a:spAutoFit/>
          </a:bodyPr>
          <a:lstStyle/>
          <a:p>
            <a:r>
              <a:rPr lang="en-US" altLang="zh-CN" sz="3000" b="1" smtClean="0">
                <a:solidFill>
                  <a:srgbClr val="C00000"/>
                </a:solidFill>
                <a:latin typeface="Times New Roman" panose="02020603050405020304" pitchFamily="18" charset="0"/>
                <a:ea typeface="华文细黑" panose="02010600040101010101" pitchFamily="2" charset="-122"/>
                <a:cs typeface="Times New Roman" panose="02020603050405020304" pitchFamily="18" charset="0"/>
              </a:rPr>
              <a:t>A</a:t>
            </a:r>
            <a:endParaRPr lang="zh-CN" altLang="en-US" sz="3000" b="1" dirty="0">
              <a:solidFill>
                <a:srgbClr val="C00000"/>
              </a:solidFill>
              <a:latin typeface="Times New Roman" panose="02020603050405020304" pitchFamily="18" charset="0"/>
              <a:ea typeface="华文细黑" panose="02010600040101010101" pitchFamily="2" charset="-122"/>
              <a:cs typeface="Times New Roman" panose="02020603050405020304" pitchFamily="18" charset="0"/>
            </a:endParaRPr>
          </a:p>
        </p:txBody>
      </p:sp>
      <p:pic>
        <p:nvPicPr>
          <p:cNvPr id="6" name="image318.jpeg"/>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95365" y="2265045"/>
            <a:ext cx="3968115" cy="2371725"/>
          </a:xfrm>
          <a:prstGeom prst="rect">
            <a:avLst/>
          </a:prstGeom>
        </p:spPr>
      </p:pic>
      <p:sp>
        <p:nvSpPr>
          <p:cNvPr id="7" name="矩形 6"/>
          <p:cNvSpPr/>
          <p:nvPr/>
        </p:nvSpPr>
        <p:spPr>
          <a:xfrm>
            <a:off x="431165" y="2265045"/>
            <a:ext cx="6389370" cy="2520950"/>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电子能越过</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处</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B.0.5</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处电势最高</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处的电势比</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点高</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电子在</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处电势能小于</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0.5</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处</a:t>
            </a:r>
            <a:endParaRPr lang="zh-CN" altLang="zh-CN" sz="1150">
              <a:latin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1"/>
          <p:cNvSpPr>
            <a:spLocks noChangeArrowheads="1"/>
          </p:cNvSpPr>
          <p:nvPr/>
        </p:nvSpPr>
        <p:spPr bwMode="auto">
          <a:xfrm>
            <a:off x="178799" y="388011"/>
            <a:ext cx="11772834" cy="597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2609850" algn="l"/>
              </a:tabLst>
              <a:defRPr>
                <a:solidFill>
                  <a:schemeClr val="tx1"/>
                </a:solidFill>
                <a:latin typeface="Calibri" panose="020F0502020204030204" pitchFamily="34" charset="0"/>
                <a:ea typeface="宋体" panose="02010600030101010101" pitchFamily="2" charset="-122"/>
              </a:defRPr>
            </a:lvl1pPr>
            <a:lvl2pPr marL="742950" indent="-285750" eaLnBrk="0" hangingPunct="0">
              <a:tabLst>
                <a:tab pos="2609850" algn="l"/>
              </a:tabLst>
              <a:defRPr>
                <a:solidFill>
                  <a:schemeClr val="tx1"/>
                </a:solidFill>
                <a:latin typeface="Calibri" panose="020F0502020204030204" pitchFamily="34" charset="0"/>
                <a:ea typeface="宋体" panose="02010600030101010101" pitchFamily="2" charset="-122"/>
              </a:defRPr>
            </a:lvl2pPr>
            <a:lvl3pPr marL="1143000" indent="-228600" eaLnBrk="0" hangingPunct="0">
              <a:tabLst>
                <a:tab pos="2609850" algn="l"/>
              </a:tabLst>
              <a:defRPr>
                <a:solidFill>
                  <a:schemeClr val="tx1"/>
                </a:solidFill>
                <a:latin typeface="Calibri" panose="020F0502020204030204" pitchFamily="34" charset="0"/>
                <a:ea typeface="宋体" panose="02010600030101010101" pitchFamily="2" charset="-122"/>
              </a:defRPr>
            </a:lvl3pPr>
            <a:lvl4pPr marL="1600200" indent="-228600" eaLnBrk="0" hangingPunct="0">
              <a:tabLst>
                <a:tab pos="2609850" algn="l"/>
              </a:tabLst>
              <a:defRPr>
                <a:solidFill>
                  <a:schemeClr val="tx1"/>
                </a:solidFill>
                <a:latin typeface="Calibri" panose="020F0502020204030204" pitchFamily="34" charset="0"/>
                <a:ea typeface="宋体" panose="02010600030101010101" pitchFamily="2" charset="-122"/>
              </a:defRPr>
            </a:lvl4pPr>
            <a:lvl5pPr marL="2057400" indent="-228600" eaLnBrk="0" hangingPunct="0">
              <a:tabLst>
                <a:tab pos="2609850" algn="l"/>
              </a:tabLst>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9pPr>
          </a:lstStyle>
          <a:p>
            <a:pPr algn="ctr">
              <a:lnSpc>
                <a:spcPct val="130000"/>
              </a:lnSpc>
              <a:spcBef>
                <a:spcPts val="1200"/>
              </a:spcBef>
              <a:spcAft>
                <a:spcPts val="300"/>
              </a:spcAft>
            </a:pPr>
            <a:r>
              <a:rPr lang="zh-CN" altLang="en-US" sz="2800" kern="1400">
                <a:latin typeface="Cambria" panose="02040503050406030204"/>
                <a:ea typeface="微软雅黑" panose="020B0503020204020204" pitchFamily="34" charset="-122"/>
                <a:cs typeface="Times New Roman" panose="02020603050405020304"/>
              </a:rPr>
              <a:t>热点二　电场中的图像问题</a:t>
            </a:r>
            <a:endParaRPr lang="zh-CN" altLang="zh-CN" sz="1800" b="1" kern="1400" dirty="0">
              <a:solidFill>
                <a:srgbClr val="FF0000"/>
              </a:solidFill>
              <a:effectLst/>
              <a:latin typeface="Cambria" panose="02040503050406030204"/>
              <a:ea typeface="宋体" panose="02010600030101010101" pitchFamily="2" charset="-122"/>
              <a:cs typeface="Times New Roman" panose="02020603050405020304"/>
            </a:endParaRPr>
          </a:p>
        </p:txBody>
      </p:sp>
      <p:sp>
        <p:nvSpPr>
          <p:cNvPr id="9" name="矩形 8"/>
          <p:cNvSpPr/>
          <p:nvPr/>
        </p:nvSpPr>
        <p:spPr>
          <a:xfrm>
            <a:off x="229407" y="909187"/>
            <a:ext cx="11722861" cy="629443"/>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电场中几种常见的图像</a:t>
            </a:r>
            <a:endParaRPr lang="zh-CN" altLang="zh-CN" sz="1050" kern="100" dirty="0">
              <a:effectLst/>
              <a:latin typeface="宋体" panose="02010600030101010101" pitchFamily="2" charset="-122"/>
              <a:cs typeface="Courier New" panose="02070309020205020404"/>
            </a:endParaRPr>
          </a:p>
        </p:txBody>
      </p:sp>
      <p:graphicFrame>
        <p:nvGraphicFramePr>
          <p:cNvPr id="5" name="表格 4"/>
          <p:cNvGraphicFramePr/>
          <p:nvPr>
            <p:custDataLst>
              <p:tags r:id="rId1"/>
            </p:custDataLst>
          </p:nvPr>
        </p:nvGraphicFramePr>
        <p:xfrm>
          <a:off x="694690" y="1537970"/>
          <a:ext cx="10398125" cy="5237480"/>
        </p:xfrm>
        <a:graphic>
          <a:graphicData uri="http://schemas.openxmlformats.org/drawingml/2006/table">
            <a:tbl>
              <a:tblPr/>
              <a:tblGrid>
                <a:gridCol w="1298575"/>
                <a:gridCol w="9099550"/>
              </a:tblGrid>
              <a:tr h="1425575">
                <a:tc>
                  <a:txBody>
                    <a:bodyPr/>
                    <a:p>
                      <a:pPr marL="0" indent="0" algn="ctr" defTabSz="914400">
                        <a:lnSpc>
                          <a:spcPct val="150000"/>
                        </a:lnSpc>
                        <a:spcBef>
                          <a:spcPct val="0"/>
                        </a:spcBef>
                        <a:spcAft>
                          <a:spcPct val="0"/>
                        </a:spcAft>
                        <a:tabLst>
                          <a:tab pos="1620520" algn="l"/>
                          <a:tab pos="3150870" algn="l"/>
                          <a:tab pos="4591050" algn="l"/>
                        </a:tabLst>
                      </a:pPr>
                      <a:r>
                        <a:rPr lang="en-US" altLang="zh-CN" sz="2000" i="1">
                          <a:latin typeface="Times New Roman" panose="02020603050405020304"/>
                          <a:ea typeface="宋体" panose="02010600030101010101" pitchFamily="2" charset="-122"/>
                        </a:rPr>
                        <a:t>v</a:t>
                      </a:r>
                      <a:r>
                        <a:rPr lang="en-US" altLang="zh-CN" sz="2000">
                          <a:latin typeface="Times New Roman" panose="02020603050405020304"/>
                          <a:ea typeface="宋体" panose="02010600030101010101" pitchFamily="2" charset="-122"/>
                        </a:rPr>
                        <a:t>-</a:t>
                      </a:r>
                      <a:r>
                        <a:rPr lang="en-US" altLang="zh-CN" sz="2000" i="1">
                          <a:latin typeface="Times New Roman" panose="02020603050405020304"/>
                          <a:ea typeface="宋体" panose="02010600030101010101" pitchFamily="2" charset="-122"/>
                        </a:rPr>
                        <a:t>t</a:t>
                      </a:r>
                      <a:r>
                        <a:rPr lang="zh-CN" sz="2000">
                          <a:latin typeface="宋体" panose="02010600030101010101" pitchFamily="2" charset="-122"/>
                          <a:ea typeface="宋体" panose="02010600030101010101" pitchFamily="2" charset="-122"/>
                        </a:rPr>
                        <a:t>图像</a:t>
                      </a:r>
                      <a:endParaRPr lang="zh-CN" sz="2000">
                        <a:latin typeface="宋体" panose="02010600030101010101" pitchFamily="2" charset="-122"/>
                        <a:ea typeface="宋体" panose="02010600030101010101" pitchFamily="2" charset="-122"/>
                      </a:endParaRPr>
                    </a:p>
                  </a:txBody>
                  <a:tcPr marL="14604" marR="14604"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c>
                  <a:txBody>
                    <a:bodyPr/>
                    <a:p>
                      <a:pPr marL="0" indent="0" algn="just" defTabSz="914400">
                        <a:lnSpc>
                          <a:spcPct val="150000"/>
                        </a:lnSpc>
                        <a:spcBef>
                          <a:spcPct val="0"/>
                        </a:spcBef>
                        <a:spcAft>
                          <a:spcPct val="0"/>
                        </a:spcAft>
                        <a:tabLst>
                          <a:tab pos="1620520" algn="l"/>
                          <a:tab pos="3150870" algn="l"/>
                          <a:tab pos="4591050" algn="l"/>
                        </a:tabLst>
                      </a:pPr>
                      <a:r>
                        <a:rPr lang="zh-CN" sz="2000">
                          <a:latin typeface="宋体" panose="02010600030101010101" pitchFamily="2" charset="-122"/>
                          <a:ea typeface="宋体" panose="02010600030101010101" pitchFamily="2" charset="-122"/>
                        </a:rPr>
                        <a:t>从</a:t>
                      </a:r>
                      <a:r>
                        <a:rPr lang="en-US" altLang="zh-CN" sz="2000" i="1">
                          <a:latin typeface="Times New Roman" panose="02020603050405020304"/>
                          <a:ea typeface="宋体" panose="02010600030101010101" pitchFamily="2" charset="-122"/>
                        </a:rPr>
                        <a:t>v</a:t>
                      </a:r>
                      <a:r>
                        <a:rPr lang="en-US" altLang="zh-CN" sz="2000">
                          <a:latin typeface="Times New Roman" panose="02020603050405020304"/>
                          <a:ea typeface="宋体" panose="02010600030101010101" pitchFamily="2" charset="-122"/>
                        </a:rPr>
                        <a:t>-</a:t>
                      </a:r>
                      <a:r>
                        <a:rPr lang="en-US" altLang="zh-CN" sz="2000" i="1">
                          <a:latin typeface="Times New Roman" panose="02020603050405020304"/>
                          <a:ea typeface="宋体" panose="02010600030101010101" pitchFamily="2" charset="-122"/>
                        </a:rPr>
                        <a:t>t</a:t>
                      </a:r>
                      <a:r>
                        <a:rPr lang="zh-CN" sz="2000">
                          <a:latin typeface="宋体" panose="02010600030101010101" pitchFamily="2" charset="-122"/>
                          <a:ea typeface="宋体" panose="02010600030101010101" pitchFamily="2" charset="-122"/>
                        </a:rPr>
                        <a:t>图像上能确定粒子运动的加速度方向、大小变化情况，只受静电力时可判定粒子运动中经过的各点的电场强度方向和大小、电势高低及电势能的变化情况</a:t>
                      </a:r>
                      <a:endParaRPr lang="zh-CN" sz="2000">
                        <a:latin typeface="宋体" panose="02010600030101010101" pitchFamily="2" charset="-122"/>
                        <a:ea typeface="宋体" panose="02010600030101010101" pitchFamily="2" charset="-122"/>
                      </a:endParaRPr>
                    </a:p>
                  </a:txBody>
                  <a:tcPr marL="26670" marR="26670"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r>
              <a:tr h="960755">
                <a:tc>
                  <a:txBody>
                    <a:bodyPr/>
                    <a:p>
                      <a:pPr marL="0" indent="0" algn="ctr" defTabSz="914400">
                        <a:lnSpc>
                          <a:spcPct val="150000"/>
                        </a:lnSpc>
                        <a:spcBef>
                          <a:spcPct val="0"/>
                        </a:spcBef>
                        <a:spcAft>
                          <a:spcPct val="0"/>
                        </a:spcAft>
                        <a:tabLst>
                          <a:tab pos="1620520" algn="l"/>
                          <a:tab pos="3150870" algn="l"/>
                          <a:tab pos="4591050" algn="l"/>
                        </a:tabLst>
                      </a:pPr>
                      <a:r>
                        <a:rPr lang="en-US" altLang="zh-CN" sz="2000" i="1">
                          <a:latin typeface="Times New Roman" panose="02020603050405020304"/>
                          <a:ea typeface="宋体" panose="02010600030101010101" pitchFamily="2" charset="-122"/>
                        </a:rPr>
                        <a:t>φ</a:t>
                      </a:r>
                      <a:r>
                        <a:rPr lang="en-US" altLang="zh-CN" sz="2000">
                          <a:latin typeface="Times New Roman" panose="02020603050405020304"/>
                          <a:ea typeface="宋体" panose="02010600030101010101" pitchFamily="2" charset="-122"/>
                        </a:rPr>
                        <a:t>-</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图像</a:t>
                      </a:r>
                      <a:endParaRPr lang="zh-CN" sz="2000">
                        <a:latin typeface="宋体" panose="02010600030101010101" pitchFamily="2" charset="-122"/>
                        <a:ea typeface="宋体" panose="02010600030101010101" pitchFamily="2" charset="-122"/>
                      </a:endParaRPr>
                    </a:p>
                  </a:txBody>
                  <a:tcPr marL="14604" marR="14604"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c>
                  <a:txBody>
                    <a:bodyPr/>
                    <a:p>
                      <a:pPr marL="0" indent="0" algn="just" defTabSz="914400">
                        <a:lnSpc>
                          <a:spcPct val="150000"/>
                        </a:lnSpc>
                        <a:spcBef>
                          <a:spcPct val="0"/>
                        </a:spcBef>
                        <a:spcAft>
                          <a:spcPct val="0"/>
                        </a:spcAft>
                        <a:tabLst>
                          <a:tab pos="1620520" algn="l"/>
                          <a:tab pos="3150870" algn="l"/>
                          <a:tab pos="4591050" algn="l"/>
                        </a:tabLst>
                      </a:pPr>
                      <a:r>
                        <a:rPr lang="en-US" altLang="zh-CN" sz="2000">
                          <a:latin typeface="Times New Roman" panose="02020603050405020304"/>
                          <a:ea typeface="宋体" panose="02010600030101010101" pitchFamily="2" charset="-122"/>
                        </a:rPr>
                        <a:t>(1)</a:t>
                      </a:r>
                      <a:r>
                        <a:rPr lang="zh-CN" sz="2000">
                          <a:latin typeface="宋体" panose="02010600030101010101" pitchFamily="2" charset="-122"/>
                          <a:ea typeface="宋体" panose="02010600030101010101" pitchFamily="2" charset="-122"/>
                        </a:rPr>
                        <a:t>从</a:t>
                      </a:r>
                      <a:r>
                        <a:rPr lang="en-US" altLang="zh-CN" sz="2000" i="1">
                          <a:latin typeface="Times New Roman" panose="02020603050405020304"/>
                          <a:ea typeface="宋体" panose="02010600030101010101" pitchFamily="2" charset="-122"/>
                        </a:rPr>
                        <a:t>φ</a:t>
                      </a:r>
                      <a:r>
                        <a:rPr lang="en-US" altLang="zh-CN" sz="2000">
                          <a:latin typeface="Times New Roman" panose="02020603050405020304"/>
                          <a:ea typeface="宋体" panose="02010600030101010101" pitchFamily="2" charset="-122"/>
                        </a:rPr>
                        <a:t>-</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图像中可以直接判断各点电势的高低，进而确定电场强度的方向</a:t>
                      </a:r>
                      <a:endParaRPr lang="zh-CN" sz="2000">
                        <a:latin typeface="宋体" panose="02010600030101010101" pitchFamily="2" charset="-122"/>
                        <a:ea typeface="宋体" panose="02010600030101010101" pitchFamily="2" charset="-122"/>
                      </a:endParaRPr>
                    </a:p>
                    <a:p>
                      <a:pPr marL="0" indent="0" algn="just" defTabSz="914400">
                        <a:lnSpc>
                          <a:spcPct val="150000"/>
                        </a:lnSpc>
                        <a:spcBef>
                          <a:spcPct val="0"/>
                        </a:spcBef>
                        <a:spcAft>
                          <a:spcPct val="0"/>
                        </a:spcAft>
                        <a:tabLst>
                          <a:tab pos="1620520" algn="l"/>
                          <a:tab pos="3150870" algn="l"/>
                          <a:tab pos="4591050" algn="l"/>
                        </a:tabLst>
                      </a:pPr>
                      <a:r>
                        <a:rPr lang="en-US" altLang="zh-CN" sz="2000">
                          <a:latin typeface="Times New Roman" panose="02020603050405020304"/>
                          <a:ea typeface="宋体" panose="02010600030101010101" pitchFamily="2" charset="-122"/>
                        </a:rPr>
                        <a:t>(2)</a:t>
                      </a:r>
                      <a:r>
                        <a:rPr lang="en-US" altLang="zh-CN" sz="2000" i="1">
                          <a:latin typeface="Times New Roman" panose="02020603050405020304"/>
                          <a:ea typeface="宋体" panose="02010600030101010101" pitchFamily="2" charset="-122"/>
                        </a:rPr>
                        <a:t>φ</a:t>
                      </a:r>
                      <a:r>
                        <a:rPr lang="en-US" altLang="zh-CN" sz="2000">
                          <a:latin typeface="Times New Roman" panose="02020603050405020304"/>
                          <a:ea typeface="宋体" panose="02010600030101010101" pitchFamily="2" charset="-122"/>
                        </a:rPr>
                        <a:t>-</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图线的切线的斜率大小表示沿</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轴方向电场强度</a:t>
                      </a:r>
                      <a:r>
                        <a:rPr lang="en-US" altLang="zh-CN" sz="2000" i="1">
                          <a:latin typeface="Times New Roman" panose="02020603050405020304"/>
                          <a:ea typeface="宋体" panose="02010600030101010101" pitchFamily="2" charset="-122"/>
                        </a:rPr>
                        <a:t>E</a:t>
                      </a:r>
                      <a:r>
                        <a:rPr lang="zh-CN" sz="2000">
                          <a:latin typeface="宋体" panose="02010600030101010101" pitchFamily="2" charset="-122"/>
                          <a:ea typeface="宋体" panose="02010600030101010101" pitchFamily="2" charset="-122"/>
                        </a:rPr>
                        <a:t>的大小</a:t>
                      </a:r>
                      <a:endParaRPr lang="zh-CN" sz="2000">
                        <a:latin typeface="宋体" panose="02010600030101010101" pitchFamily="2" charset="-122"/>
                        <a:ea typeface="宋体" panose="02010600030101010101" pitchFamily="2" charset="-122"/>
                      </a:endParaRPr>
                    </a:p>
                  </a:txBody>
                  <a:tcPr marL="26670" marR="26670"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r>
              <a:tr h="1891030">
                <a:tc>
                  <a:txBody>
                    <a:bodyPr/>
                    <a:p>
                      <a:pPr marL="0" indent="0" algn="ctr" defTabSz="914400">
                        <a:lnSpc>
                          <a:spcPct val="150000"/>
                        </a:lnSpc>
                        <a:spcBef>
                          <a:spcPct val="0"/>
                        </a:spcBef>
                        <a:spcAft>
                          <a:spcPct val="0"/>
                        </a:spcAft>
                        <a:tabLst>
                          <a:tab pos="1620520" algn="l"/>
                          <a:tab pos="3150870" algn="l"/>
                          <a:tab pos="4591050" algn="l"/>
                        </a:tabLst>
                      </a:pPr>
                      <a:r>
                        <a:rPr lang="en-US" altLang="zh-CN" sz="2000" i="1">
                          <a:latin typeface="Times New Roman" panose="02020603050405020304"/>
                          <a:ea typeface="宋体" panose="02010600030101010101" pitchFamily="2" charset="-122"/>
                        </a:rPr>
                        <a:t>E</a:t>
                      </a:r>
                      <a:r>
                        <a:rPr lang="en-US" altLang="zh-CN" sz="2000">
                          <a:latin typeface="Times New Roman" panose="02020603050405020304"/>
                          <a:ea typeface="宋体" panose="02010600030101010101" pitchFamily="2" charset="-122"/>
                        </a:rPr>
                        <a:t>-</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图像</a:t>
                      </a:r>
                      <a:endParaRPr lang="zh-CN" sz="2000">
                        <a:latin typeface="宋体" panose="02010600030101010101" pitchFamily="2" charset="-122"/>
                        <a:ea typeface="宋体" panose="02010600030101010101" pitchFamily="2" charset="-122"/>
                      </a:endParaRPr>
                    </a:p>
                  </a:txBody>
                  <a:tcPr marL="14604" marR="14604"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c>
                  <a:txBody>
                    <a:bodyPr/>
                    <a:p>
                      <a:pPr marL="0" indent="0" algn="just" defTabSz="914400">
                        <a:lnSpc>
                          <a:spcPct val="150000"/>
                        </a:lnSpc>
                        <a:spcBef>
                          <a:spcPct val="0"/>
                        </a:spcBef>
                        <a:spcAft>
                          <a:spcPct val="0"/>
                        </a:spcAft>
                        <a:tabLst>
                          <a:tab pos="1620520" algn="l"/>
                          <a:tab pos="3150870" algn="l"/>
                          <a:tab pos="4591050" algn="l"/>
                        </a:tabLst>
                      </a:pPr>
                      <a:r>
                        <a:rPr lang="zh-CN" sz="2000">
                          <a:latin typeface="宋体" panose="02010600030101010101" pitchFamily="2" charset="-122"/>
                          <a:ea typeface="宋体" panose="02010600030101010101" pitchFamily="2" charset="-122"/>
                        </a:rPr>
                        <a:t>以电场强度沿</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轴方向为例：</a:t>
                      </a:r>
                      <a:endParaRPr lang="zh-CN" sz="2000">
                        <a:latin typeface="宋体" panose="02010600030101010101" pitchFamily="2" charset="-122"/>
                        <a:ea typeface="宋体" panose="02010600030101010101" pitchFamily="2" charset="-122"/>
                      </a:endParaRPr>
                    </a:p>
                    <a:p>
                      <a:pPr marL="0" indent="0" algn="just" defTabSz="914400">
                        <a:lnSpc>
                          <a:spcPct val="150000"/>
                        </a:lnSpc>
                        <a:spcBef>
                          <a:spcPct val="0"/>
                        </a:spcBef>
                        <a:spcAft>
                          <a:spcPct val="0"/>
                        </a:spcAft>
                        <a:tabLst>
                          <a:tab pos="1620520" algn="l"/>
                          <a:tab pos="3150870" algn="l"/>
                          <a:tab pos="4591050" algn="l"/>
                        </a:tabLst>
                      </a:pPr>
                      <a:r>
                        <a:rPr lang="en-US" altLang="zh-CN" sz="2000">
                          <a:latin typeface="Times New Roman" panose="02020603050405020304"/>
                          <a:ea typeface="宋体" panose="02010600030101010101" pitchFamily="2" charset="-122"/>
                        </a:rPr>
                        <a:t>(1)</a:t>
                      </a:r>
                      <a:r>
                        <a:rPr lang="en-US" altLang="zh-CN" sz="2000" i="1">
                          <a:latin typeface="Times New Roman" panose="02020603050405020304"/>
                          <a:ea typeface="宋体" panose="02010600030101010101" pitchFamily="2" charset="-122"/>
                        </a:rPr>
                        <a:t>E</a:t>
                      </a:r>
                      <a:r>
                        <a:rPr lang="en-US" altLang="zh-CN" sz="2000">
                          <a:latin typeface="Times New Roman" panose="02020603050405020304"/>
                          <a:ea typeface="宋体" panose="02010600030101010101" pitchFamily="2" charset="-122"/>
                        </a:rPr>
                        <a:t>&gt;0</a:t>
                      </a:r>
                      <a:r>
                        <a:rPr lang="zh-CN" sz="2000">
                          <a:latin typeface="宋体" panose="02010600030101010101" pitchFamily="2" charset="-122"/>
                          <a:ea typeface="宋体" panose="02010600030101010101" pitchFamily="2" charset="-122"/>
                        </a:rPr>
                        <a:t>表示电场强度沿</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轴正方向，</a:t>
                      </a:r>
                      <a:r>
                        <a:rPr lang="en-US" altLang="zh-CN" sz="2000" i="1">
                          <a:latin typeface="Times New Roman" panose="02020603050405020304"/>
                          <a:ea typeface="宋体" panose="02010600030101010101" pitchFamily="2" charset="-122"/>
                        </a:rPr>
                        <a:t>E</a:t>
                      </a:r>
                      <a:r>
                        <a:rPr lang="en-US" altLang="zh-CN" sz="2000">
                          <a:latin typeface="Times New Roman" panose="02020603050405020304"/>
                          <a:ea typeface="宋体" panose="02010600030101010101" pitchFamily="2" charset="-122"/>
                        </a:rPr>
                        <a:t>&lt;0</a:t>
                      </a:r>
                      <a:r>
                        <a:rPr lang="zh-CN" sz="2000">
                          <a:latin typeface="宋体" panose="02010600030101010101" pitchFamily="2" charset="-122"/>
                          <a:ea typeface="宋体" panose="02010600030101010101" pitchFamily="2" charset="-122"/>
                        </a:rPr>
                        <a:t>表示电场强度沿</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轴负方向，根据电场方向可判定电势高低</a:t>
                      </a:r>
                      <a:endParaRPr lang="zh-CN" sz="2000">
                        <a:latin typeface="宋体" panose="02010600030101010101" pitchFamily="2" charset="-122"/>
                        <a:ea typeface="宋体" panose="02010600030101010101" pitchFamily="2" charset="-122"/>
                      </a:endParaRPr>
                    </a:p>
                    <a:p>
                      <a:pPr marL="0" indent="0" algn="just" defTabSz="914400">
                        <a:lnSpc>
                          <a:spcPct val="150000"/>
                        </a:lnSpc>
                        <a:spcBef>
                          <a:spcPct val="0"/>
                        </a:spcBef>
                        <a:spcAft>
                          <a:spcPct val="0"/>
                        </a:spcAft>
                        <a:tabLst>
                          <a:tab pos="1620520" algn="l"/>
                          <a:tab pos="3150870" algn="l"/>
                          <a:tab pos="4591050" algn="l"/>
                        </a:tabLst>
                      </a:pPr>
                      <a:r>
                        <a:rPr lang="en-US" altLang="zh-CN" sz="2000">
                          <a:latin typeface="Times New Roman" panose="02020603050405020304"/>
                          <a:ea typeface="宋体" panose="02010600030101010101" pitchFamily="2" charset="-122"/>
                        </a:rPr>
                        <a:t>(2)</a:t>
                      </a:r>
                      <a:r>
                        <a:rPr lang="zh-CN" sz="2000">
                          <a:latin typeface="宋体" panose="02010600030101010101" pitchFamily="2" charset="-122"/>
                          <a:ea typeface="宋体" panose="02010600030101010101" pitchFamily="2" charset="-122"/>
                        </a:rPr>
                        <a:t>图线与</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轴围成的</a:t>
                      </a:r>
                      <a:r>
                        <a:rPr lang="zh-CN" altLang="en-US" sz="2000">
                          <a:latin typeface="Times New Roman" panose="02020603050405020304"/>
                          <a:ea typeface="宋体" panose="02010600030101010101" pitchFamily="2" charset="-122"/>
                        </a:rPr>
                        <a:t>“</a:t>
                      </a:r>
                      <a:r>
                        <a:rPr lang="zh-CN" sz="2000">
                          <a:latin typeface="宋体" panose="02010600030101010101" pitchFamily="2" charset="-122"/>
                          <a:ea typeface="宋体" panose="02010600030101010101" pitchFamily="2" charset="-122"/>
                        </a:rPr>
                        <a:t>面积</a:t>
                      </a:r>
                      <a:r>
                        <a:rPr lang="zh-CN" altLang="en-US" sz="2000">
                          <a:latin typeface="Times New Roman" panose="02020603050405020304"/>
                          <a:ea typeface="宋体" panose="02010600030101010101" pitchFamily="2" charset="-122"/>
                        </a:rPr>
                        <a:t>”</a:t>
                      </a:r>
                      <a:r>
                        <a:rPr lang="zh-CN" sz="2000">
                          <a:latin typeface="宋体" panose="02010600030101010101" pitchFamily="2" charset="-122"/>
                          <a:ea typeface="宋体" panose="02010600030101010101" pitchFamily="2" charset="-122"/>
                        </a:rPr>
                        <a:t>大小表示电势差大小</a:t>
                      </a:r>
                      <a:endParaRPr lang="zh-CN" sz="2000">
                        <a:latin typeface="宋体" panose="02010600030101010101" pitchFamily="2" charset="-122"/>
                        <a:ea typeface="宋体" panose="02010600030101010101" pitchFamily="2" charset="-122"/>
                      </a:endParaRPr>
                    </a:p>
                  </a:txBody>
                  <a:tcPr marL="26670" marR="26670"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r>
              <a:tr h="960120">
                <a:tc>
                  <a:txBody>
                    <a:bodyPr/>
                    <a:p>
                      <a:pPr marL="0" indent="0" algn="ctr" defTabSz="914400">
                        <a:lnSpc>
                          <a:spcPct val="150000"/>
                        </a:lnSpc>
                        <a:spcBef>
                          <a:spcPct val="0"/>
                        </a:spcBef>
                        <a:spcAft>
                          <a:spcPct val="0"/>
                        </a:spcAft>
                        <a:tabLst>
                          <a:tab pos="1620520" algn="l"/>
                          <a:tab pos="3150870" algn="l"/>
                          <a:tab pos="4591050" algn="l"/>
                        </a:tabLst>
                      </a:pPr>
                      <a:r>
                        <a:rPr lang="en-US" altLang="zh-CN" sz="2000" i="1">
                          <a:latin typeface="Times New Roman" panose="02020603050405020304"/>
                          <a:ea typeface="宋体" panose="02010600030101010101" pitchFamily="2" charset="-122"/>
                        </a:rPr>
                        <a:t>E</a:t>
                      </a:r>
                      <a:r>
                        <a:rPr lang="en-US" altLang="zh-CN" sz="2000" baseline="-25000">
                          <a:latin typeface="Times New Roman" panose="02020603050405020304"/>
                          <a:ea typeface="宋体" panose="02010600030101010101" pitchFamily="2" charset="-122"/>
                        </a:rPr>
                        <a:t>p</a:t>
                      </a:r>
                      <a:r>
                        <a:rPr lang="en-US" altLang="zh-CN" sz="2000">
                          <a:latin typeface="Times New Roman" panose="02020603050405020304"/>
                          <a:ea typeface="宋体" panose="02010600030101010101" pitchFamily="2" charset="-122"/>
                        </a:rPr>
                        <a:t>-</a:t>
                      </a:r>
                      <a:r>
                        <a:rPr lang="en-US" altLang="zh-CN" sz="2000" i="1">
                          <a:latin typeface="Times New Roman" panose="02020603050405020304"/>
                          <a:ea typeface="宋体" panose="02010600030101010101" pitchFamily="2" charset="-122"/>
                        </a:rPr>
                        <a:t>x</a:t>
                      </a:r>
                      <a:r>
                        <a:rPr lang="zh-CN" sz="2000">
                          <a:latin typeface="宋体" panose="02010600030101010101" pitchFamily="2" charset="-122"/>
                          <a:ea typeface="宋体" panose="02010600030101010101" pitchFamily="2" charset="-122"/>
                        </a:rPr>
                        <a:t>图像</a:t>
                      </a:r>
                      <a:endParaRPr lang="zh-CN" sz="2000">
                        <a:latin typeface="宋体" panose="02010600030101010101" pitchFamily="2" charset="-122"/>
                        <a:ea typeface="宋体" panose="02010600030101010101" pitchFamily="2" charset="-122"/>
                      </a:endParaRPr>
                    </a:p>
                  </a:txBody>
                  <a:tcPr marL="14604" marR="14604"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c>
                  <a:txBody>
                    <a:bodyPr/>
                    <a:p>
                      <a:pPr marL="0" indent="0" algn="just" defTabSz="914400">
                        <a:lnSpc>
                          <a:spcPct val="150000"/>
                        </a:lnSpc>
                        <a:spcBef>
                          <a:spcPct val="0"/>
                        </a:spcBef>
                        <a:spcAft>
                          <a:spcPct val="0"/>
                        </a:spcAft>
                        <a:tabLst>
                          <a:tab pos="1620520" algn="l"/>
                          <a:tab pos="3150870" algn="l"/>
                          <a:tab pos="4591050" algn="l"/>
                        </a:tabLst>
                      </a:pPr>
                      <a:r>
                        <a:rPr lang="en-US" altLang="zh-CN" sz="2000">
                          <a:latin typeface="Times New Roman" panose="02020603050405020304"/>
                          <a:ea typeface="宋体" panose="02010600030101010101" pitchFamily="2" charset="-122"/>
                        </a:rPr>
                        <a:t>(1)</a:t>
                      </a:r>
                      <a:r>
                        <a:rPr lang="zh-CN" sz="2000">
                          <a:latin typeface="宋体" panose="02010600030101010101" pitchFamily="2" charset="-122"/>
                          <a:ea typeface="宋体" panose="02010600030101010101" pitchFamily="2" charset="-122"/>
                        </a:rPr>
                        <a:t>图线的切线斜率大小表示静电力大小</a:t>
                      </a:r>
                      <a:endParaRPr lang="zh-CN" sz="2000">
                        <a:latin typeface="宋体" panose="02010600030101010101" pitchFamily="2" charset="-122"/>
                        <a:ea typeface="宋体" panose="02010600030101010101" pitchFamily="2" charset="-122"/>
                      </a:endParaRPr>
                    </a:p>
                    <a:p>
                      <a:pPr marL="0" indent="0" algn="just" defTabSz="914400">
                        <a:lnSpc>
                          <a:spcPct val="150000"/>
                        </a:lnSpc>
                        <a:spcBef>
                          <a:spcPct val="0"/>
                        </a:spcBef>
                        <a:spcAft>
                          <a:spcPct val="0"/>
                        </a:spcAft>
                        <a:tabLst>
                          <a:tab pos="1620520" algn="l"/>
                          <a:tab pos="3150870" algn="l"/>
                          <a:tab pos="4591050" algn="l"/>
                        </a:tabLst>
                      </a:pPr>
                      <a:r>
                        <a:rPr lang="en-US" altLang="zh-CN" sz="2000">
                          <a:latin typeface="Times New Roman" panose="02020603050405020304"/>
                          <a:ea typeface="宋体" panose="02010600030101010101" pitchFamily="2" charset="-122"/>
                        </a:rPr>
                        <a:t>(2)</a:t>
                      </a:r>
                      <a:r>
                        <a:rPr lang="zh-CN" sz="2000">
                          <a:latin typeface="宋体" panose="02010600030101010101" pitchFamily="2" charset="-122"/>
                          <a:ea typeface="宋体" panose="02010600030101010101" pitchFamily="2" charset="-122"/>
                        </a:rPr>
                        <a:t>可用于判断电场强度、动能、加速度等随位移的变化情况</a:t>
                      </a:r>
                      <a:endParaRPr lang="zh-CN" sz="2000">
                        <a:latin typeface="宋体" panose="02010600030101010101" pitchFamily="2" charset="-122"/>
                        <a:ea typeface="宋体" panose="02010600030101010101" pitchFamily="2" charset="-122"/>
                      </a:endParaRPr>
                    </a:p>
                  </a:txBody>
                  <a:tcPr marL="26670" marR="26670" marT="14604" marB="14604" anchor="ctr" anchorCtr="0">
                    <a:lnL w="3175" cap="flat" cmpd="sng">
                      <a:solidFill>
                        <a:srgbClr val="000000"/>
                      </a:solidFill>
                      <a:prstDash val="solid"/>
                      <a:headEnd type="none" w="med" len="med"/>
                      <a:tailEnd type="none" w="med" len="med"/>
                    </a:lnL>
                    <a:lnR w="3175" cap="flat" cmpd="sng">
                      <a:solidFill>
                        <a:srgbClr val="000000"/>
                      </a:solidFill>
                      <a:prstDash val="solid"/>
                      <a:headEnd type="none" w="med" len="med"/>
                      <a:tailEnd type="none" w="med" len="med"/>
                    </a:lnR>
                    <a:lnT w="3175" cap="flat" cmpd="sng">
                      <a:solidFill>
                        <a:srgbClr val="000000"/>
                      </a:solidFill>
                      <a:prstDash val="solid"/>
                      <a:headEnd type="none" w="med" len="med"/>
                      <a:tailEnd type="none" w="med" len="med"/>
                    </a:lnT>
                    <a:lnB w="3175" cap="flat" cmpd="sng">
                      <a:solidFill>
                        <a:srgbClr val="000000"/>
                      </a:solidFill>
                      <a:prstDash val="solid"/>
                      <a:headEnd type="none" w="med" len="med"/>
                      <a:tailEnd type="none" w="med" len="med"/>
                    </a:lnB>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668655"/>
            <a:ext cx="12005945" cy="1680210"/>
          </a:xfrm>
          <a:prstGeom prst="rect">
            <a:avLst/>
          </a:prstGeom>
        </p:spPr>
        <p:txBody>
          <a:bodyPr wrap="square" lIns="121898" tIns="60948" rIns="121898" bIns="60948">
            <a:spAutoFit/>
          </a:bodyPr>
          <a:lstStyle/>
          <a:p>
            <a:pPr marL="355600" indent="-355600" algn="just">
              <a:lnSpc>
                <a:spcPct val="130000"/>
              </a:lnSpc>
              <a:spcAft>
                <a:spcPts val="0"/>
              </a:spcAft>
              <a:tabLst>
                <a:tab pos="1350645" algn="l"/>
                <a:tab pos="2700655" algn="l"/>
              </a:tabLst>
            </a:pPr>
            <a:r>
              <a:rPr lang="zh-CN" altLang="en-US" sz="2600">
                <a:solidFill>
                  <a:srgbClr val="000000"/>
                </a:solidFill>
                <a:latin typeface="Times New Roman" panose="02020603050405020304" pitchFamily="18" charset="0"/>
                <a:ea typeface="微软雅黑" panose="020B0503020204020204" pitchFamily="34" charset="-122"/>
              </a:rPr>
              <a:t>例</a:t>
            </a:r>
            <a:r>
              <a:rPr lang="en-US" altLang="zh-CN" sz="2600">
                <a:solidFill>
                  <a:srgbClr val="000000"/>
                </a:solidFill>
                <a:latin typeface="Times New Roman" panose="02020603050405020304" pitchFamily="18" charset="0"/>
                <a:ea typeface="微软雅黑" panose="020B0503020204020204" pitchFamily="34" charset="-122"/>
              </a:rPr>
              <a:t>5.P47.(2025·</a:t>
            </a:r>
            <a:r>
              <a:rPr lang="zh-CN" altLang="zh-CN" sz="2600" b="1">
                <a:solidFill>
                  <a:srgbClr val="000000"/>
                </a:solidFill>
                <a:latin typeface="Times New Roman" panose="02020603050405020304" pitchFamily="18" charset="0"/>
                <a:cs typeface="Times New Roman" panose="02020603050405020304" pitchFamily="18" charset="0"/>
              </a:rPr>
              <a:t>江苏卷</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9)</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平行金属板与电源连接。一点电荷由</a:t>
            </a:r>
            <a:r>
              <a:rPr lang="en-US" altLang="zh-CN" sz="2600" i="1">
                <a:solidFill>
                  <a:srgbClr val="000000"/>
                </a:solidFill>
                <a:latin typeface="Times New Roman" panose="02020603050405020304" pitchFamily="18" charset="0"/>
                <a:ea typeface="微软雅黑" panose="020B0503020204020204" pitchFamily="34" charset="-122"/>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点移动到</a:t>
            </a:r>
            <a:r>
              <a:rPr lang="en-US" altLang="zh-CN" sz="2600" i="1">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点的过程中</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电场力做功为</a:t>
            </a:r>
            <a:r>
              <a:rPr lang="en-US" altLang="zh-CN" sz="2600" i="1">
                <a:solidFill>
                  <a:srgbClr val="000000"/>
                </a:solidFill>
                <a:latin typeface="Times New Roman" panose="02020603050405020304" pitchFamily="18" charset="0"/>
                <a:ea typeface="微软雅黑" panose="020B0503020204020204" pitchFamily="34" charset="-122"/>
              </a:rPr>
              <a:t>W</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。现将上、下两板分别向上、向下移动</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使两板间距离增大为原来的</a:t>
            </a:r>
            <a:r>
              <a:rPr lang="en-US" altLang="zh-CN" sz="2600">
                <a:solidFill>
                  <a:srgbClr val="000000"/>
                </a:solidFill>
                <a:latin typeface="Times New Roman" panose="02020603050405020304" pitchFamily="18" charset="0"/>
                <a:ea typeface="微软雅黑" panose="020B0503020204020204" pitchFamily="34" charset="-122"/>
              </a:rPr>
              <a:t>2</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倍</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再将该电荷由</a:t>
            </a:r>
            <a:r>
              <a:rPr lang="en-US" altLang="zh-CN" sz="2600" i="1">
                <a:solidFill>
                  <a:srgbClr val="000000"/>
                </a:solidFill>
                <a:latin typeface="Times New Roman" panose="02020603050405020304" pitchFamily="18" charset="0"/>
                <a:ea typeface="微软雅黑" panose="020B0503020204020204" pitchFamily="34" charset="-122"/>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移动到</a:t>
            </a:r>
            <a:r>
              <a:rPr lang="en-US" altLang="zh-CN" sz="2600" i="1">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的过程中</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电场力做功为</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panose="02010600030101010101" pitchFamily="2" charset="-122"/>
              <a:cs typeface="Courier New" panose="02070309020205020404"/>
            </a:endParaRPr>
          </a:p>
        </p:txBody>
      </p:sp>
      <p:sp>
        <p:nvSpPr>
          <p:cNvPr id="9" name="TextBox 6"/>
          <p:cNvSpPr txBox="1"/>
          <p:nvPr/>
        </p:nvSpPr>
        <p:spPr>
          <a:xfrm>
            <a:off x="10775071" y="1796005"/>
            <a:ext cx="1080135" cy="553085"/>
          </a:xfrm>
          <a:prstGeom prst="rect">
            <a:avLst/>
          </a:prstGeom>
          <a:noFill/>
        </p:spPr>
        <p:txBody>
          <a:bodyPr wrap="square" rtlCol="0">
            <a:spAutoFit/>
          </a:bodyPr>
          <a:lstStyle/>
          <a:p>
            <a:r>
              <a:rPr lang="en-US" altLang="zh-CN" sz="3000" b="1" smtClean="0">
                <a:solidFill>
                  <a:srgbClr val="C00000"/>
                </a:solidFill>
                <a:latin typeface="Times New Roman" panose="02020603050405020304" pitchFamily="18" charset="0"/>
                <a:ea typeface="华文细黑" panose="02010600040101010101" pitchFamily="2" charset="-122"/>
                <a:cs typeface="Times New Roman" panose="02020603050405020304" pitchFamily="18" charset="0"/>
              </a:rPr>
              <a:t>A</a:t>
            </a:r>
            <a:endParaRPr lang="zh-CN" altLang="en-US" sz="3000" b="1" dirty="0">
              <a:solidFill>
                <a:srgbClr val="C00000"/>
              </a:solidFill>
              <a:latin typeface="Times New Roman" panose="02020603050405020304" pitchFamily="18" charset="0"/>
              <a:ea typeface="华文细黑" panose="02010600040101010101" pitchFamily="2" charset="-122"/>
              <a:cs typeface="Times New Roman" panose="02020603050405020304" pitchFamily="18" charset="0"/>
            </a:endParaRPr>
          </a:p>
        </p:txBody>
      </p:sp>
      <p:pic>
        <p:nvPicPr>
          <p:cNvPr id="4" name="image328.jpeg"/>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74504" y="2594506"/>
            <a:ext cx="3420702" cy="1584811"/>
          </a:xfrm>
          <a:prstGeom prst="rect">
            <a:avLst/>
          </a:prstGeom>
        </p:spPr>
      </p:pic>
      <mc:AlternateContent xmlns:mc="http://schemas.openxmlformats.org/markup-compatibility/2006">
        <mc:Choice xmlns:a14="http://schemas.microsoft.com/office/drawing/2010/main" Requires="a14">
          <p:sp>
            <p:nvSpPr>
              <p:cNvPr id="5" name="矩形 4"/>
              <p:cNvSpPr/>
              <p:nvPr/>
            </p:nvSpPr>
            <p:spPr>
              <a:xfrm>
                <a:off x="460595" y="2349045"/>
                <a:ext cx="11722861" cy="4074795"/>
              </a:xfrm>
              <a:prstGeom prst="rect">
                <a:avLst/>
              </a:prstGeom>
            </p:spPr>
            <p:txBody>
              <a:bodyPr wrap="square" lIns="121898" tIns="60948" rIns="121898" bIns="60948">
                <a:spAutoFit/>
              </a:bodyPr>
              <a:lstStyle/>
              <a:p>
                <a:pPr>
                  <a:lnSpc>
                    <a:spcPct val="12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𝑾</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den>
                    </m:f>
                  </m:oMath>
                </a14:m>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B.</a:t>
                </a:r>
                <a:r>
                  <a:rPr lang="en-US" altLang="zh-CN" sz="2600" i="1"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W</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26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p>
                <a:pPr>
                  <a:lnSpc>
                    <a:spcPct val="120000"/>
                  </a:lnSpc>
                  <a:spcAft>
                    <a:spcPts val="0"/>
                  </a:spcAft>
                  <a:tabLst>
                    <a:tab pos="1530350" algn="l"/>
                    <a:tab pos="2970530" algn="l"/>
                  </a:tabLst>
                </a:pPr>
                <a:r>
                  <a:rPr lang="en-US" altLang="zh-CN" sz="26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C.2</a:t>
                </a:r>
                <a:r>
                  <a:rPr lang="en-US" altLang="zh-CN" sz="2600" i="1"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W</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D.4</a:t>
                </a:r>
                <a:r>
                  <a:rPr lang="en-US" altLang="zh-CN" sz="2600" i="1"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W</a:t>
                </a:r>
                <a:endParaRPr lang="zh-CN" altLang="zh-CN" sz="1150">
                  <a:latin typeface="Calibri" panose="020F0502020204030204" pitchFamily="34" charset="0"/>
                  <a:cs typeface="Times New Roman" panose="02020603050405020304" pitchFamily="18" charset="0"/>
                </a:endParaRPr>
              </a:p>
              <a:p>
                <a:pPr>
                  <a:lnSpc>
                    <a:spcPct val="120000"/>
                  </a:lnSpc>
                  <a:spcAft>
                    <a:spcPts val="0"/>
                  </a:spcAft>
                  <a:tabLst>
                    <a:tab pos="1530350" algn="l"/>
                    <a:tab pos="2970530" algn="l"/>
                  </a:tabLst>
                </a:pPr>
                <a:r>
                  <a:rPr lang="zh-CN" altLang="zh-CN" sz="2600" b="1" smtClean="0">
                    <a:solidFill>
                      <a:srgbClr val="0000FF"/>
                    </a:solidFill>
                    <a:effectLst/>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b="1">
                    <a:solidFill>
                      <a:srgbClr val="0000FF"/>
                    </a:solidFill>
                    <a:effectLst/>
                    <a:latin typeface="Times New Roman" panose="02020603050405020304" pitchFamily="18" charset="0"/>
                    <a:ea typeface="黑体" panose="02010609060101010101" pitchFamily="49" charset="-122"/>
                    <a:cs typeface="Times New Roman" panose="02020603050405020304" pitchFamily="18" charset="0"/>
                  </a:rPr>
                  <a:t>　</a:t>
                </a:r>
                <a:r>
                  <a:rPr lang="zh-CN" altLang="zh-CN" sz="2600" b="1">
                    <a:solidFill>
                      <a:srgbClr val="000000"/>
                    </a:solidFill>
                    <a:latin typeface="Times New Roman" panose="02020603050405020304" pitchFamily="18" charset="0"/>
                    <a:cs typeface="Times New Roman" panose="02020603050405020304" pitchFamily="18" charset="0"/>
                  </a:rPr>
                  <a:t>两金属板与电源相连</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则两板间电势差</a:t>
                </a:r>
                <a:r>
                  <a:rPr lang="en-US" altLang="zh-CN" sz="2600" i="1"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U</a:t>
                </a:r>
                <a:endParaRPr lang="en-US" altLang="zh-CN" sz="2600" i="1"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p>
                <a:pPr>
                  <a:lnSpc>
                    <a:spcPct val="120000"/>
                  </a:lnSpc>
                  <a:spcAft>
                    <a:spcPts val="0"/>
                  </a:spcAft>
                  <a:tabLst>
                    <a:tab pos="1530350" algn="l"/>
                    <a:tab pos="2970530" algn="l"/>
                  </a:tabLst>
                </a:pPr>
                <a:r>
                  <a:rPr lang="zh-CN" altLang="zh-CN" sz="2600" b="1" smtClean="0">
                    <a:solidFill>
                      <a:srgbClr val="000000"/>
                    </a:solidFill>
                    <a:latin typeface="Times New Roman" panose="02020603050405020304" pitchFamily="18" charset="0"/>
                    <a:cs typeface="Times New Roman" panose="02020603050405020304" pitchFamily="18" charset="0"/>
                  </a:rPr>
                  <a:t>不变</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设两板间距离为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d</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两点沿电场方向</a:t>
                </a:r>
                <a:r>
                  <a:rPr lang="zh-CN" altLang="zh-CN" sz="2600" b="1" smtClean="0">
                    <a:solidFill>
                      <a:srgbClr val="000000"/>
                    </a:solidFill>
                    <a:latin typeface="Times New Roman" panose="02020603050405020304" pitchFamily="18" charset="0"/>
                    <a:cs typeface="Times New Roman" panose="02020603050405020304" pitchFamily="18" charset="0"/>
                  </a:rPr>
                  <a:t>的</a:t>
                </a:r>
                <a:endParaRPr lang="en-US" altLang="zh-CN" sz="2600" b="1" smtClean="0">
                  <a:solidFill>
                    <a:srgbClr val="000000"/>
                  </a:solidFill>
                  <a:latin typeface="Times New Roman" panose="02020603050405020304" pitchFamily="18" charset="0"/>
                  <a:cs typeface="Times New Roman" panose="02020603050405020304" pitchFamily="18" charset="0"/>
                </a:endParaRPr>
              </a:p>
              <a:p>
                <a:pPr>
                  <a:lnSpc>
                    <a:spcPct val="120000"/>
                  </a:lnSpc>
                  <a:spcAft>
                    <a:spcPts val="0"/>
                  </a:spcAft>
                  <a:tabLst>
                    <a:tab pos="1530350" algn="l"/>
                    <a:tab pos="2970530" algn="l"/>
                  </a:tabLst>
                </a:pPr>
                <a:r>
                  <a:rPr lang="zh-CN" altLang="zh-CN" sz="2600" b="1" smtClean="0">
                    <a:solidFill>
                      <a:srgbClr val="000000"/>
                    </a:solidFill>
                    <a:latin typeface="Times New Roman" panose="02020603050405020304" pitchFamily="18" charset="0"/>
                    <a:cs typeface="Times New Roman" panose="02020603050405020304" pitchFamily="18" charset="0"/>
                  </a:rPr>
                  <a:t>距离</a:t>
                </a:r>
                <a:r>
                  <a:rPr lang="zh-CN" altLang="zh-CN" sz="2600" b="1">
                    <a:solidFill>
                      <a:srgbClr val="000000"/>
                    </a:solidFill>
                    <a:latin typeface="Times New Roman" panose="02020603050405020304" pitchFamily="18" charset="0"/>
                    <a:cs typeface="Times New Roman" panose="02020603050405020304" pitchFamily="18" charset="0"/>
                  </a:rPr>
                  <a:t>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两板移动前将点电荷由</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移动到</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smtClean="0">
                    <a:solidFill>
                      <a:srgbClr val="000000"/>
                    </a:solidFill>
                    <a:latin typeface="Times New Roman" panose="02020603050405020304" pitchFamily="18" charset="0"/>
                    <a:cs typeface="Times New Roman" panose="02020603050405020304" pitchFamily="18" charset="0"/>
                  </a:rPr>
                  <a:t>电场</a:t>
                </a:r>
                <a:endParaRPr lang="en-US" altLang="zh-CN" sz="2600" b="1" smtClean="0">
                  <a:solidFill>
                    <a:srgbClr val="000000"/>
                  </a:solidFill>
                  <a:latin typeface="Times New Roman" panose="02020603050405020304" pitchFamily="18" charset="0"/>
                  <a:cs typeface="Times New Roman" panose="02020603050405020304" pitchFamily="18" charset="0"/>
                </a:endParaRPr>
              </a:p>
              <a:p>
                <a:pPr>
                  <a:lnSpc>
                    <a:spcPct val="120000"/>
                  </a:lnSpc>
                  <a:spcAft>
                    <a:spcPts val="0"/>
                  </a:spcAft>
                  <a:tabLst>
                    <a:tab pos="1530350" algn="l"/>
                    <a:tab pos="2970530" algn="l"/>
                  </a:tabLst>
                </a:pPr>
                <a:r>
                  <a:rPr lang="zh-CN" altLang="zh-CN" sz="2600" b="1" smtClean="0">
                    <a:solidFill>
                      <a:srgbClr val="000000"/>
                    </a:solidFill>
                    <a:latin typeface="Times New Roman" panose="02020603050405020304" pitchFamily="18" charset="0"/>
                    <a:cs typeface="Times New Roman" panose="02020603050405020304" pitchFamily="18" charset="0"/>
                  </a:rPr>
                  <a:t>力</a:t>
                </a:r>
                <a:r>
                  <a:rPr lang="zh-CN" altLang="zh-CN" sz="2600" b="1">
                    <a:solidFill>
                      <a:srgbClr val="000000"/>
                    </a:solidFill>
                    <a:latin typeface="Times New Roman" panose="02020603050405020304" pitchFamily="18" charset="0"/>
                    <a:cs typeface="Times New Roman" panose="02020603050405020304" pitchFamily="18" charset="0"/>
                  </a:rPr>
                  <a:t>做功</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W</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q</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𝑼</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𝒅</m:t>
                        </m:r>
                      </m:den>
                    </m:f>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当两极板间距离增大到原来的</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a:solidFill>
                      <a:srgbClr val="000000"/>
                    </a:solidFill>
                    <a:latin typeface="Times New Roman" panose="02020603050405020304" pitchFamily="18" charset="0"/>
                    <a:cs typeface="Times New Roman" panose="02020603050405020304" pitchFamily="18" charset="0"/>
                  </a:rPr>
                  <a:t>倍时</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再将该电荷由</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移动到</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电场力做功</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W'</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q·</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𝑼</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𝒅</m:t>
                        </m:r>
                      </m:den>
                    </m:f>
                    <m:r>
                      <a:rPr lang="en-US" altLang="zh-CN" sz="2600" i="1">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r>
                      <a:rPr lang="en-US" altLang="zh-CN" sz="2600" b="1" i="1">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𝒙</m:t>
                    </m:r>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𝟏</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den>
                    </m:f>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W</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mc:Choice>
        <mc:Fallback>
          <p:sp>
            <p:nvSpPr>
              <p:cNvPr id="5" name="矩形 4"/>
              <p:cNvSpPr>
                <a:spLocks noRot="1" noChangeAspect="1" noMove="1" noResize="1" noEditPoints="1" noAdjustHandles="1" noChangeArrowheads="1" noChangeShapeType="1" noTextEdit="1"/>
              </p:cNvSpPr>
              <p:nvPr/>
            </p:nvSpPr>
            <p:spPr>
              <a:xfrm>
                <a:off x="460595" y="2349045"/>
                <a:ext cx="11722861" cy="4074795"/>
              </a:xfrm>
              <a:prstGeom prst="rect">
                <a:avLst/>
              </a:prstGeom>
              <a:blipFill rotWithShape="1">
                <a:blip r:embed="rId2"/>
                <a:stretch>
                  <a:fillRect l="-2" t="-4" r="3" b="4"/>
                </a:stretch>
              </a:blipFill>
            </p:spPr>
            <p:txBody>
              <a:bodyPr/>
              <a:lstStyle/>
              <a:p>
                <a:r>
                  <a:rPr lang="zh-CN" altLang="en-US">
                    <a:noFill/>
                  </a:rPr>
                  <a:t> </a:t>
                </a:r>
              </a:p>
            </p:txBody>
          </p:sp>
        </mc:Fallback>
      </mc:AlternateContent>
      <p:sp>
        <p:nvSpPr>
          <p:cNvPr id="2" name="矩形 1"/>
          <p:cNvSpPr>
            <a:spLocks noChangeArrowheads="1"/>
          </p:cNvSpPr>
          <p:nvPr/>
        </p:nvSpPr>
        <p:spPr bwMode="auto">
          <a:xfrm>
            <a:off x="-26306" y="17674"/>
            <a:ext cx="11772834"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2609850" algn="l"/>
              </a:tabLst>
              <a:defRPr>
                <a:solidFill>
                  <a:schemeClr val="tx1"/>
                </a:solidFill>
                <a:latin typeface="Calibri" panose="020F0502020204030204" pitchFamily="34" charset="0"/>
                <a:ea typeface="宋体" panose="02010600030101010101" pitchFamily="2" charset="-122"/>
              </a:defRPr>
            </a:lvl1pPr>
            <a:lvl2pPr marL="742950" indent="-285750" eaLnBrk="0" hangingPunct="0">
              <a:tabLst>
                <a:tab pos="2609850" algn="l"/>
              </a:tabLst>
              <a:defRPr>
                <a:solidFill>
                  <a:schemeClr val="tx1"/>
                </a:solidFill>
                <a:latin typeface="Calibri" panose="020F0502020204030204" pitchFamily="34" charset="0"/>
                <a:ea typeface="宋体" panose="02010600030101010101" pitchFamily="2" charset="-122"/>
              </a:defRPr>
            </a:lvl2pPr>
            <a:lvl3pPr marL="1143000" indent="-228600" eaLnBrk="0" hangingPunct="0">
              <a:tabLst>
                <a:tab pos="2609850" algn="l"/>
              </a:tabLst>
              <a:defRPr>
                <a:solidFill>
                  <a:schemeClr val="tx1"/>
                </a:solidFill>
                <a:latin typeface="Calibri" panose="020F0502020204030204" pitchFamily="34" charset="0"/>
                <a:ea typeface="宋体" panose="02010600030101010101" pitchFamily="2" charset="-122"/>
              </a:defRPr>
            </a:lvl3pPr>
            <a:lvl4pPr marL="1600200" indent="-228600" eaLnBrk="0" hangingPunct="0">
              <a:tabLst>
                <a:tab pos="2609850" algn="l"/>
              </a:tabLst>
              <a:defRPr>
                <a:solidFill>
                  <a:schemeClr val="tx1"/>
                </a:solidFill>
                <a:latin typeface="Calibri" panose="020F0502020204030204" pitchFamily="34" charset="0"/>
                <a:ea typeface="宋体" panose="02010600030101010101" pitchFamily="2" charset="-122"/>
              </a:defRPr>
            </a:lvl4pPr>
            <a:lvl5pPr marL="2057400" indent="-228600" eaLnBrk="0" hangingPunct="0">
              <a:tabLst>
                <a:tab pos="2609850" algn="l"/>
              </a:tabLst>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9pPr>
          </a:lstStyle>
          <a:p>
            <a:pPr algn="ctr">
              <a:lnSpc>
                <a:spcPct val="130000"/>
              </a:lnSpc>
              <a:spcBef>
                <a:spcPts val="1200"/>
              </a:spcBef>
              <a:spcAft>
                <a:spcPts val="300"/>
              </a:spcAft>
            </a:pPr>
            <a:r>
              <a:rPr lang="zh-CN" altLang="en-US" sz="2800" kern="1400" dirty="0" smtClean="0">
                <a:latin typeface="Cambria" panose="02040503050406030204"/>
                <a:ea typeface="微软雅黑" panose="020B0503020204020204" pitchFamily="34" charset="-122"/>
                <a:cs typeface="Times New Roman" panose="02020603050405020304"/>
              </a:rPr>
              <a:t>热点三</a:t>
            </a:r>
            <a:r>
              <a:rPr lang="zh-CN" altLang="en-US" sz="2800" kern="1400" dirty="0">
                <a:latin typeface="Cambria" panose="02040503050406030204"/>
                <a:ea typeface="微软雅黑" panose="020B0503020204020204" pitchFamily="34" charset="-122"/>
                <a:cs typeface="Times New Roman" panose="02020603050405020304"/>
              </a:rPr>
              <a:t>　</a:t>
            </a:r>
            <a:r>
              <a:rPr lang="zh-CN" altLang="en-US" sz="2800" kern="1400" dirty="0" smtClean="0">
                <a:latin typeface="Cambria" panose="02040503050406030204"/>
                <a:ea typeface="微软雅黑" panose="020B0503020204020204" pitchFamily="34" charset="-122"/>
                <a:cs typeface="Times New Roman" panose="02020603050405020304"/>
                <a:sym typeface="+mn-ea"/>
              </a:rPr>
              <a:t>电容器的分析与计算</a:t>
            </a:r>
            <a:endParaRPr lang="zh-CN" altLang="en-US" sz="2800" kern="1400" dirty="0" smtClean="0">
              <a:latin typeface="Cambria" panose="02040503050406030204"/>
              <a:ea typeface="微软雅黑" panose="020B0503020204020204" pitchFamily="34" charset="-122"/>
              <a:cs typeface="Times New Roman" panose="02020603050405020304"/>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blinds(horizontal)">
                                      <p:cBhvr>
                                        <p:cTn id="15" dur="500"/>
                                        <p:tgtEl>
                                          <p:spTgt spid="5">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blinds(horizontal)">
                                      <p:cBhvr>
                                        <p:cTn id="18" dur="500"/>
                                        <p:tgtEl>
                                          <p:spTgt spid="5">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blinds(horizontal)">
                                      <p:cBhvr>
                                        <p:cTn id="21"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35280" y="774700"/>
            <a:ext cx="10840085" cy="1957705"/>
          </a:xfrm>
          <a:prstGeom prst="rect">
            <a:avLst/>
          </a:prstGeom>
        </p:spPr>
        <p:txBody>
          <a:bodyPr>
            <a:noAutofit/>
          </a:bodyPr>
          <a:p>
            <a:pPr marL="0" indent="0" algn="l" defTabSz="266700" fontAlgn="ctr">
              <a:lnSpc>
                <a:spcPct val="150000"/>
              </a:lnSpc>
              <a:spcBef>
                <a:spcPct val="0"/>
              </a:spcBef>
              <a:spcAft>
                <a:spcPct val="0"/>
              </a:spcAft>
            </a:pPr>
            <a:r>
              <a:rPr lang="zh-CN" sz="2400" b="1">
                <a:solidFill>
                  <a:srgbClr val="000000"/>
                </a:solidFill>
                <a:latin typeface="Times New Roman" panose="02020603050405020304" pitchFamily="18" charset="0"/>
                <a:ea typeface="黑体" panose="02010609060101010101" pitchFamily="49" charset="-122"/>
                <a:cs typeface="Times New Roman" panose="02020603050405020304" pitchFamily="18" charset="0"/>
                <a:sym typeface="+mn-ea"/>
              </a:rPr>
              <a:t>变式</a:t>
            </a:r>
            <a:r>
              <a:rPr lang="en-US" altLang="zh-CN" sz="2400" b="1">
                <a:solidFill>
                  <a:srgbClr val="000000"/>
                </a:solidFill>
                <a:latin typeface="Times New Roman" panose="02020603050405020304" pitchFamily="18" charset="0"/>
                <a:ea typeface="黑体" panose="02010609060101010101" pitchFamily="49" charset="-122"/>
                <a:cs typeface="Times New Roman" panose="02020603050405020304" pitchFamily="18" charset="0"/>
                <a:sym typeface="+mn-ea"/>
              </a:rPr>
              <a:t>4.</a:t>
            </a:r>
            <a:r>
              <a:rPr lang="zh-CN" altLang="en-US" sz="2400">
                <a:latin typeface="宋体" panose="02010600030101010101" pitchFamily="2" charset="-122"/>
                <a:ea typeface="宋体" panose="02010600030101010101" pitchFamily="2" charset="-122"/>
              </a:rPr>
              <a:t>如图所示，两块彼此绝缘的金属板</a:t>
            </a:r>
            <a:r>
              <a:rPr lang="en-US" altLang="zh-CN" sz="2400">
                <a:latin typeface="Times New Roman" panose="02020603050405020304"/>
                <a:ea typeface="宋体" panose="02010600030101010101" pitchFamily="2" charset="-122"/>
              </a:rPr>
              <a:t>A</a:t>
            </a:r>
            <a:r>
              <a:rPr lang="zh-CN" altLang="en-US" sz="2400">
                <a:latin typeface="宋体" panose="02010600030101010101" pitchFamily="2" charset="-122"/>
                <a:ea typeface="宋体" panose="02010600030101010101" pitchFamily="2" charset="-122"/>
              </a:rPr>
              <a:t>、</a:t>
            </a:r>
            <a:r>
              <a:rPr lang="en-US" altLang="zh-CN" sz="2400">
                <a:latin typeface="Times New Roman" panose="02020603050405020304"/>
                <a:ea typeface="宋体" panose="02010600030101010101" pitchFamily="2" charset="-122"/>
              </a:rPr>
              <a:t>B</a:t>
            </a:r>
            <a:r>
              <a:rPr lang="zh-CN" altLang="en-US" sz="2400">
                <a:latin typeface="宋体" panose="02010600030101010101" pitchFamily="2" charset="-122"/>
                <a:ea typeface="宋体" panose="02010600030101010101" pitchFamily="2" charset="-122"/>
              </a:rPr>
              <a:t>水平平行放置并与一个电源相连，其中</a:t>
            </a:r>
            <a:r>
              <a:rPr lang="en-US" altLang="zh-CN" sz="2400">
                <a:latin typeface="Times New Roman" panose="02020603050405020304"/>
                <a:ea typeface="宋体" panose="02010600030101010101" pitchFamily="2" charset="-122"/>
              </a:rPr>
              <a:t>B</a:t>
            </a:r>
            <a:r>
              <a:rPr lang="zh-CN" altLang="en-US" sz="2400">
                <a:latin typeface="宋体" panose="02010600030101010101" pitchFamily="2" charset="-122"/>
                <a:ea typeface="宋体" panose="02010600030101010101" pitchFamily="2" charset="-122"/>
              </a:rPr>
              <a:t>板接地。开关</a:t>
            </a:r>
            <a:r>
              <a:rPr lang="en-US" altLang="zh-CN" sz="2400">
                <a:latin typeface="Times New Roman" panose="02020603050405020304"/>
                <a:ea typeface="宋体" panose="02010600030101010101" pitchFamily="2" charset="-122"/>
              </a:rPr>
              <a:t>S</a:t>
            </a:r>
            <a:r>
              <a:rPr lang="zh-CN" altLang="en-US" sz="2400">
                <a:latin typeface="宋体" panose="02010600030101010101" pitchFamily="2" charset="-122"/>
                <a:ea typeface="宋体" panose="02010600030101010101" pitchFamily="2" charset="-122"/>
              </a:rPr>
              <a:t>闭合后，在</a:t>
            </a:r>
            <a:r>
              <a:rPr lang="en-US" altLang="zh-CN" sz="2400">
                <a:latin typeface="Times New Roman" panose="02020603050405020304"/>
                <a:ea typeface="宋体" panose="02010600030101010101" pitchFamily="2" charset="-122"/>
              </a:rPr>
              <a:t>A</a:t>
            </a:r>
            <a:r>
              <a:rPr lang="zh-CN" altLang="en-US" sz="2400">
                <a:latin typeface="宋体" panose="02010600030101010101" pitchFamily="2" charset="-122"/>
                <a:ea typeface="宋体" panose="02010600030101010101" pitchFamily="2" charset="-122"/>
              </a:rPr>
              <a:t>、</a:t>
            </a:r>
            <a:r>
              <a:rPr lang="en-US" altLang="zh-CN" sz="2400">
                <a:latin typeface="Times New Roman" panose="02020603050405020304"/>
                <a:ea typeface="宋体" panose="02010600030101010101" pitchFamily="2" charset="-122"/>
              </a:rPr>
              <a:t>B</a:t>
            </a:r>
            <a:r>
              <a:rPr lang="zh-CN" altLang="en-US" sz="2400">
                <a:latin typeface="宋体" panose="02010600030101010101" pitchFamily="2" charset="-122"/>
                <a:ea typeface="宋体" panose="02010600030101010101" pitchFamily="2" charset="-122"/>
              </a:rPr>
              <a:t>两板间</a:t>
            </a:r>
            <a:r>
              <a:rPr lang="en-US" altLang="zh-CN" sz="2400" i="1">
                <a:latin typeface="Times New Roman" panose="02020603050405020304"/>
                <a:ea typeface="宋体" panose="02010600030101010101" pitchFamily="2" charset="-122"/>
              </a:rPr>
              <a:t>C</a:t>
            </a:r>
            <a:r>
              <a:rPr lang="zh-CN" altLang="en-US" sz="2400">
                <a:latin typeface="宋体" panose="02010600030101010101" pitchFamily="2" charset="-122"/>
                <a:ea typeface="宋体" panose="02010600030101010101" pitchFamily="2" charset="-122"/>
              </a:rPr>
              <a:t>点处有一个质量为</a:t>
            </a:r>
            <a:r>
              <a:rPr lang="en-US" altLang="zh-CN" sz="2400" i="1">
                <a:latin typeface="Times New Roman" panose="02020603050405020304"/>
                <a:ea typeface="宋体" panose="02010600030101010101" pitchFamily="2" charset="-122"/>
              </a:rPr>
              <a:t>m</a:t>
            </a:r>
            <a:r>
              <a:rPr lang="zh-CN" altLang="en-US" sz="2400">
                <a:latin typeface="宋体" panose="02010600030101010101" pitchFamily="2" charset="-122"/>
                <a:ea typeface="宋体" panose="02010600030101010101" pitchFamily="2" charset="-122"/>
              </a:rPr>
              <a:t>、电荷量为</a:t>
            </a:r>
            <a:r>
              <a:rPr lang="en-US" altLang="zh-CN" sz="2400" i="1">
                <a:latin typeface="Times New Roman" panose="02020603050405020304"/>
                <a:ea typeface="宋体" panose="02010600030101010101" pitchFamily="2" charset="-122"/>
              </a:rPr>
              <a:t>q</a:t>
            </a:r>
            <a:r>
              <a:rPr lang="zh-CN" altLang="en-US" sz="2400">
                <a:latin typeface="宋体" panose="02010600030101010101" pitchFamily="2" charset="-122"/>
                <a:ea typeface="宋体" panose="02010600030101010101" pitchFamily="2" charset="-122"/>
              </a:rPr>
              <a:t>的油滴恰好处于静止状态。下列说法正确的是（　　）</a:t>
            </a:r>
            <a:endParaRPr lang="zh-CN" altLang="en-US" sz="2400">
              <a:latin typeface="宋体" panose="02010600030101010101" pitchFamily="2" charset="-122"/>
              <a:ea typeface="宋体" panose="02010600030101010101" pitchFamily="2" charset="-122"/>
            </a:endParaRPr>
          </a:p>
        </p:txBody>
      </p:sp>
      <p:sp>
        <p:nvSpPr>
          <p:cNvPr id="3" name="文本框 2"/>
          <p:cNvSpPr txBox="1"/>
          <p:nvPr/>
        </p:nvSpPr>
        <p:spPr>
          <a:xfrm>
            <a:off x="0" y="2486025"/>
            <a:ext cx="9679940" cy="3606165"/>
          </a:xfrm>
          <a:prstGeom prst="rect">
            <a:avLst/>
          </a:prstGeom>
        </p:spPr>
        <p:txBody>
          <a:bodyPr>
            <a:noAutofit/>
          </a:bodyPr>
          <a:p>
            <a:pPr marL="190500" indent="0" algn="l" defTabSz="266700" fontAlgn="ctr">
              <a:lnSpc>
                <a:spcPct val="150000"/>
              </a:lnSpc>
              <a:spcBef>
                <a:spcPct val="0"/>
              </a:spcBef>
              <a:spcAft>
                <a:spcPct val="0"/>
              </a:spcAft>
            </a:pPr>
            <a:r>
              <a:rPr lang="en-US" altLang="zh-CN" sz="2400">
                <a:latin typeface="Times New Roman" panose="02020603050405020304"/>
                <a:ea typeface="宋体" panose="02010600030101010101" pitchFamily="2" charset="-122"/>
              </a:rPr>
              <a:t>A</a:t>
            </a:r>
            <a:r>
              <a:rPr lang="zh-CN" altLang="en-US" sz="2400">
                <a:latin typeface="宋体" panose="02010600030101010101" pitchFamily="2" charset="-122"/>
                <a:ea typeface="宋体" panose="02010600030101010101" pitchFamily="2" charset="-122"/>
              </a:rPr>
              <a:t>．若将</a:t>
            </a:r>
            <a:r>
              <a:rPr lang="en-US" altLang="zh-CN" sz="2400">
                <a:latin typeface="Times New Roman" panose="02020603050405020304"/>
                <a:ea typeface="宋体" panose="02010600030101010101" pitchFamily="2" charset="-122"/>
              </a:rPr>
              <a:t>S</a:t>
            </a:r>
            <a:r>
              <a:rPr lang="zh-CN" altLang="en-US" sz="2400">
                <a:latin typeface="宋体" panose="02010600030101010101" pitchFamily="2" charset="-122"/>
                <a:ea typeface="宋体" panose="02010600030101010101" pitchFamily="2" charset="-122"/>
              </a:rPr>
              <a:t>断开，再将</a:t>
            </a:r>
            <a:r>
              <a:rPr lang="en-US" altLang="zh-CN" sz="2400">
                <a:latin typeface="Times New Roman" panose="02020603050405020304"/>
                <a:ea typeface="宋体" panose="02010600030101010101" pitchFamily="2" charset="-122"/>
              </a:rPr>
              <a:t>A</a:t>
            </a:r>
            <a:r>
              <a:rPr lang="zh-CN" altLang="en-US" sz="2400">
                <a:latin typeface="宋体" panose="02010600030101010101" pitchFamily="2" charset="-122"/>
                <a:ea typeface="宋体" panose="02010600030101010101" pitchFamily="2" charset="-122"/>
              </a:rPr>
              <a:t>板向左移动一小段位移，油滴向下运动</a:t>
            </a:r>
            <a:endParaRPr lang="zh-CN" altLang="en-US" sz="2400">
              <a:latin typeface="宋体" panose="02010600030101010101" pitchFamily="2" charset="-122"/>
              <a:ea typeface="宋体" panose="02010600030101010101" pitchFamily="2" charset="-122"/>
            </a:endParaRPr>
          </a:p>
          <a:p>
            <a:pPr marL="190500" indent="0" algn="l" defTabSz="266700" fontAlgn="ctr">
              <a:lnSpc>
                <a:spcPct val="150000"/>
              </a:lnSpc>
              <a:spcBef>
                <a:spcPct val="0"/>
              </a:spcBef>
              <a:spcAft>
                <a:spcPct val="0"/>
              </a:spcAft>
            </a:pPr>
            <a:r>
              <a:rPr lang="en-US" altLang="zh-CN" sz="2400">
                <a:latin typeface="Times New Roman" panose="02020603050405020304"/>
                <a:ea typeface="宋体" panose="02010600030101010101" pitchFamily="2" charset="-122"/>
              </a:rPr>
              <a:t>B</a:t>
            </a:r>
            <a:r>
              <a:rPr lang="zh-CN" altLang="en-US" sz="2400">
                <a:latin typeface="宋体" panose="02010600030101010101" pitchFamily="2" charset="-122"/>
                <a:ea typeface="宋体" panose="02010600030101010101" pitchFamily="2" charset="-122"/>
              </a:rPr>
              <a:t>．若将</a:t>
            </a:r>
            <a:r>
              <a:rPr lang="en-US" altLang="zh-CN" sz="2400">
                <a:latin typeface="Times New Roman" panose="02020603050405020304"/>
                <a:ea typeface="宋体" panose="02010600030101010101" pitchFamily="2" charset="-122"/>
              </a:rPr>
              <a:t>S</a:t>
            </a:r>
            <a:r>
              <a:rPr lang="zh-CN" altLang="en-US" sz="2400">
                <a:latin typeface="宋体" panose="02010600030101010101" pitchFamily="2" charset="-122"/>
                <a:ea typeface="宋体" panose="02010600030101010101" pitchFamily="2" charset="-122"/>
              </a:rPr>
              <a:t>断开，再将</a:t>
            </a:r>
            <a:r>
              <a:rPr lang="en-US" altLang="zh-CN" sz="2400">
                <a:latin typeface="Times New Roman" panose="02020603050405020304"/>
                <a:ea typeface="宋体" panose="02010600030101010101" pitchFamily="2" charset="-122"/>
              </a:rPr>
              <a:t>B</a:t>
            </a:r>
            <a:r>
              <a:rPr lang="zh-CN" altLang="en-US" sz="2400">
                <a:latin typeface="宋体" panose="02010600030101010101" pitchFamily="2" charset="-122"/>
                <a:ea typeface="宋体" panose="02010600030101010101" pitchFamily="2" charset="-122"/>
              </a:rPr>
              <a:t>板向下平移一小段位移，油滴的电势能变小</a:t>
            </a:r>
            <a:endParaRPr lang="zh-CN" altLang="en-US" sz="2400">
              <a:latin typeface="宋体" panose="02010600030101010101" pitchFamily="2" charset="-122"/>
              <a:ea typeface="宋体" panose="02010600030101010101" pitchFamily="2" charset="-122"/>
            </a:endParaRPr>
          </a:p>
          <a:p>
            <a:pPr marL="190500" indent="0" algn="l" defTabSz="266700" fontAlgn="ctr">
              <a:lnSpc>
                <a:spcPct val="150000"/>
              </a:lnSpc>
              <a:spcBef>
                <a:spcPct val="0"/>
              </a:spcBef>
              <a:spcAft>
                <a:spcPct val="0"/>
              </a:spcAft>
            </a:pPr>
            <a:r>
              <a:rPr lang="en-US" altLang="zh-CN" sz="2400">
                <a:latin typeface="Times New Roman" panose="02020603050405020304"/>
                <a:ea typeface="宋体" panose="02010600030101010101" pitchFamily="2" charset="-122"/>
              </a:rPr>
              <a:t>C</a:t>
            </a:r>
            <a:r>
              <a:rPr lang="zh-CN" altLang="en-US" sz="2400">
                <a:latin typeface="宋体" panose="02010600030101010101" pitchFamily="2" charset="-122"/>
                <a:ea typeface="宋体" panose="02010600030101010101" pitchFamily="2" charset="-122"/>
              </a:rPr>
              <a:t>．保持</a:t>
            </a:r>
            <a:r>
              <a:rPr lang="en-US" altLang="zh-CN" sz="2400">
                <a:latin typeface="Times New Roman" panose="02020603050405020304"/>
                <a:ea typeface="宋体" panose="02010600030101010101" pitchFamily="2" charset="-122"/>
              </a:rPr>
              <a:t>S</a:t>
            </a:r>
            <a:r>
              <a:rPr lang="zh-CN" altLang="en-US" sz="2400">
                <a:latin typeface="宋体" panose="02010600030101010101" pitchFamily="2" charset="-122"/>
                <a:ea typeface="宋体" panose="02010600030101010101" pitchFamily="2" charset="-122"/>
              </a:rPr>
              <a:t>闭合，再将</a:t>
            </a:r>
            <a:r>
              <a:rPr lang="en-US" altLang="zh-CN" sz="2400">
                <a:latin typeface="Times New Roman" panose="02020603050405020304"/>
                <a:ea typeface="宋体" panose="02010600030101010101" pitchFamily="2" charset="-122"/>
              </a:rPr>
              <a:t>A</a:t>
            </a:r>
            <a:r>
              <a:rPr lang="zh-CN" altLang="en-US" sz="2400">
                <a:latin typeface="宋体" panose="02010600030101010101" pitchFamily="2" charset="-122"/>
                <a:ea typeface="宋体" panose="02010600030101010101" pitchFamily="2" charset="-122"/>
              </a:rPr>
              <a:t>板向上平移一小段位移，</a:t>
            </a:r>
            <a:r>
              <a:rPr lang="en-US" altLang="zh-CN" sz="2400" i="1">
                <a:latin typeface="Times New Roman" panose="02020603050405020304"/>
                <a:ea typeface="宋体" panose="02010600030101010101" pitchFamily="2" charset="-122"/>
              </a:rPr>
              <a:t>C</a:t>
            </a:r>
            <a:r>
              <a:rPr lang="zh-CN" altLang="en-US" sz="2400">
                <a:latin typeface="宋体" panose="02010600030101010101" pitchFamily="2" charset="-122"/>
                <a:ea typeface="宋体" panose="02010600030101010101" pitchFamily="2" charset="-122"/>
              </a:rPr>
              <a:t>点电势升高</a:t>
            </a:r>
            <a:endParaRPr lang="zh-CN" altLang="en-US" sz="2400">
              <a:latin typeface="宋体" panose="02010600030101010101" pitchFamily="2" charset="-122"/>
              <a:ea typeface="宋体" panose="02010600030101010101" pitchFamily="2" charset="-122"/>
            </a:endParaRPr>
          </a:p>
          <a:p>
            <a:pPr marL="190500" indent="0" algn="l" defTabSz="266700" fontAlgn="ctr">
              <a:lnSpc>
                <a:spcPct val="150000"/>
              </a:lnSpc>
              <a:spcBef>
                <a:spcPct val="0"/>
              </a:spcBef>
              <a:spcAft>
                <a:spcPct val="0"/>
              </a:spcAft>
            </a:pPr>
            <a:r>
              <a:rPr lang="en-US" altLang="zh-CN" sz="2400">
                <a:latin typeface="Times New Roman" panose="02020603050405020304"/>
                <a:ea typeface="宋体" panose="02010600030101010101" pitchFamily="2" charset="-122"/>
              </a:rPr>
              <a:t>D</a:t>
            </a:r>
            <a:r>
              <a:rPr lang="zh-CN" altLang="en-US" sz="2400">
                <a:latin typeface="宋体" panose="02010600030101010101" pitchFamily="2" charset="-122"/>
                <a:ea typeface="宋体" panose="02010600030101010101" pitchFamily="2" charset="-122"/>
              </a:rPr>
              <a:t>．保持</a:t>
            </a:r>
            <a:r>
              <a:rPr lang="en-US" altLang="zh-CN" sz="2400">
                <a:latin typeface="Times New Roman" panose="02020603050405020304"/>
                <a:ea typeface="宋体" panose="02010600030101010101" pitchFamily="2" charset="-122"/>
              </a:rPr>
              <a:t>S</a:t>
            </a:r>
            <a:r>
              <a:rPr lang="zh-CN" altLang="en-US" sz="2400">
                <a:latin typeface="宋体" panose="02010600030101010101" pitchFamily="2" charset="-122"/>
                <a:ea typeface="宋体" panose="02010600030101010101" pitchFamily="2" charset="-122"/>
              </a:rPr>
              <a:t>闭合，再将</a:t>
            </a:r>
            <a:r>
              <a:rPr lang="en-US" altLang="zh-CN" sz="2400">
                <a:latin typeface="Times New Roman" panose="02020603050405020304"/>
                <a:ea typeface="宋体" panose="02010600030101010101" pitchFamily="2" charset="-122"/>
              </a:rPr>
              <a:t>B</a:t>
            </a:r>
            <a:r>
              <a:rPr lang="zh-CN" altLang="en-US" sz="2400">
                <a:latin typeface="宋体" panose="02010600030101010101" pitchFamily="2" charset="-122"/>
                <a:ea typeface="宋体" panose="02010600030101010101" pitchFamily="2" charset="-122"/>
              </a:rPr>
              <a:t>板向左移动一小段位移，电容器带电量增大</a:t>
            </a:r>
            <a:endParaRPr lang="zh-CN" altLang="en-US" sz="2400">
              <a:latin typeface="宋体" panose="02010600030101010101" pitchFamily="2" charset="-122"/>
              <a:ea typeface="宋体" panose="02010600030101010101" pitchFamily="2" charset="-122"/>
            </a:endParaRPr>
          </a:p>
        </p:txBody>
      </p:sp>
      <p:pic>
        <p:nvPicPr>
          <p:cNvPr id="5" name="图片 5" descr="@@@6a9a423432b14a679b4d19e62ead93e8"/>
          <p:cNvPicPr>
            <a:picLocks noChangeAspect="1"/>
          </p:cNvPicPr>
          <p:nvPr/>
        </p:nvPicPr>
        <p:blipFill>
          <a:blip r:embed="rId1"/>
          <a:stretch>
            <a:fillRect/>
          </a:stretch>
        </p:blipFill>
        <p:spPr>
          <a:xfrm>
            <a:off x="9122410" y="2145030"/>
            <a:ext cx="2837815" cy="1666875"/>
          </a:xfrm>
          <a:prstGeom prst="rect">
            <a:avLst/>
          </a:prstGeom>
        </p:spPr>
      </p:pic>
      <p:sp>
        <p:nvSpPr>
          <p:cNvPr id="8" name="TextBox 6"/>
          <p:cNvSpPr txBox="1"/>
          <p:nvPr/>
        </p:nvSpPr>
        <p:spPr>
          <a:xfrm>
            <a:off x="6815455" y="1932940"/>
            <a:ext cx="745490" cy="553085"/>
          </a:xfrm>
          <a:prstGeom prst="rect">
            <a:avLst/>
          </a:prstGeom>
          <a:noFill/>
        </p:spPr>
        <p:txBody>
          <a:bodyPr wrap="square" rtlCol="0">
            <a:spAutoFit/>
          </a:bodyPr>
          <a:lstStyle/>
          <a:p>
            <a:r>
              <a:rPr lang="en-US" altLang="zh-CN" sz="3000" b="1" smtClean="0">
                <a:solidFill>
                  <a:srgbClr val="C00000"/>
                </a:solidFill>
                <a:latin typeface="Times New Roman" panose="02020603050405020304" pitchFamily="18" charset="0"/>
                <a:ea typeface="华文细黑" panose="02010600040101010101" pitchFamily="2" charset="-122"/>
                <a:cs typeface="Times New Roman" panose="02020603050405020304" pitchFamily="18" charset="0"/>
              </a:rPr>
              <a:t>B</a:t>
            </a:r>
            <a:endParaRPr lang="zh-CN" altLang="en-US" sz="3000" b="1" dirty="0">
              <a:solidFill>
                <a:srgbClr val="C00000"/>
              </a:solidFill>
              <a:latin typeface="Times New Roman" panose="02020603050405020304" pitchFamily="18" charset="0"/>
              <a:ea typeface="华文细黑" panose="0201060004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337" y="538558"/>
            <a:ext cx="11722861" cy="1920875"/>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变式</a:t>
            </a:r>
            <a:r>
              <a:rPr lang="en-US"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5</a:t>
            </a:r>
            <a:r>
              <a:rPr lang="en-US"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60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P45</a:t>
            </a:r>
            <a:r>
              <a:rPr lang="en-US" altLang="zh-CN" sz="2600" b="1">
                <a:solidFill>
                  <a:srgbClr val="000000"/>
                </a:solidFill>
                <a:latin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(2025·</a:t>
            </a:r>
            <a:r>
              <a:rPr lang="zh-CN" altLang="zh-CN" sz="2600" b="1">
                <a:solidFill>
                  <a:srgbClr val="000000"/>
                </a:solidFill>
                <a:latin typeface="Times New Roman" panose="02020603050405020304" pitchFamily="18" charset="0"/>
                <a:cs typeface="Times New Roman" panose="02020603050405020304" pitchFamily="18" charset="0"/>
              </a:rPr>
              <a:t>江苏苏州期中</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如图甲所示为计算机键盘</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每个键下面由相互平行的活动金属片和固定金属片组成</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两金属片间有空气间隙</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组成了如图乙所示的平行板电容器</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内部电路如图丙。在按键过程中</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下列说法正确的是</a:t>
            </a:r>
            <a:r>
              <a:rPr lang="en-US" altLang="zh-CN" sz="2600">
                <a:solidFill>
                  <a:srgbClr val="000000"/>
                </a:solidFill>
                <a:latin typeface="Times New Roman" panose="02020603050405020304" pitchFamily="18" charset="0"/>
                <a:ea typeface="微软雅黑" panose="020B0503020204020204" pitchFamily="34" charset="-122"/>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000000"/>
                </a:solidFill>
                <a:latin typeface="Times New Roman" panose="02020603050405020304" pitchFamily="18" charset="0"/>
                <a:ea typeface="微软雅黑" panose="020B0503020204020204" pitchFamily="34" charset="-122"/>
              </a:rPr>
              <a:t>)</a:t>
            </a:r>
            <a:endParaRPr lang="zh-CN" altLang="zh-CN" sz="1050" kern="100" dirty="0">
              <a:effectLst/>
              <a:latin typeface="宋体" panose="02010600030101010101" pitchFamily="2" charset="-122"/>
              <a:cs typeface="Courier New" panose="02070309020205020404"/>
            </a:endParaRPr>
          </a:p>
        </p:txBody>
      </p:sp>
      <p:sp>
        <p:nvSpPr>
          <p:cNvPr id="8" name="TextBox 6"/>
          <p:cNvSpPr txBox="1"/>
          <p:nvPr/>
        </p:nvSpPr>
        <p:spPr>
          <a:xfrm>
            <a:off x="11109960" y="1905635"/>
            <a:ext cx="745490" cy="553085"/>
          </a:xfrm>
          <a:prstGeom prst="rect">
            <a:avLst/>
          </a:prstGeom>
          <a:noFill/>
        </p:spPr>
        <p:txBody>
          <a:bodyPr wrap="square" rtlCol="0">
            <a:spAutoFit/>
          </a:bodyPr>
          <a:lstStyle/>
          <a:p>
            <a:r>
              <a:rPr lang="en-US" altLang="zh-CN" sz="3000" b="1" smtClean="0">
                <a:solidFill>
                  <a:srgbClr val="C00000"/>
                </a:solidFill>
                <a:latin typeface="Times New Roman" panose="02020603050405020304" pitchFamily="18" charset="0"/>
                <a:ea typeface="华文细黑" panose="02010600040101010101" pitchFamily="2" charset="-122"/>
                <a:cs typeface="Times New Roman" panose="02020603050405020304" pitchFamily="18" charset="0"/>
              </a:rPr>
              <a:t>D</a:t>
            </a:r>
            <a:endParaRPr lang="zh-CN" altLang="en-US" sz="3000" b="1" dirty="0">
              <a:solidFill>
                <a:srgbClr val="C00000"/>
              </a:solidFill>
              <a:latin typeface="Times New Roman" panose="02020603050405020304" pitchFamily="18" charset="0"/>
              <a:ea typeface="华文细黑" panose="02010600040101010101" pitchFamily="2" charset="-122"/>
              <a:cs typeface="Times New Roman" panose="02020603050405020304" pitchFamily="18" charset="0"/>
            </a:endParaRPr>
          </a:p>
        </p:txBody>
      </p:sp>
      <p:pic>
        <p:nvPicPr>
          <p:cNvPr id="4" name="image320.jpeg"/>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04030" y="2555074"/>
            <a:ext cx="4645885" cy="3386381"/>
          </a:xfrm>
          <a:prstGeom prst="rect">
            <a:avLst/>
          </a:prstGeom>
        </p:spPr>
      </p:pic>
      <p:sp>
        <p:nvSpPr>
          <p:cNvPr id="5" name="矩形 4"/>
          <p:cNvSpPr/>
          <p:nvPr/>
        </p:nvSpPr>
        <p:spPr>
          <a:xfrm>
            <a:off x="498182" y="2285580"/>
            <a:ext cx="11722861" cy="2459560"/>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电容器的电容减小</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两金属片间的电场强度不变</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电容器储存的电能减少</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电流方向从</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经电流计流向</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a:t>
            </a:r>
            <a:endParaRPr lang="zh-CN" altLang="zh-CN" sz="1150">
              <a:latin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7337" y="1086548"/>
            <a:ext cx="11722861" cy="720725"/>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altLang="zh-CN" sz="26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电容器的动态分析思路</a:t>
            </a:r>
            <a:endParaRPr lang="zh-CN" altLang="zh-CN" sz="1050" kern="100" dirty="0">
              <a:effectLst/>
              <a:latin typeface="宋体" panose="02010600030101010101" pitchFamily="2" charset="-122"/>
              <a:cs typeface="Courier New" panose="02070309020205020404"/>
            </a:endParaRPr>
          </a:p>
        </p:txBody>
      </p:sp>
      <mc:AlternateContent xmlns:mc="http://schemas.openxmlformats.org/markup-compatibility/2006" xmlns:a14="http://schemas.microsoft.com/office/drawing/2010/main">
        <mc:Choice Requires="a14">
          <p:graphicFrame>
            <p:nvGraphicFramePr>
              <p:cNvPr id="2" name="表格 1"/>
              <p:cNvGraphicFramePr>
                <a:graphicFrameLocks noGrp="1"/>
              </p:cNvGraphicFramePr>
              <p:nvPr/>
            </p:nvGraphicFramePr>
            <p:xfrm>
              <a:off x="359270" y="1889178"/>
              <a:ext cx="10415936" cy="4428415"/>
            </p:xfrm>
            <a:graphic>
              <a:graphicData uri="http://schemas.openxmlformats.org/drawingml/2006/table">
                <a:tbl>
                  <a:tblPr firstRow="1" firstCol="1" bandRow="1"/>
                  <a:tblGrid>
                    <a:gridCol w="1081405"/>
                    <a:gridCol w="9334531"/>
                  </a:tblGrid>
                  <a:tr h="2145423">
                    <a:tc>
                      <a:txBody>
                        <a:bodyPr/>
                        <a:lstStyle/>
                        <a:p>
                          <a:pPr algn="ctr">
                            <a:lnSpc>
                              <a:spcPct val="150000"/>
                            </a:lnSpc>
                            <a:spcAft>
                              <a:spcPts val="0"/>
                            </a:spcAft>
                            <a:tabLst>
                              <a:tab pos="1530350" algn="l"/>
                              <a:tab pos="2970530" algn="l"/>
                            </a:tabLst>
                          </a:pPr>
                          <a:r>
                            <a:rPr lang="en-US" sz="2400" i="1"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U</a:t>
                          </a:r>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不变</a:t>
                          </a:r>
                          <a:endParaRPr lang="zh-CN" sz="2400" dirty="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530350" algn="l"/>
                              <a:tab pos="2970530" algn="l"/>
                            </a:tabLst>
                          </a:pPr>
                          <a:r>
                            <a:rPr lang="zh-CN" sz="2400" dirty="0">
                              <a:solidFill>
                                <a:srgbClr val="000000"/>
                              </a:solidFill>
                              <a:effectLst/>
                              <a:latin typeface="宋体" panose="02010600030101010101" pitchFamily="2" charset="-122"/>
                              <a:ea typeface="微软雅黑" panose="020B0503020204020204" pitchFamily="34" charset="-122"/>
                              <a:cs typeface="宋体" panose="02010600030101010101" pitchFamily="2" charset="-122"/>
                            </a:rPr>
                            <a:t>①</a:t>
                          </a:r>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根据</a:t>
                          </a:r>
                          <a:r>
                            <a:rPr lang="en-US" sz="2400" i="1"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en-US"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sz="24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𝑸</m:t>
                                  </m:r>
                                </m:num>
                                <m:den>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𝑼</m:t>
                                  </m:r>
                                </m:den>
                              </m:f>
                              <m:r>
                                <a:rPr lang="en-US" sz="24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f>
                                <m:fPr>
                                  <m:ctrlPr>
                                    <a:rPr lang="zh-CN" sz="2400" i="1">
                                      <a:effectLst/>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𝜺</m:t>
                                      </m:r>
                                    </m:e>
                                    <m:sub>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𝐫</m:t>
                                      </m:r>
                                    </m:sub>
                                  </m:sSub>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𝑺</m:t>
                                  </m:r>
                                </m:num>
                                <m:den>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𝟒</m:t>
                                  </m:r>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𝛑</m:t>
                                  </m:r>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𝒌𝒅</m:t>
                                  </m:r>
                                </m:den>
                              </m:f>
                            </m:oMath>
                          </a14:m>
                          <a:r>
                            <a:rPr lang="en-US" sz="2400" dirty="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先分析电容的变化</a:t>
                          </a:r>
                          <a:r>
                            <a:rPr lang="en-US" sz="2400" dirty="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再分析</a:t>
                          </a:r>
                          <a:r>
                            <a:rPr lang="en-US" sz="2400" i="1"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Q</a:t>
                          </a:r>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的变化。</a:t>
                          </a:r>
                          <a:endParaRPr lang="zh-CN" sz="2400" dirty="0">
                            <a:effectLst/>
                            <a:latin typeface="Calibri" panose="020F0502020204030204" pitchFamily="34" charset="0"/>
                            <a:ea typeface="宋体" panose="02010600030101010101" pitchFamily="2" charset="-122"/>
                            <a:cs typeface="Times New Roman" panose="02020603050405020304" pitchFamily="18" charset="0"/>
                          </a:endParaRPr>
                        </a:p>
                        <a:p>
                          <a:pPr>
                            <a:lnSpc>
                              <a:spcPct val="150000"/>
                            </a:lnSpc>
                            <a:spcAft>
                              <a:spcPts val="0"/>
                            </a:spcAft>
                            <a:tabLst>
                              <a:tab pos="1530350" algn="l"/>
                              <a:tab pos="2970530" algn="l"/>
                            </a:tabLst>
                          </a:pPr>
                          <a:r>
                            <a:rPr lang="zh-CN" sz="2400" dirty="0">
                              <a:solidFill>
                                <a:srgbClr val="000000"/>
                              </a:solidFill>
                              <a:effectLst/>
                              <a:latin typeface="宋体" panose="02010600030101010101" pitchFamily="2" charset="-122"/>
                              <a:ea typeface="微软雅黑" panose="020B0503020204020204" pitchFamily="34" charset="-122"/>
                              <a:cs typeface="宋体" panose="02010600030101010101" pitchFamily="2" charset="-122"/>
                            </a:rPr>
                            <a:t>②</a:t>
                          </a:r>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根据</a:t>
                          </a:r>
                          <a:r>
                            <a:rPr lang="en-US" sz="2400" i="1"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E</a:t>
                          </a:r>
                          <a:r>
                            <a:rPr lang="en-US"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sz="24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𝑼</m:t>
                                  </m:r>
                                </m:num>
                                <m:den>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𝒅</m:t>
                                  </m:r>
                                </m:den>
                              </m:f>
                            </m:oMath>
                          </a14:m>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分析电场强度的变化。</a:t>
                          </a:r>
                          <a:endParaRPr lang="zh-CN" sz="2400" dirty="0">
                            <a:effectLst/>
                            <a:latin typeface="Calibri" panose="020F0502020204030204" pitchFamily="34" charset="0"/>
                            <a:ea typeface="宋体" panose="02010600030101010101" pitchFamily="2" charset="-122"/>
                            <a:cs typeface="Times New Roman" panose="02020603050405020304" pitchFamily="18" charset="0"/>
                          </a:endParaRPr>
                        </a:p>
                        <a:p>
                          <a:pPr>
                            <a:lnSpc>
                              <a:spcPct val="150000"/>
                            </a:lnSpc>
                            <a:spcAft>
                              <a:spcPts val="0"/>
                            </a:spcAft>
                            <a:tabLst>
                              <a:tab pos="1530350" algn="l"/>
                              <a:tab pos="2970530" algn="l"/>
                            </a:tabLst>
                          </a:pPr>
                          <a:r>
                            <a:rPr lang="zh-CN" sz="2400" dirty="0">
                              <a:solidFill>
                                <a:srgbClr val="000000"/>
                              </a:solidFill>
                              <a:effectLst/>
                              <a:latin typeface="宋体" panose="02010600030101010101" pitchFamily="2" charset="-122"/>
                              <a:ea typeface="微软雅黑" panose="020B0503020204020204" pitchFamily="34" charset="-122"/>
                              <a:cs typeface="宋体" panose="02010600030101010101" pitchFamily="2" charset="-122"/>
                            </a:rPr>
                            <a:t>③</a:t>
                          </a:r>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根据</a:t>
                          </a:r>
                          <a:r>
                            <a:rPr lang="en-US" sz="2400" i="1"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U</a:t>
                          </a:r>
                          <a:r>
                            <a:rPr lang="en-US"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400" i="1"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Ed</a:t>
                          </a:r>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分析某点电势变化。</a:t>
                          </a:r>
                          <a:endParaRPr lang="zh-CN" sz="2400" dirty="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5915">
                    <a:tc>
                      <a:txBody>
                        <a:bodyPr/>
                        <a:lstStyle/>
                        <a:p>
                          <a:pPr algn="ctr">
                            <a:lnSpc>
                              <a:spcPct val="150000"/>
                            </a:lnSpc>
                            <a:spcAft>
                              <a:spcPts val="0"/>
                            </a:spcAft>
                            <a:tabLst>
                              <a:tab pos="1530350" algn="l"/>
                              <a:tab pos="2970530" algn="l"/>
                            </a:tabLst>
                          </a:pP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Q</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不变</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tabLst>
                              <a:tab pos="1530350" algn="l"/>
                              <a:tab pos="2970530" algn="l"/>
                            </a:tabLst>
                          </a:pPr>
                          <a:r>
                            <a:rPr lang="zh-CN" sz="2400" dirty="0">
                              <a:solidFill>
                                <a:srgbClr val="000000"/>
                              </a:solidFill>
                              <a:effectLst/>
                              <a:latin typeface="宋体" panose="02010600030101010101" pitchFamily="2" charset="-122"/>
                              <a:ea typeface="微软雅黑" panose="020B0503020204020204" pitchFamily="34" charset="-122"/>
                              <a:cs typeface="宋体" panose="02010600030101010101" pitchFamily="2" charset="-122"/>
                            </a:rPr>
                            <a:t>①</a:t>
                          </a:r>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根据</a:t>
                          </a:r>
                          <a:r>
                            <a:rPr lang="en-US" sz="2400" i="1"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a:t>
                          </a:r>
                          <a:r>
                            <a:rPr lang="en-US"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sz="24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𝑸</m:t>
                                  </m:r>
                                </m:num>
                                <m:den>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𝑼</m:t>
                                  </m:r>
                                </m:den>
                              </m:f>
                              <m:r>
                                <a:rPr lang="en-US" sz="24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f>
                                <m:fPr>
                                  <m:ctrlPr>
                                    <a:rPr lang="zh-CN" sz="2400" i="1">
                                      <a:effectLst/>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𝜺</m:t>
                                      </m:r>
                                    </m:e>
                                    <m:sub>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𝐫</m:t>
                                      </m:r>
                                    </m:sub>
                                  </m:sSub>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𝑺</m:t>
                                  </m:r>
                                </m:num>
                                <m:den>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𝟒</m:t>
                                  </m:r>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𝛑</m:t>
                                  </m:r>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𝒌𝒅</m:t>
                                  </m:r>
                                </m:den>
                              </m:f>
                            </m:oMath>
                          </a14:m>
                          <a:r>
                            <a:rPr lang="en-US" sz="2400" dirty="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先分析电容的变化</a:t>
                          </a:r>
                          <a:r>
                            <a:rPr lang="en-US" sz="2400" dirty="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再分析</a:t>
                          </a:r>
                          <a:r>
                            <a:rPr lang="en-US" sz="2400" i="1"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U</a:t>
                          </a:r>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的变化。</a:t>
                          </a:r>
                          <a:endParaRPr lang="zh-CN" sz="2400" dirty="0">
                            <a:effectLst/>
                            <a:latin typeface="Calibri" panose="020F0502020204030204" pitchFamily="34" charset="0"/>
                            <a:ea typeface="宋体" panose="02010600030101010101" pitchFamily="2" charset="-122"/>
                            <a:cs typeface="Times New Roman" panose="02020603050405020304" pitchFamily="18" charset="0"/>
                          </a:endParaRPr>
                        </a:p>
                        <a:p>
                          <a:pPr>
                            <a:lnSpc>
                              <a:spcPct val="150000"/>
                            </a:lnSpc>
                            <a:spcAft>
                              <a:spcPts val="0"/>
                            </a:spcAft>
                            <a:tabLst>
                              <a:tab pos="1530350" algn="l"/>
                              <a:tab pos="2970530" algn="l"/>
                            </a:tabLst>
                          </a:pPr>
                          <a:r>
                            <a:rPr lang="zh-CN" sz="2400" dirty="0">
                              <a:solidFill>
                                <a:srgbClr val="000000"/>
                              </a:solidFill>
                              <a:effectLst/>
                              <a:latin typeface="宋体" panose="02010600030101010101" pitchFamily="2" charset="-122"/>
                              <a:ea typeface="微软雅黑" panose="020B0503020204020204" pitchFamily="34" charset="-122"/>
                              <a:cs typeface="宋体" panose="02010600030101010101" pitchFamily="2" charset="-122"/>
                            </a:rPr>
                            <a:t>②</a:t>
                          </a:r>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根据</a:t>
                          </a:r>
                          <a:r>
                            <a:rPr lang="en-US" sz="2400" i="1"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E</a:t>
                          </a:r>
                          <a:r>
                            <a:rPr lang="en-US"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sz="24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𝑼</m:t>
                                  </m:r>
                                </m:num>
                                <m:den>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𝒅</m:t>
                                  </m:r>
                                </m:den>
                              </m:f>
                              <m:r>
                                <a:rPr lang="en-US" sz="24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f>
                                <m:fPr>
                                  <m:ctrlPr>
                                    <a:rPr lang="zh-CN" sz="24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𝟒</m:t>
                                  </m:r>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𝒌</m:t>
                                  </m:r>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𝛑</m:t>
                                  </m:r>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𝑸</m:t>
                                  </m:r>
                                </m:num>
                                <m:den>
                                  <m:sSub>
                                    <m:sSubPr>
                                      <m:ctrlPr>
                                        <a:rPr 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𝜺</m:t>
                                      </m:r>
                                    </m:e>
                                    <m:sub>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𝐫</m:t>
                                      </m:r>
                                    </m:sub>
                                  </m:sSub>
                                  <m:r>
                                    <a:rPr lang="en-US" sz="2400" b="1" i="1">
                                      <a:effectLst/>
                                      <a:latin typeface="Cambria Math" panose="02040503050406030204" pitchFamily="18" charset="0"/>
                                      <a:ea typeface="微软雅黑" panose="020B0503020204020204" pitchFamily="34" charset="-122"/>
                                      <a:cs typeface="Times New Roman" panose="02020603050405020304" pitchFamily="18" charset="0"/>
                                    </a:rPr>
                                    <m:t>𝑺</m:t>
                                  </m:r>
                                </m:den>
                              </m:f>
                            </m:oMath>
                          </a14:m>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分析电场强度的变化。</a:t>
                          </a:r>
                          <a:endParaRPr lang="zh-CN" sz="2400" dirty="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mc:Choice>
        <mc:Fallback xmlns="">
          <p:graphicFrame>
            <p:nvGraphicFramePr>
              <p:cNvPr id="2" name="表格 1"/>
              <p:cNvGraphicFramePr>
                <a:graphicFrameLocks noGrp="1"/>
              </p:cNvGraphicFramePr>
              <p:nvPr/>
            </p:nvGraphicFramePr>
            <p:xfrm>
              <a:off x="359270" y="1889178"/>
              <a:ext cx="10415936" cy="4428415"/>
            </p:xfrm>
            <a:graphic>
              <a:graphicData uri="http://schemas.openxmlformats.org/drawingml/2006/table">
                <a:tbl>
                  <a:tblPr firstRow="1" firstCol="1" bandRow="1"/>
                  <a:tblGrid>
                    <a:gridCol w="1081405"/>
                    <a:gridCol w="9334531"/>
                  </a:tblGrid>
                  <a:tr h="2206625">
                    <a:tc>
                      <a:txBody>
                        <a:bodyPr/>
                        <a:lstStyle/>
                        <a:p>
                          <a:pPr algn="ctr">
                            <a:lnSpc>
                              <a:spcPct val="150000"/>
                            </a:lnSpc>
                            <a:spcAft>
                              <a:spcPts val="0"/>
                            </a:spcAft>
                            <a:tabLst>
                              <a:tab pos="1530350" algn="l"/>
                              <a:tab pos="2970530" algn="l"/>
                            </a:tabLst>
                          </a:pPr>
                          <a:r>
                            <a:rPr lang="en-US" sz="2400" i="1"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U</a:t>
                          </a:r>
                          <a:r>
                            <a:rPr lang="zh-CN" sz="24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不变</a:t>
                          </a:r>
                          <a:endParaRPr lang="zh-CN" sz="2400" dirty="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CN"/>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1"/>
                        </a:blipFill>
                      </a:tcPr>
                    </a:tc>
                  </a:tr>
                  <a:tr h="2205990">
                    <a:tc>
                      <a:txBody>
                        <a:bodyPr/>
                        <a:lstStyle/>
                        <a:p>
                          <a:pPr algn="ctr">
                            <a:lnSpc>
                              <a:spcPct val="150000"/>
                            </a:lnSpc>
                            <a:spcAft>
                              <a:spcPts val="0"/>
                            </a:spcAft>
                            <a:tabLst>
                              <a:tab pos="1530350" algn="l"/>
                              <a:tab pos="2970530" algn="l"/>
                            </a:tabLst>
                          </a:pPr>
                          <a:r>
                            <a:rPr lang="en-US" sz="24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Q</a:t>
                          </a:r>
                          <a:r>
                            <a:rPr lang="zh-CN" sz="24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不变</a:t>
                          </a:r>
                          <a:endParaRPr lang="zh-CN" sz="24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CN"/>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1"/>
                        </a:blipFill>
                      </a:tcPr>
                    </a:tc>
                  </a:tr>
                </a:tbl>
              </a:graphicData>
            </a:graphic>
          </p:graphicFrame>
        </mc:Fallback>
      </mc:AlternateContent>
      <p:sp>
        <p:nvSpPr>
          <p:cNvPr id="4" name="矩形 1"/>
          <p:cNvSpPr>
            <a:spLocks noChangeArrowheads="1"/>
          </p:cNvSpPr>
          <p:nvPr/>
        </p:nvSpPr>
        <p:spPr bwMode="auto">
          <a:xfrm>
            <a:off x="228964" y="549169"/>
            <a:ext cx="11772834"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2609850" algn="l"/>
              </a:tabLst>
              <a:defRPr>
                <a:solidFill>
                  <a:schemeClr val="tx1"/>
                </a:solidFill>
                <a:latin typeface="Calibri" panose="020F0502020204030204" pitchFamily="34" charset="0"/>
                <a:ea typeface="宋体" panose="02010600030101010101" pitchFamily="2" charset="-122"/>
              </a:defRPr>
            </a:lvl1pPr>
            <a:lvl2pPr marL="742950" indent="-285750" eaLnBrk="0" hangingPunct="0">
              <a:tabLst>
                <a:tab pos="2609850" algn="l"/>
              </a:tabLst>
              <a:defRPr>
                <a:solidFill>
                  <a:schemeClr val="tx1"/>
                </a:solidFill>
                <a:latin typeface="Calibri" panose="020F0502020204030204" pitchFamily="34" charset="0"/>
                <a:ea typeface="宋体" panose="02010600030101010101" pitchFamily="2" charset="-122"/>
              </a:defRPr>
            </a:lvl2pPr>
            <a:lvl3pPr marL="1143000" indent="-228600" eaLnBrk="0" hangingPunct="0">
              <a:tabLst>
                <a:tab pos="2609850" algn="l"/>
              </a:tabLst>
              <a:defRPr>
                <a:solidFill>
                  <a:schemeClr val="tx1"/>
                </a:solidFill>
                <a:latin typeface="Calibri" panose="020F0502020204030204" pitchFamily="34" charset="0"/>
                <a:ea typeface="宋体" panose="02010600030101010101" pitchFamily="2" charset="-122"/>
              </a:defRPr>
            </a:lvl3pPr>
            <a:lvl4pPr marL="1600200" indent="-228600" eaLnBrk="0" hangingPunct="0">
              <a:tabLst>
                <a:tab pos="2609850" algn="l"/>
              </a:tabLst>
              <a:defRPr>
                <a:solidFill>
                  <a:schemeClr val="tx1"/>
                </a:solidFill>
                <a:latin typeface="Calibri" panose="020F0502020204030204" pitchFamily="34" charset="0"/>
                <a:ea typeface="宋体" panose="02010600030101010101" pitchFamily="2" charset="-122"/>
              </a:defRPr>
            </a:lvl4pPr>
            <a:lvl5pPr marL="2057400" indent="-228600" eaLnBrk="0" hangingPunct="0">
              <a:tabLst>
                <a:tab pos="2609850" algn="l"/>
              </a:tabLst>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9pPr>
          </a:lstStyle>
          <a:p>
            <a:pPr algn="ctr">
              <a:lnSpc>
                <a:spcPct val="130000"/>
              </a:lnSpc>
              <a:spcBef>
                <a:spcPts val="1200"/>
              </a:spcBef>
              <a:spcAft>
                <a:spcPts val="300"/>
              </a:spcAft>
            </a:pPr>
            <a:r>
              <a:rPr lang="zh-CN" altLang="en-US" sz="2800" kern="1400" dirty="0" smtClean="0">
                <a:latin typeface="Cambria" panose="02040503050406030204"/>
                <a:ea typeface="微软雅黑" panose="020B0503020204020204" pitchFamily="34" charset="-122"/>
                <a:cs typeface="Times New Roman" panose="02020603050405020304"/>
              </a:rPr>
              <a:t>热点三</a:t>
            </a:r>
            <a:r>
              <a:rPr lang="zh-CN" altLang="en-US" sz="2800" kern="1400" dirty="0">
                <a:latin typeface="Cambria" panose="02040503050406030204"/>
                <a:ea typeface="微软雅黑" panose="020B0503020204020204" pitchFamily="34" charset="-122"/>
                <a:cs typeface="Times New Roman" panose="02020603050405020304"/>
              </a:rPr>
              <a:t>　</a:t>
            </a:r>
            <a:r>
              <a:rPr lang="zh-CN" altLang="en-US" sz="2800" kern="1400" dirty="0" smtClean="0">
                <a:latin typeface="Cambria" panose="02040503050406030204"/>
                <a:ea typeface="微软雅黑" panose="020B0503020204020204" pitchFamily="34" charset="-122"/>
                <a:cs typeface="Times New Roman" panose="02020603050405020304"/>
                <a:sym typeface="+mn-ea"/>
              </a:rPr>
              <a:t>电容器的分析与计算</a:t>
            </a:r>
            <a:endParaRPr lang="zh-CN" altLang="en-US" sz="2800" kern="1400" dirty="0" smtClean="0">
              <a:latin typeface="Cambria" panose="02040503050406030204"/>
              <a:ea typeface="微软雅黑" panose="020B0503020204020204" pitchFamily="34" charset="-122"/>
              <a:cs typeface="Times New Roman" panose="02020603050405020304"/>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54735" y="1463040"/>
            <a:ext cx="4629150" cy="1563370"/>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1</a:t>
            </a:r>
            <a:r>
              <a:rPr lang="zh-CN" altLang="en-US" sz="26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a:t>
            </a:r>
            <a:r>
              <a:rPr lang="zh-CN" altLang="zh-CN" sz="26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匀强电场中加速问题</a:t>
            </a:r>
            <a:endParaRPr lang="zh-CN" altLang="zh-CN" sz="26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endParaRPr>
          </a:p>
          <a:p>
            <a:pPr>
              <a:lnSpc>
                <a:spcPct val="150000"/>
              </a:lnSpc>
              <a:spcAft>
                <a:spcPts val="0"/>
              </a:spcAft>
              <a:tabLst>
                <a:tab pos="1530350" algn="l"/>
                <a:tab pos="2970530" algn="l"/>
              </a:tabLst>
            </a:pPr>
            <a:r>
              <a:rPr lang="en-US" altLang="zh-CN" sz="26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sym typeface="+mn-ea"/>
              </a:rPr>
              <a:t>2</a:t>
            </a:r>
            <a:r>
              <a:rPr lang="zh-CN" altLang="zh-CN" sz="26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sym typeface="+mn-ea"/>
              </a:rPr>
              <a:t>、匀强电场中偏转问题</a:t>
            </a:r>
            <a:endParaRPr lang="zh-CN" altLang="zh-CN" sz="2600" b="1">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endParaRPr>
          </a:p>
          <a:p>
            <a:pPr>
              <a:lnSpc>
                <a:spcPct val="150000"/>
              </a:lnSpc>
              <a:spcAft>
                <a:spcPts val="0"/>
              </a:spcAft>
              <a:tabLst>
                <a:tab pos="1530350" algn="l"/>
                <a:tab pos="2970530" algn="l"/>
              </a:tabLst>
            </a:pPr>
            <a:endParaRPr lang="zh-CN" altLang="zh-CN" sz="1050" kern="100" dirty="0">
              <a:effectLst/>
              <a:latin typeface="宋体" panose="02010600030101010101" pitchFamily="2" charset="-122"/>
              <a:cs typeface="Courier New" panose="02070309020205020404"/>
            </a:endParaRPr>
          </a:p>
        </p:txBody>
      </p:sp>
      <p:sp>
        <p:nvSpPr>
          <p:cNvPr id="2" name="矩形 1"/>
          <p:cNvSpPr>
            <a:spLocks noChangeArrowheads="1"/>
          </p:cNvSpPr>
          <p:nvPr/>
        </p:nvSpPr>
        <p:spPr bwMode="auto">
          <a:xfrm>
            <a:off x="228964" y="549169"/>
            <a:ext cx="11772834"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2609850" algn="l"/>
              </a:tabLst>
              <a:defRPr>
                <a:solidFill>
                  <a:schemeClr val="tx1"/>
                </a:solidFill>
                <a:latin typeface="Calibri" panose="020F0502020204030204" pitchFamily="34" charset="0"/>
                <a:ea typeface="宋体" panose="02010600030101010101" pitchFamily="2" charset="-122"/>
              </a:defRPr>
            </a:lvl1pPr>
            <a:lvl2pPr marL="742950" indent="-285750" eaLnBrk="0" hangingPunct="0">
              <a:tabLst>
                <a:tab pos="2609850" algn="l"/>
              </a:tabLst>
              <a:defRPr>
                <a:solidFill>
                  <a:schemeClr val="tx1"/>
                </a:solidFill>
                <a:latin typeface="Calibri" panose="020F0502020204030204" pitchFamily="34" charset="0"/>
                <a:ea typeface="宋体" panose="02010600030101010101" pitchFamily="2" charset="-122"/>
              </a:defRPr>
            </a:lvl2pPr>
            <a:lvl3pPr marL="1143000" indent="-228600" eaLnBrk="0" hangingPunct="0">
              <a:tabLst>
                <a:tab pos="2609850" algn="l"/>
              </a:tabLst>
              <a:defRPr>
                <a:solidFill>
                  <a:schemeClr val="tx1"/>
                </a:solidFill>
                <a:latin typeface="Calibri" panose="020F0502020204030204" pitchFamily="34" charset="0"/>
                <a:ea typeface="宋体" panose="02010600030101010101" pitchFamily="2" charset="-122"/>
              </a:defRPr>
            </a:lvl3pPr>
            <a:lvl4pPr marL="1600200" indent="-228600" eaLnBrk="0" hangingPunct="0">
              <a:tabLst>
                <a:tab pos="2609850" algn="l"/>
              </a:tabLst>
              <a:defRPr>
                <a:solidFill>
                  <a:schemeClr val="tx1"/>
                </a:solidFill>
                <a:latin typeface="Calibri" panose="020F0502020204030204" pitchFamily="34" charset="0"/>
                <a:ea typeface="宋体" panose="02010600030101010101" pitchFamily="2" charset="-122"/>
              </a:defRPr>
            </a:lvl4pPr>
            <a:lvl5pPr marL="2057400" indent="-228600" eaLnBrk="0" hangingPunct="0">
              <a:tabLst>
                <a:tab pos="2609850" algn="l"/>
              </a:tabLst>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2609850" algn="l"/>
              </a:tabLst>
              <a:defRPr>
                <a:solidFill>
                  <a:schemeClr val="tx1"/>
                </a:solidFill>
                <a:latin typeface="Calibri" panose="020F0502020204030204" pitchFamily="34" charset="0"/>
                <a:ea typeface="宋体" panose="02010600030101010101" pitchFamily="2" charset="-122"/>
              </a:defRPr>
            </a:lvl9pPr>
          </a:lstStyle>
          <a:p>
            <a:pPr algn="ctr">
              <a:lnSpc>
                <a:spcPct val="130000"/>
              </a:lnSpc>
              <a:spcBef>
                <a:spcPts val="1200"/>
              </a:spcBef>
              <a:spcAft>
                <a:spcPts val="300"/>
              </a:spcAft>
            </a:pPr>
            <a:r>
              <a:rPr lang="zh-CN" altLang="en-US" sz="2800" kern="1400" dirty="0" smtClean="0">
                <a:latin typeface="Cambria" panose="02040503050406030204"/>
                <a:ea typeface="微软雅黑" panose="020B0503020204020204" pitchFamily="34" charset="-122"/>
                <a:cs typeface="Times New Roman" panose="02020603050405020304"/>
              </a:rPr>
              <a:t>热点四</a:t>
            </a:r>
            <a:r>
              <a:rPr lang="zh-CN" altLang="en-US" sz="2800" kern="1400" dirty="0">
                <a:latin typeface="Cambria" panose="02040503050406030204"/>
                <a:ea typeface="微软雅黑" panose="020B0503020204020204" pitchFamily="34" charset="-122"/>
                <a:cs typeface="Times New Roman" panose="02020603050405020304"/>
              </a:rPr>
              <a:t>　</a:t>
            </a:r>
            <a:r>
              <a:rPr lang="zh-CN" altLang="en-US" sz="2800" kern="1400" dirty="0" smtClean="0">
                <a:latin typeface="Cambria" panose="02040503050406030204"/>
                <a:ea typeface="微软雅黑" panose="020B0503020204020204" pitchFamily="34" charset="-122"/>
                <a:cs typeface="Times New Roman" panose="02020603050405020304"/>
                <a:sym typeface="+mn-ea"/>
              </a:rPr>
              <a:t>带电粒子在电场中的运动</a:t>
            </a:r>
            <a:endParaRPr lang="zh-CN" altLang="en-US" sz="2800" kern="1400" dirty="0" smtClean="0">
              <a:latin typeface="Cambria" panose="02040503050406030204"/>
              <a:ea typeface="微软雅黑" panose="020B0503020204020204" pitchFamily="34" charset="-122"/>
              <a:cs typeface="Times New Roman" panose="02020603050405020304"/>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2880" y="570230"/>
            <a:ext cx="11320780" cy="2520950"/>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altLang="en-US" sz="2600">
                <a:solidFill>
                  <a:srgbClr val="000000"/>
                </a:solidFill>
                <a:latin typeface="Times New Roman" panose="02020603050405020304" pitchFamily="18" charset="0"/>
                <a:ea typeface="微软雅黑" panose="020B0503020204020204" pitchFamily="34" charset="-122"/>
              </a:rPr>
              <a:t>例</a:t>
            </a:r>
            <a:r>
              <a:rPr lang="en-US" altLang="zh-CN" sz="2600">
                <a:solidFill>
                  <a:srgbClr val="000000"/>
                </a:solidFill>
                <a:latin typeface="Times New Roman" panose="02020603050405020304" pitchFamily="18" charset="0"/>
                <a:ea typeface="微软雅黑" panose="020B0503020204020204" pitchFamily="34" charset="-122"/>
              </a:rPr>
              <a:t>6.P47(2025·</a:t>
            </a:r>
            <a:r>
              <a:rPr lang="zh-CN" altLang="zh-CN" sz="2600" b="1">
                <a:solidFill>
                  <a:srgbClr val="000000"/>
                </a:solidFill>
                <a:latin typeface="Times New Roman" panose="02020603050405020304" pitchFamily="18" charset="0"/>
                <a:cs typeface="Times New Roman" panose="02020603050405020304" pitchFamily="18" charset="0"/>
              </a:rPr>
              <a:t>江苏卷</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13)</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在电场强度为</a:t>
            </a:r>
            <a:r>
              <a:rPr lang="en-US" altLang="zh-CN" sz="2600" i="1">
                <a:solidFill>
                  <a:srgbClr val="000000"/>
                </a:solidFill>
                <a:latin typeface="Times New Roman" panose="02020603050405020304" pitchFamily="18" charset="0"/>
                <a:ea typeface="微软雅黑" panose="020B0503020204020204" pitchFamily="34" charset="-122"/>
              </a:rPr>
              <a:t>E</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、方向竖直向下的匀强电场中</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两个相同的带正电粒子</a:t>
            </a:r>
            <a:r>
              <a:rPr lang="en-US" altLang="zh-CN" sz="2600">
                <a:solidFill>
                  <a:srgbClr val="000000"/>
                </a:solidFill>
                <a:latin typeface="Times New Roman" panose="02020603050405020304" pitchFamily="18" charset="0"/>
                <a:ea typeface="微软雅黑" panose="020B0503020204020204" pitchFamily="34" charset="-122"/>
              </a:rPr>
              <a:t>a</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rPr>
              <a:t>b</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同时从</a:t>
            </a:r>
            <a:r>
              <a:rPr lang="en-US" altLang="zh-CN" sz="2600" i="1">
                <a:solidFill>
                  <a:srgbClr val="000000"/>
                </a:solidFill>
                <a:latin typeface="Times New Roman" panose="02020603050405020304" pitchFamily="18" charset="0"/>
                <a:ea typeface="微软雅黑" panose="020B0503020204020204" pitchFamily="34" charset="-122"/>
              </a:rPr>
              <a:t>O</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点以初速度</a:t>
            </a:r>
            <a:r>
              <a:rPr lang="en-US" altLang="zh-CN" sz="2600" i="1">
                <a:solidFill>
                  <a:srgbClr val="000000"/>
                </a:solidFill>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25000">
                <a:solidFill>
                  <a:srgbClr val="000000"/>
                </a:solidFill>
                <a:latin typeface="Times New Roman" panose="02020603050405020304" pitchFamily="18" charset="0"/>
                <a:ea typeface="微软雅黑" panose="020B0503020204020204" pitchFamily="34" charset="-122"/>
              </a:rPr>
              <a:t>0</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射出</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速度方向与水平方向夹角均为</a:t>
            </a:r>
            <a:r>
              <a:rPr lang="en-US" altLang="zh-CN" sz="2600" i="1">
                <a:solidFill>
                  <a:srgbClr val="000000"/>
                </a:solidFill>
                <a:latin typeface="Times New Roman" panose="02020603050405020304" pitchFamily="18" charset="0"/>
                <a:ea typeface="微软雅黑" panose="020B0503020204020204" pitchFamily="34" charset="-122"/>
              </a:rPr>
              <a:t>θ</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。已知粒子的质量为</a:t>
            </a:r>
            <a:r>
              <a:rPr lang="en-US" altLang="zh-CN" sz="2600" i="1">
                <a:solidFill>
                  <a:srgbClr val="000000"/>
                </a:solidFill>
                <a:latin typeface="Times New Roman" panose="02020603050405020304" pitchFamily="18" charset="0"/>
                <a:ea typeface="微软雅黑" panose="020B0503020204020204" pitchFamily="34" charset="-122"/>
              </a:rPr>
              <a:t>m</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电荷量为</a:t>
            </a:r>
            <a:r>
              <a:rPr lang="en-US" altLang="zh-CN" sz="2600" i="1">
                <a:solidFill>
                  <a:srgbClr val="000000"/>
                </a:solidFill>
                <a:latin typeface="Times New Roman" panose="02020603050405020304" pitchFamily="18" charset="0"/>
                <a:ea typeface="微软雅黑" panose="020B0503020204020204" pitchFamily="34" charset="-122"/>
              </a:rPr>
              <a:t>q</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不计重力及粒子间相互作用。求</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endParaRPr lang="zh-CN" altLang="zh-CN" sz="1050" kern="100" dirty="0">
              <a:effectLst/>
              <a:latin typeface="宋体" panose="02010600030101010101" pitchFamily="2" charset="-122"/>
              <a:cs typeface="Courier New" panose="02070309020205020404"/>
            </a:endParaRPr>
          </a:p>
        </p:txBody>
      </p:sp>
      <p:pic>
        <p:nvPicPr>
          <p:cNvPr id="4" name="image331.jpeg"/>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15071" y="2709314"/>
            <a:ext cx="2340702" cy="2409425"/>
          </a:xfrm>
          <a:prstGeom prst="rect">
            <a:avLst/>
          </a:prstGeom>
        </p:spPr>
      </p:pic>
      <mc:AlternateContent xmlns:mc="http://schemas.openxmlformats.org/markup-compatibility/2006">
        <mc:Choice xmlns:a14="http://schemas.microsoft.com/office/drawing/2010/main" Requires="a14">
          <p:sp>
            <p:nvSpPr>
              <p:cNvPr id="6" name="矩形 5"/>
              <p:cNvSpPr/>
              <p:nvPr/>
            </p:nvSpPr>
            <p:spPr>
              <a:xfrm>
                <a:off x="500306" y="3030900"/>
                <a:ext cx="9360000" cy="2334260"/>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(1)a</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运动到最高点的时间</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到达最高点时</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间的距离</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H</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zh-CN" altLang="zh-CN" sz="2600" b="1">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答案　</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𝐬𝐢𝐧</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𝜽</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𝒒𝑬</m:t>
                        </m:r>
                      </m:den>
                    </m:f>
                    <m:r>
                      <a:rPr lang="zh-CN"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r>
                      <a:rPr lang="en-US" altLang="zh-CN" sz="2600" b="1" i="1">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𝟐</m:t>
                    </m:r>
                    <m:r>
                      <a:rPr lang="en-US"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m:t>
                    </m:r>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𝐬𝐢</m:t>
                        </m:r>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𝐧</m:t>
                            </m:r>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𝜽</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𝒒𝑬</m:t>
                        </m:r>
                      </m:den>
                    </m:f>
                  </m:oMath>
                </a14:m>
                <a:endParaRPr lang="zh-CN" altLang="zh-CN" sz="1150">
                  <a:latin typeface="Calibri" panose="020F0502020204030204" pitchFamily="34" charset="0"/>
                  <a:cs typeface="Times New Roman" panose="02020603050405020304" pitchFamily="18" charset="0"/>
                </a:endParaRPr>
              </a:p>
            </p:txBody>
          </p:sp>
        </mc:Choice>
        <mc:Fallback>
          <p:sp>
            <p:nvSpPr>
              <p:cNvPr id="6" name="矩形 5"/>
              <p:cNvSpPr>
                <a:spLocks noRot="1" noChangeAspect="1" noMove="1" noResize="1" noEditPoints="1" noAdjustHandles="1" noChangeArrowheads="1" noChangeShapeType="1" noTextEdit="1"/>
              </p:cNvSpPr>
              <p:nvPr/>
            </p:nvSpPr>
            <p:spPr>
              <a:xfrm>
                <a:off x="500306" y="3030900"/>
                <a:ext cx="9360000" cy="2334260"/>
              </a:xfrm>
              <a:prstGeom prst="rect">
                <a:avLst/>
              </a:prstGeom>
              <a:blipFill rotWithShape="1">
                <a:blip r:embed="rId2"/>
                <a:stretch>
                  <a:fillRect l="-6" t="-2" b="2"/>
                </a:stretch>
              </a:blipFill>
            </p:spPr>
            <p:txBody>
              <a:bodyPr/>
              <a:lstStyle/>
              <a:p>
                <a:r>
                  <a:rPr lang="zh-CN"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blinds(horizontal)">
                                      <p:cBhvr>
                                        <p:cTn id="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矩形 1"/>
              <p:cNvSpPr/>
              <p:nvPr/>
            </p:nvSpPr>
            <p:spPr>
              <a:xfrm>
                <a:off x="182807" y="545067"/>
                <a:ext cx="9360000" cy="3389750"/>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a:solidFill>
                      <a:srgbClr val="000000"/>
                    </a:solidFill>
                    <a:latin typeface="Times New Roman" panose="02020603050405020304" pitchFamily="18" charset="0"/>
                    <a:cs typeface="Times New Roman" panose="02020603050405020304" pitchFamily="18" charset="0"/>
                  </a:rPr>
                  <a:t>带电粒子在匀强电场中做类斜抛运动</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粒子</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的运动可分解为水平方向上的匀速直线运动和竖直方向上加速度大小为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的匀变速直线运动</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在竖直方向上有</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qE</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sin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zh-CN" altLang="zh-CN" sz="2600" b="1">
                    <a:solidFill>
                      <a:srgbClr val="000000"/>
                    </a:solidFill>
                    <a:latin typeface="Times New Roman" panose="02020603050405020304" pitchFamily="18" charset="0"/>
                    <a:cs typeface="Times New Roman" panose="02020603050405020304" pitchFamily="18" charset="0"/>
                  </a:rPr>
                  <a:t>解得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𝐬𝐢𝐧</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𝜽</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𝒒𝑬</m:t>
                        </m:r>
                      </m:den>
                    </m:f>
                  </m:oMath>
                </a14:m>
                <a:r>
                  <a:rPr lang="zh-CN" altLang="zh-CN" sz="2600" b="1">
                    <a:solidFill>
                      <a:srgbClr val="000000"/>
                    </a:solidFill>
                    <a:latin typeface="Times New Roman" panose="02020603050405020304" pitchFamily="18" charset="0"/>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p:txBody>
          </p:sp>
        </mc:Choice>
        <mc:Fallback>
          <p:sp>
            <p:nvSpPr>
              <p:cNvPr id="2" name="矩形 1"/>
              <p:cNvSpPr>
                <a:spLocks noRot="1" noChangeAspect="1" noMove="1" noResize="1" noEditPoints="1" noAdjustHandles="1" noChangeArrowheads="1" noChangeShapeType="1" noTextEdit="1"/>
              </p:cNvSpPr>
              <p:nvPr/>
            </p:nvSpPr>
            <p:spPr>
              <a:xfrm>
                <a:off x="182807" y="545067"/>
                <a:ext cx="9360000" cy="3389750"/>
              </a:xfrm>
              <a:prstGeom prst="rect">
                <a:avLst/>
              </a:prstGeom>
              <a:blipFill rotWithShape="1">
                <a:blip r:embed="rId1"/>
                <a:stretch>
                  <a:fillRect l="-6" t="-7" b="11"/>
                </a:stretch>
              </a:blipFill>
            </p:spPr>
            <p:txBody>
              <a:bodyPr/>
              <a:lstStyle/>
              <a:p>
                <a:r>
                  <a:rPr lang="zh-CN" altLang="en-US">
                    <a:noFill/>
                  </a:rPr>
                  <a:t> </a:t>
                </a:r>
              </a:p>
            </p:txBody>
          </p:sp>
        </mc:Fallback>
      </mc:AlternateContent>
      <p:pic>
        <p:nvPicPr>
          <p:cNvPr id="3" name="image331.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69806" y="674139"/>
            <a:ext cx="2340702" cy="240942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矩形 1"/>
              <p:cNvSpPr/>
              <p:nvPr/>
            </p:nvSpPr>
            <p:spPr>
              <a:xfrm>
                <a:off x="195507" y="519667"/>
                <a:ext cx="9360000" cy="5796819"/>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a:solidFill>
                      <a:srgbClr val="000000"/>
                    </a:solidFill>
                    <a:latin typeface="Times New Roman" panose="02020603050405020304" pitchFamily="18" charset="0"/>
                    <a:cs typeface="Times New Roman" panose="02020603050405020304" pitchFamily="18" charset="0"/>
                  </a:rPr>
                  <a:t>水平方向上</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均以</a:t>
                </a:r>
                <a:r>
                  <a:rPr lang="en-US" altLang="zh-CN" sz="26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zh-CN" altLang="zh-CN" sz="2600" b="1">
                    <a:solidFill>
                      <a:srgbClr val="000000"/>
                    </a:solidFill>
                    <a:latin typeface="Times New Roman" panose="02020603050405020304" pitchFamily="18" charset="0"/>
                    <a:cs typeface="Times New Roman" panose="02020603050405020304" pitchFamily="18" charset="0"/>
                  </a:rPr>
                  <a:t>做匀速直线运动</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竖直方向上</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规定向上为正方向</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以</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sin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zh-CN" altLang="zh-CN" sz="2600" b="1">
                    <a:solidFill>
                      <a:srgbClr val="000000"/>
                    </a:solidFill>
                    <a:latin typeface="Times New Roman" panose="02020603050405020304" pitchFamily="18" charset="0"/>
                    <a:cs typeface="Times New Roman" panose="02020603050405020304" pitchFamily="18" charset="0"/>
                  </a:rPr>
                  <a:t>为初速度</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以</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为加速度做匀加速直线运动</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zh-CN" altLang="zh-CN" sz="2600" b="1">
                    <a:solidFill>
                      <a:srgbClr val="000000"/>
                    </a:solidFill>
                    <a:latin typeface="Times New Roman" panose="02020603050405020304" pitchFamily="18" charset="0"/>
                    <a:cs typeface="Times New Roman" panose="02020603050405020304" pitchFamily="18" charset="0"/>
                  </a:rPr>
                  <a:t>竖直方向上</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粒子</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solidFill>
                      <a:srgbClr val="000000"/>
                    </a:solidFill>
                    <a:latin typeface="Times New Roman" panose="02020603050405020304" pitchFamily="18" charset="0"/>
                    <a:cs typeface="Times New Roman" panose="02020603050405020304" pitchFamily="18" charset="0"/>
                  </a:rPr>
                  <a:t>的位移</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y</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sin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θ·t</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𝟏</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den>
                    </m:f>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a:t>
                </a:r>
                <a:r>
                  <a:rPr lang="en-US" altLang="zh-CN" sz="2600" baseline="30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zh-CN" altLang="zh-CN" sz="2600" b="1">
                    <a:solidFill>
                      <a:srgbClr val="000000"/>
                    </a:solidFill>
                    <a:latin typeface="Times New Roman" panose="02020603050405020304" pitchFamily="18" charset="0"/>
                    <a:cs typeface="Times New Roman" panose="02020603050405020304" pitchFamily="18" charset="0"/>
                  </a:rPr>
                  <a:t>粒子</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solidFill>
                      <a:srgbClr val="000000"/>
                    </a:solidFill>
                    <a:latin typeface="Times New Roman" panose="02020603050405020304" pitchFamily="18" charset="0"/>
                    <a:cs typeface="Times New Roman" panose="02020603050405020304" pitchFamily="18" charset="0"/>
                  </a:rPr>
                  <a:t>的位移</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y</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sin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θ·t</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𝟏</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den>
                    </m:f>
                  </m:oMath>
                </a14:m>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a:t>
                </a:r>
                <a:r>
                  <a:rPr lang="en-US" altLang="zh-CN" sz="2600" baseline="30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zh-CN" altLang="zh-CN" sz="2600" b="1">
                    <a:solidFill>
                      <a:srgbClr val="000000"/>
                    </a:solidFill>
                    <a:latin typeface="Times New Roman" panose="02020603050405020304" pitchFamily="18" charset="0"/>
                    <a:cs typeface="Times New Roman" panose="02020603050405020304" pitchFamily="18" charset="0"/>
                  </a:rPr>
                  <a:t>又</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y</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y</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zh-CN" altLang="zh-CN" sz="2600" b="1">
                    <a:solidFill>
                      <a:srgbClr val="000000"/>
                    </a:solidFill>
                    <a:latin typeface="Times New Roman" panose="02020603050405020304" pitchFamily="18" charset="0"/>
                    <a:cs typeface="Times New Roman" panose="02020603050405020304" pitchFamily="18" charset="0"/>
                  </a:rPr>
                  <a:t>联立解得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𝐬𝐢</m:t>
                        </m:r>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𝐧</m:t>
                            </m:r>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𝜽</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𝒒𝑬</m:t>
                        </m:r>
                      </m:den>
                    </m:f>
                  </m:oMath>
                </a14:m>
                <a:r>
                  <a:rPr lang="zh-CN" altLang="zh-CN" sz="2600" b="1">
                    <a:solidFill>
                      <a:srgbClr val="000000"/>
                    </a:solidFill>
                    <a:latin typeface="Times New Roman" panose="02020603050405020304" pitchFamily="18" charset="0"/>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p:txBody>
          </p:sp>
        </mc:Choice>
        <mc:Fallback>
          <p:sp>
            <p:nvSpPr>
              <p:cNvPr id="2" name="矩形 1"/>
              <p:cNvSpPr>
                <a:spLocks noRot="1" noChangeAspect="1" noMove="1" noResize="1" noEditPoints="1" noAdjustHandles="1" noChangeArrowheads="1" noChangeShapeType="1" noTextEdit="1"/>
              </p:cNvSpPr>
              <p:nvPr/>
            </p:nvSpPr>
            <p:spPr>
              <a:xfrm>
                <a:off x="195507" y="519667"/>
                <a:ext cx="9360000" cy="5796819"/>
              </a:xfrm>
              <a:prstGeom prst="rect">
                <a:avLst/>
              </a:prstGeom>
              <a:blipFill rotWithShape="1">
                <a:blip r:embed="rId1"/>
                <a:stretch>
                  <a:fillRect l="-6" t="-4" b="2"/>
                </a:stretch>
              </a:blipFill>
            </p:spPr>
            <p:txBody>
              <a:bodyPr/>
              <a:lstStyle/>
              <a:p>
                <a:r>
                  <a:rPr lang="zh-CN" altLang="en-US">
                    <a:noFill/>
                  </a:rPr>
                  <a:t> </a:t>
                </a:r>
              </a:p>
            </p:txBody>
          </p:sp>
        </mc:Fallback>
      </mc:AlternateContent>
      <p:pic>
        <p:nvPicPr>
          <p:cNvPr id="3" name="image331.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69806" y="674139"/>
            <a:ext cx="2340702" cy="240942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linds(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linds(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linds(horizont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矩形 3"/>
              <p:cNvSpPr/>
              <p:nvPr/>
            </p:nvSpPr>
            <p:spPr>
              <a:xfrm>
                <a:off x="177337" y="524936"/>
                <a:ext cx="11722861" cy="2900045"/>
              </a:xfrm>
              <a:prstGeom prst="rect">
                <a:avLst/>
              </a:prstGeom>
            </p:spPr>
            <p:txBody>
              <a:bodyPr wrap="square" lIns="121898" tIns="60948" rIns="121898" bIns="60948">
                <a:spAutoFit/>
              </a:bodyPr>
              <a:lstStyle/>
              <a:p>
                <a:pPr marL="355600" indent="-355600" algn="just">
                  <a:lnSpc>
                    <a:spcPct val="150000"/>
                  </a:lnSpc>
                  <a:spcAft>
                    <a:spcPts val="0"/>
                  </a:spcAft>
                  <a:tabLst>
                    <a:tab pos="1350645" algn="l"/>
                    <a:tab pos="2700655" algn="l"/>
                  </a:tabLst>
                </a:pPr>
                <a:r>
                  <a:rPr 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变式</a:t>
                </a:r>
                <a:r>
                  <a:rPr lang="en-US" altLang="zh-CN" sz="26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6.P45</a:t>
                </a:r>
                <a:r>
                  <a:rPr lang="en-US" altLang="zh-CN" sz="2600" b="1">
                    <a:solidFill>
                      <a:srgbClr val="000000"/>
                    </a:solidFill>
                    <a:latin typeface="Times New Roman" panose="02020603050405020304" pitchFamily="18" charset="0"/>
                  </a:rPr>
                  <a:t> </a:t>
                </a:r>
                <a:r>
                  <a:rPr lang="en-US" altLang="zh-CN" sz="2600">
                    <a:solidFill>
                      <a:srgbClr val="000000"/>
                    </a:solidFill>
                    <a:effectLst/>
                    <a:latin typeface="Times New Roman" panose="02020603050405020304" pitchFamily="18" charset="0"/>
                    <a:ea typeface="微软雅黑" panose="020B0503020204020204" pitchFamily="34" charset="-122"/>
                  </a:rPr>
                  <a:t>(2025·</a:t>
                </a:r>
                <a:r>
                  <a:rPr lang="zh-CN" altLang="zh-CN" sz="2600" b="1">
                    <a:solidFill>
                      <a:srgbClr val="000000"/>
                    </a:solidFill>
                    <a:latin typeface="Times New Roman" panose="02020603050405020304" pitchFamily="18" charset="0"/>
                    <a:cs typeface="Times New Roman" panose="02020603050405020304" pitchFamily="18" charset="0"/>
                  </a:rPr>
                  <a:t>江苏连云港期中</a:t>
                </a:r>
                <a:r>
                  <a:rPr lang="en-US" altLang="zh-CN" sz="2600">
                    <a:solidFill>
                      <a:srgbClr val="000000"/>
                    </a:solidFill>
                    <a:effectLst/>
                    <a:latin typeface="Times New Roman" panose="02020603050405020304" pitchFamily="18" charset="0"/>
                    <a:ea typeface="微软雅黑" panose="020B0503020204020204" pitchFamily="34" charset="-122"/>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在竖直平面直角坐标系</a:t>
                </a:r>
                <a:r>
                  <a:rPr lang="en-US" altLang="zh-CN" sz="2600">
                    <a:solidFill>
                      <a:srgbClr val="000000"/>
                    </a:solidFill>
                    <a:effectLst/>
                    <a:latin typeface="Times New Roman" panose="02020603050405020304" pitchFamily="18" charset="0"/>
                    <a:ea typeface="微软雅黑" panose="020B0503020204020204" pitchFamily="34" charset="-122"/>
                  </a:rPr>
                  <a:t>0</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rPr>
                  <a:t>y</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rPr>
                  <a:t>y</a:t>
                </a:r>
                <a:r>
                  <a:rPr lang="en-US" altLang="zh-CN" sz="2600" baseline="-25000">
                    <a:solidFill>
                      <a:srgbClr val="000000"/>
                    </a:solidFill>
                    <a:effectLst/>
                    <a:latin typeface="Times New Roman" panose="02020603050405020304" pitchFamily="18" charset="0"/>
                    <a:ea typeface="微软雅黑" panose="020B0503020204020204" pitchFamily="34" charset="-122"/>
                  </a:rPr>
                  <a:t>0</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范围内有方向竖直向下的匀强电场</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电场强度大小为</a:t>
                </a:r>
                <a:r>
                  <a:rPr lang="en-US" altLang="zh-CN" sz="2600" i="1">
                    <a:solidFill>
                      <a:srgbClr val="000000"/>
                    </a:solidFill>
                    <a:effectLst/>
                    <a:latin typeface="Times New Roman" panose="02020603050405020304" pitchFamily="18" charset="0"/>
                    <a:ea typeface="微软雅黑" panose="020B0503020204020204" pitchFamily="34" charset="-122"/>
                  </a:rPr>
                  <a:t>E</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。原点</a:t>
                </a:r>
                <a:r>
                  <a:rPr lang="en-US" altLang="zh-CN" sz="2600" i="1">
                    <a:solidFill>
                      <a:srgbClr val="000000"/>
                    </a:solidFill>
                    <a:effectLst/>
                    <a:latin typeface="Times New Roman" panose="02020603050405020304" pitchFamily="18" charset="0"/>
                    <a:ea typeface="微软雅黑" panose="020B0503020204020204" pitchFamily="34" charset="-122"/>
                  </a:rPr>
                  <a:t>O</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处有一金属电极</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可持续向纸面内</a:t>
                </a:r>
                <a:r>
                  <a:rPr lang="en-US" altLang="zh-CN" sz="2600" i="1">
                    <a:solidFill>
                      <a:srgbClr val="000000"/>
                    </a:solidFill>
                    <a:effectLst/>
                    <a:latin typeface="Times New Roman" panose="02020603050405020304" pitchFamily="18" charset="0"/>
                    <a:ea typeface="微软雅黑" panose="020B0503020204020204" pitchFamily="34" charset="-122"/>
                  </a:rPr>
                  <a:t>x</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轴上方各个方向发射速率为</a:t>
                </a:r>
                <a:r>
                  <a:rPr lang="en-US" altLang="zh-CN" sz="26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25000">
                    <a:solidFill>
                      <a:srgbClr val="000000"/>
                    </a:solidFill>
                    <a:effectLst/>
                    <a:latin typeface="Times New Roman" panose="02020603050405020304" pitchFamily="18" charset="0"/>
                    <a:ea typeface="微软雅黑" panose="020B0503020204020204" pitchFamily="34" charset="-122"/>
                  </a:rPr>
                  <a:t>0</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的电子</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已知电子的电荷量为</a:t>
                </a:r>
                <a:r>
                  <a:rPr lang="en-US" altLang="zh-CN" sz="2600" i="1">
                    <a:solidFill>
                      <a:srgbClr val="000000"/>
                    </a:solidFill>
                    <a:effectLst/>
                    <a:latin typeface="Times New Roman" panose="02020603050405020304" pitchFamily="18" charset="0"/>
                    <a:ea typeface="微软雅黑" panose="020B0503020204020204" pitchFamily="34" charset="-122"/>
                  </a:rPr>
                  <a:t>q</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质量为</a:t>
                </a:r>
                <a:r>
                  <a:rPr lang="en-US" altLang="zh-CN" sz="2600" i="1">
                    <a:solidFill>
                      <a:srgbClr val="000000"/>
                    </a:solidFill>
                    <a:effectLst/>
                    <a:latin typeface="Times New Roman" panose="02020603050405020304" pitchFamily="18" charset="0"/>
                    <a:ea typeface="微软雅黑" panose="020B0503020204020204" pitchFamily="34" charset="-122"/>
                  </a:rPr>
                  <a:t>m</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rPr>
                  <a:t>y</a:t>
                </a:r>
                <a:r>
                  <a:rPr lang="en-US" altLang="zh-CN" sz="2600" baseline="-25000">
                    <a:solidFill>
                      <a:srgbClr val="000000"/>
                    </a:solidFill>
                    <a:effectLst/>
                    <a:latin typeface="Times New Roman" panose="02020603050405020304" pitchFamily="18" charset="0"/>
                    <a:ea typeface="微软雅黑" panose="020B0503020204020204" pitchFamily="34" charset="-122"/>
                  </a:rPr>
                  <a:t>0</a:t>
                </a:r>
                <a:r>
                  <a:rPr lang="en-US" altLang="zh-CN" sz="2600">
                    <a:solidFill>
                      <a:srgbClr val="000000"/>
                    </a:solidFill>
                    <a:effectLst/>
                    <a:latin typeface="Times New Roman" panose="02020603050405020304" pitchFamily="18" charset="0"/>
                    <a:ea typeface="微软雅黑" panose="020B0503020204020204" pitchFamily="34" charset="-122"/>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𝟑</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sSup>
                          <m:sSupPr>
                            <m:ctrlPr>
                              <a:rPr lang="zh-CN" altLang="zh-CN" sz="2600" i="1">
                                <a:effectLst/>
                                <a:latin typeface="Cambria Math" panose="02040503050406030204" pitchFamily="18" charset="0"/>
                                <a:ea typeface="Cambria Math" panose="02040503050406030204" pitchFamily="18" charset="0"/>
                              </a:rPr>
                            </m:ctrlPr>
                          </m:sSupPr>
                          <m:e>
                            <m:sSub>
                              <m:sSubPr>
                                <m:ctrlPr>
                                  <a:rPr lang="zh-CN" altLang="zh-CN" sz="2600" i="1">
                                    <a:effectLst/>
                                    <a:latin typeface="Cambria Math" panose="02040503050406030204" pitchFamily="18" charset="0"/>
                                    <a:ea typeface="Cambria Math" panose="020405030504060302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𝒒𝑬</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不考虑电子间相互作用。</a:t>
                </a:r>
                <a:endParaRPr lang="zh-CN" altLang="zh-CN" sz="1050" kern="100" dirty="0">
                  <a:effectLst/>
                  <a:latin typeface="宋体" panose="02010600030101010101" pitchFamily="2" charset="-122"/>
                  <a:cs typeface="Courier New" panose="02070309020205020404"/>
                </a:endParaRPr>
              </a:p>
            </p:txBody>
          </p:sp>
        </mc:Choice>
        <mc:Fallback>
          <p:sp>
            <p:nvSpPr>
              <p:cNvPr id="4" name="矩形 3"/>
              <p:cNvSpPr>
                <a:spLocks noRot="1" noChangeAspect="1" noMove="1" noResize="1" noEditPoints="1" noAdjustHandles="1" noChangeArrowheads="1" noChangeShapeType="1" noTextEdit="1"/>
              </p:cNvSpPr>
              <p:nvPr/>
            </p:nvSpPr>
            <p:spPr>
              <a:xfrm>
                <a:off x="177337" y="524936"/>
                <a:ext cx="11722861" cy="2900045"/>
              </a:xfrm>
              <a:prstGeom prst="rect">
                <a:avLst/>
              </a:prstGeom>
              <a:blipFill rotWithShape="1">
                <a:blip r:embed="rId1"/>
                <a:stretch>
                  <a:fillRect l="-1" t="-15" r="3" b="15"/>
                </a:stretch>
              </a:blipFill>
            </p:spPr>
            <p:txBody>
              <a:bodyPr/>
              <a:lstStyle/>
              <a:p>
                <a:r>
                  <a:rPr lang="zh-CN" altLang="en-US">
                    <a:noFill/>
                  </a:rPr>
                  <a:t> </a:t>
                </a:r>
              </a:p>
            </p:txBody>
          </p:sp>
        </mc:Fallback>
      </mc:AlternateContent>
      <p:pic>
        <p:nvPicPr>
          <p:cNvPr id="6" name="image321.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95206" y="3440181"/>
            <a:ext cx="3373499" cy="26060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321.jpeg"/>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55206" y="693380"/>
            <a:ext cx="3373499" cy="2606020"/>
          </a:xfrm>
          <a:prstGeom prst="rect">
            <a:avLst/>
          </a:prstGeom>
        </p:spPr>
      </p:pic>
      <mc:AlternateContent xmlns:mc="http://schemas.openxmlformats.org/markup-compatibility/2006">
        <mc:Choice xmlns:a14="http://schemas.microsoft.com/office/drawing/2010/main" Requires="a14">
          <p:sp>
            <p:nvSpPr>
              <p:cNvPr id="3" name="矩形 2"/>
              <p:cNvSpPr/>
              <p:nvPr/>
            </p:nvSpPr>
            <p:spPr>
              <a:xfrm>
                <a:off x="226920" y="1108073"/>
                <a:ext cx="8195185" cy="1600927"/>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smtClean="0">
                    <a:solidFill>
                      <a:srgbClr val="000000"/>
                    </a:solidFill>
                    <a:latin typeface="Times New Roman" panose="02020603050405020304" pitchFamily="18" charset="0"/>
                    <a:cs typeface="Times New Roman" panose="02020603050405020304" pitchFamily="18" charset="0"/>
                  </a:rPr>
                  <a:t>由</a:t>
                </a:r>
                <a:r>
                  <a:rPr lang="zh-CN" altLang="zh-CN" sz="2600" b="1">
                    <a:solidFill>
                      <a:srgbClr val="000000"/>
                    </a:solidFill>
                    <a:latin typeface="Times New Roman" panose="02020603050405020304" pitchFamily="18" charset="0"/>
                    <a:cs typeface="Times New Roman" panose="02020603050405020304" pitchFamily="18" charset="0"/>
                  </a:rPr>
                  <a:t>动能定理得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qEy</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E</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k</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𝟏</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den>
                    </m:f>
                    <m:r>
                      <a:rPr lang="en-US" altLang="zh-CN" sz="2600" b="1" i="1">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𝒎</m:t>
                    </m:r>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oMath>
                </a14:m>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zh-CN" altLang="zh-CN" sz="2600" b="1">
                    <a:solidFill>
                      <a:srgbClr val="000000"/>
                    </a:solidFill>
                    <a:latin typeface="Times New Roman" panose="02020603050405020304" pitchFamily="18" charset="0"/>
                    <a:cs typeface="Times New Roman" panose="02020603050405020304" pitchFamily="18" charset="0"/>
                  </a:rPr>
                  <a:t>解得到达坐标</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y</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处电子的动能为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E</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k</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14:m>
                  <m:oMath xmlns:m="http://schemas.openxmlformats.org/officeDocument/2006/math">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oMath>
                </a14:m>
                <a:r>
                  <a:rPr lang="zh-CN" altLang="zh-CN" sz="2600" b="1" smtClean="0">
                    <a:solidFill>
                      <a:srgbClr val="000000"/>
                    </a:solidFill>
                    <a:latin typeface="Times New Roman" panose="02020603050405020304" pitchFamily="18" charset="0"/>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p:txBody>
          </p:sp>
        </mc:Choice>
        <mc:Fallback>
          <p:sp>
            <p:nvSpPr>
              <p:cNvPr id="3" name="矩形 2"/>
              <p:cNvSpPr>
                <a:spLocks noRot="1" noChangeAspect="1" noMove="1" noResize="1" noEditPoints="1" noAdjustHandles="1" noChangeArrowheads="1" noChangeShapeType="1" noTextEdit="1"/>
              </p:cNvSpPr>
              <p:nvPr/>
            </p:nvSpPr>
            <p:spPr>
              <a:xfrm>
                <a:off x="226920" y="1108073"/>
                <a:ext cx="8195185" cy="1600927"/>
              </a:xfrm>
              <a:prstGeom prst="rect">
                <a:avLst/>
              </a:prstGeom>
              <a:blipFill rotWithShape="1">
                <a:blip r:embed="rId2"/>
                <a:stretch>
                  <a:fillRect l="-3" t="-40" r="1" b="6"/>
                </a:stretch>
              </a:blipFill>
            </p:spPr>
            <p:txBody>
              <a:bodyPr/>
              <a:lstStyle/>
              <a:p>
                <a:r>
                  <a:rPr lang="zh-CN" altLang="en-US">
                    <a:noFill/>
                  </a:rPr>
                  <a:t> </a:t>
                </a:r>
              </a:p>
            </p:txBody>
          </p:sp>
        </mc:Fallback>
      </mc:AlternateContent>
      <p:sp>
        <p:nvSpPr>
          <p:cNvPr id="4" name="矩形 3"/>
          <p:cNvSpPr/>
          <p:nvPr/>
        </p:nvSpPr>
        <p:spPr>
          <a:xfrm>
            <a:off x="191777" y="662420"/>
            <a:ext cx="7042861" cy="654707"/>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求到达坐标</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y</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处电子的动能</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E</a:t>
            </a:r>
            <a:r>
              <a:rPr lang="en-US" altLang="zh-CN" sz="2600"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k</a:t>
            </a: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矩形 4"/>
              <p:cNvSpPr/>
              <p:nvPr/>
            </p:nvSpPr>
            <p:spPr>
              <a:xfrm>
                <a:off x="238951" y="2684936"/>
                <a:ext cx="12555886" cy="572055"/>
              </a:xfrm>
              <a:prstGeom prst="rect">
                <a:avLst/>
              </a:prstGeom>
            </p:spPr>
            <p:txBody>
              <a:bodyPr wrap="square" lIns="121898" tIns="60948" rIns="121898" bIns="60948">
                <a:spAutoFit/>
              </a:bodyPr>
              <a:lstStyle/>
              <a:p>
                <a:pPr>
                  <a:spcAft>
                    <a:spcPts val="0"/>
                  </a:spcAft>
                  <a:tabLst>
                    <a:tab pos="1530350" algn="l"/>
                    <a:tab pos="2970530" algn="l"/>
                  </a:tabLst>
                </a:pPr>
                <a:r>
                  <a:rPr lang="zh-CN" altLang="zh-CN" sz="2600" b="1" smtClean="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答案</a:t>
                </a:r>
                <a:r>
                  <a:rPr lang="zh-CN" altLang="zh-CN" sz="2600" b="1">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　</a:t>
                </a:r>
                <a:r>
                  <a:rPr lang="en-US" altLang="zh-CN" sz="26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14:m>
                  <m:oMath xmlns:m="http://schemas.openxmlformats.org/officeDocument/2006/math">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r>
                      <a:rPr lang="zh-CN" altLang="zh-CN" sz="2600">
                        <a:solidFill>
                          <a:srgbClr val="000000"/>
                        </a:solidFill>
                        <a:effectLst/>
                        <a:latin typeface="Cambria Math" panose="02040503050406030204" pitchFamily="18" charset="0"/>
                        <a:ea typeface="微软雅黑" panose="020B0503020204020204" pitchFamily="34" charset="-122"/>
                        <a:cs typeface="Times New Roman" panose="02020603050405020304" pitchFamily="18" charset="0"/>
                      </a:rPr>
                      <m:t>　</m:t>
                    </m:r>
                  </m:oMath>
                </a14:m>
                <a:endParaRPr lang="zh-CN" altLang="zh-CN" sz="1150">
                  <a:latin typeface="Calibri" panose="020F0502020204030204" pitchFamily="34" charset="0"/>
                  <a:cs typeface="Times New Roman" panose="02020603050405020304" pitchFamily="18" charset="0"/>
                </a:endParaRPr>
              </a:p>
            </p:txBody>
          </p:sp>
        </mc:Choice>
        <mc:Fallback>
          <p:sp>
            <p:nvSpPr>
              <p:cNvPr id="5" name="矩形 4"/>
              <p:cNvSpPr>
                <a:spLocks noRot="1" noChangeAspect="1" noMove="1" noResize="1" noEditPoints="1" noAdjustHandles="1" noChangeArrowheads="1" noChangeShapeType="1" noTextEdit="1"/>
              </p:cNvSpPr>
              <p:nvPr/>
            </p:nvSpPr>
            <p:spPr>
              <a:xfrm>
                <a:off x="238951" y="2684936"/>
                <a:ext cx="12555886" cy="572055"/>
              </a:xfrm>
              <a:prstGeom prst="rect">
                <a:avLst/>
              </a:prstGeom>
              <a:blipFill rotWithShape="1">
                <a:blip r:embed="rId3"/>
                <a:stretch>
                  <a:fillRect l="-2" t="-27" r="2" b="13"/>
                </a:stretch>
              </a:blipFill>
            </p:spPr>
            <p:txBody>
              <a:bodyPr/>
              <a:lstStyle/>
              <a:p>
                <a:r>
                  <a:rPr lang="zh-CN"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321.jpeg"/>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55206" y="693380"/>
            <a:ext cx="3373499" cy="2606020"/>
          </a:xfrm>
          <a:prstGeom prst="rect">
            <a:avLst/>
          </a:prstGeom>
        </p:spPr>
      </p:pic>
      <mc:AlternateContent xmlns:mc="http://schemas.openxmlformats.org/markup-compatibility/2006">
        <mc:Choice xmlns:a14="http://schemas.microsoft.com/office/drawing/2010/main" Requires="a14">
          <p:sp>
            <p:nvSpPr>
              <p:cNvPr id="3" name="矩形 2"/>
              <p:cNvSpPr/>
              <p:nvPr/>
            </p:nvSpPr>
            <p:spPr>
              <a:xfrm>
                <a:off x="214888" y="1156159"/>
                <a:ext cx="8195185" cy="4011908"/>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en-US" altLang="zh-CN" sz="26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smtClean="0">
                    <a:solidFill>
                      <a:srgbClr val="000000"/>
                    </a:solidFill>
                    <a:latin typeface="Times New Roman" panose="02020603050405020304" pitchFamily="18" charset="0"/>
                    <a:cs typeface="Times New Roman" panose="02020603050405020304" pitchFamily="18" charset="0"/>
                  </a:rPr>
                  <a:t>根据</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E</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k</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14:m>
                  <m:oMath xmlns:m="http://schemas.openxmlformats.org/officeDocument/2006/math">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oMath>
                </a14:m>
                <a:r>
                  <a:rPr lang="zh-CN" altLang="zh-CN" sz="2600" b="1">
                    <a:solidFill>
                      <a:srgbClr val="000000"/>
                    </a:solidFill>
                    <a:latin typeface="Times New Roman" panose="02020603050405020304" pitchFamily="18" charset="0"/>
                    <a:cs typeface="Times New Roman" panose="02020603050405020304" pitchFamily="18" charset="0"/>
                  </a:rPr>
                  <a:t>得电子恰未出电场时的速度大小为</a:t>
                </a:r>
                <a:r>
                  <a:rPr lang="en-US" altLang="zh-CN" sz="26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zh-CN" altLang="zh-CN" sz="2600" b="1">
                    <a:solidFill>
                      <a:srgbClr val="000000"/>
                    </a:solidFill>
                    <a:latin typeface="Times New Roman" panose="02020603050405020304" pitchFamily="18" charset="0"/>
                    <a:cs typeface="Times New Roman" panose="02020603050405020304" pitchFamily="18" charset="0"/>
                  </a:rPr>
                  <a:t>由题意可知</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电子沿</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y</a:t>
                </a:r>
                <a:r>
                  <a:rPr lang="zh-CN" altLang="zh-CN" sz="2600" b="1">
                    <a:solidFill>
                      <a:srgbClr val="000000"/>
                    </a:solidFill>
                    <a:latin typeface="Times New Roman" panose="02020603050405020304" pitchFamily="18" charset="0"/>
                    <a:cs typeface="Times New Roman" panose="02020603050405020304" pitchFamily="18" charset="0"/>
                  </a:rPr>
                  <a:t>轴射出时在电场中运动时间最短</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由动量定理得</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qEt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6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endParaRPr lang="zh-CN" altLang="zh-CN" sz="1150">
                  <a:latin typeface="Calibri" panose="020F0502020204030204" pitchFamily="34" charset="0"/>
                  <a:cs typeface="Times New Roman" panose="02020603050405020304" pitchFamily="18" charset="0"/>
                </a:endParaRPr>
              </a:p>
              <a:p>
                <a:pPr>
                  <a:lnSpc>
                    <a:spcPct val="150000"/>
                  </a:lnSpc>
                  <a:spcAft>
                    <a:spcPts val="0"/>
                  </a:spcAft>
                  <a:tabLst>
                    <a:tab pos="1530350" algn="l"/>
                    <a:tab pos="2970530" algn="l"/>
                  </a:tabLst>
                </a:pPr>
                <a:r>
                  <a:rPr lang="zh-CN" altLang="zh-CN" sz="2600" b="1">
                    <a:solidFill>
                      <a:srgbClr val="000000"/>
                    </a:solidFill>
                    <a:latin typeface="Times New Roman" panose="02020603050405020304" pitchFamily="18" charset="0"/>
                    <a:cs typeface="Times New Roman" panose="02020603050405020304" pitchFamily="18" charset="0"/>
                  </a:rPr>
                  <a:t>解得</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𝒒𝑬</m:t>
                        </m:r>
                      </m:den>
                    </m:f>
                  </m:oMath>
                </a14:m>
                <a:r>
                  <a:rPr lang="zh-CN" altLang="zh-CN" sz="2600" b="1">
                    <a:solidFill>
                      <a:srgbClr val="000000"/>
                    </a:solidFill>
                    <a:latin typeface="Times New Roman" panose="02020603050405020304" pitchFamily="18" charset="0"/>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p:txBody>
          </p:sp>
        </mc:Choice>
        <mc:Fallback>
          <p:sp>
            <p:nvSpPr>
              <p:cNvPr id="3" name="矩形 2"/>
              <p:cNvSpPr>
                <a:spLocks noRot="1" noChangeAspect="1" noMove="1" noResize="1" noEditPoints="1" noAdjustHandles="1" noChangeArrowheads="1" noChangeShapeType="1" noTextEdit="1"/>
              </p:cNvSpPr>
              <p:nvPr/>
            </p:nvSpPr>
            <p:spPr>
              <a:xfrm>
                <a:off x="214888" y="1156159"/>
                <a:ext cx="8195185" cy="4011908"/>
              </a:xfrm>
              <a:prstGeom prst="rect">
                <a:avLst/>
              </a:prstGeom>
              <a:blipFill rotWithShape="1">
                <a:blip r:embed="rId2"/>
                <a:stretch>
                  <a:fillRect l="-3" t="-11" r="2" b="11"/>
                </a:stretch>
              </a:blipFill>
            </p:spPr>
            <p:txBody>
              <a:bodyPr/>
              <a:lstStyle/>
              <a:p>
                <a:r>
                  <a:rPr lang="zh-CN" altLang="en-US">
                    <a:noFill/>
                  </a:rPr>
                  <a:t> </a:t>
                </a:r>
              </a:p>
            </p:txBody>
          </p:sp>
        </mc:Fallback>
      </mc:AlternateContent>
      <p:sp>
        <p:nvSpPr>
          <p:cNvPr id="4" name="矩形 3"/>
          <p:cNvSpPr/>
          <p:nvPr/>
        </p:nvSpPr>
        <p:spPr>
          <a:xfrm>
            <a:off x="239902" y="549000"/>
            <a:ext cx="7042861" cy="659067"/>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求电子在电场中运动的最短时间</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矩形 4"/>
              <p:cNvSpPr/>
              <p:nvPr/>
            </p:nvSpPr>
            <p:spPr>
              <a:xfrm>
                <a:off x="214887" y="5218933"/>
                <a:ext cx="12555886" cy="706003"/>
              </a:xfrm>
              <a:prstGeom prst="rect">
                <a:avLst/>
              </a:prstGeom>
            </p:spPr>
            <p:txBody>
              <a:bodyPr wrap="square" lIns="121898" tIns="60948" rIns="121898" bIns="60948">
                <a:spAutoFit/>
              </a:bodyPr>
              <a:lstStyle/>
              <a:p>
                <a:pPr>
                  <a:spcAft>
                    <a:spcPts val="0"/>
                  </a:spcAft>
                  <a:tabLst>
                    <a:tab pos="1530350" algn="l"/>
                    <a:tab pos="2970530" algn="l"/>
                  </a:tabLst>
                </a:pPr>
                <a:r>
                  <a:rPr lang="zh-CN" altLang="zh-CN" sz="2600" b="1" smtClean="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答案</a:t>
                </a:r>
                <a:r>
                  <a:rPr lang="zh-CN" altLang="zh-CN" sz="2600" b="1">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　</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𝒒𝑬</m:t>
                        </m:r>
                      </m:den>
                    </m:f>
                  </m:oMath>
                </a14:m>
                <a:r>
                  <a:rPr lang="zh-CN"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　</a:t>
                </a:r>
                <a:endParaRPr lang="zh-CN" altLang="zh-CN" sz="1150">
                  <a:latin typeface="Calibri" panose="020F0502020204030204" pitchFamily="34" charset="0"/>
                  <a:cs typeface="Times New Roman" panose="02020603050405020304" pitchFamily="18" charset="0"/>
                </a:endParaRPr>
              </a:p>
            </p:txBody>
          </p:sp>
        </mc:Choice>
        <mc:Fallback>
          <p:sp>
            <p:nvSpPr>
              <p:cNvPr id="5" name="矩形 4"/>
              <p:cNvSpPr>
                <a:spLocks noRot="1" noChangeAspect="1" noMove="1" noResize="1" noEditPoints="1" noAdjustHandles="1" noChangeArrowheads="1" noChangeShapeType="1" noTextEdit="1"/>
              </p:cNvSpPr>
              <p:nvPr/>
            </p:nvSpPr>
            <p:spPr>
              <a:xfrm>
                <a:off x="214887" y="5218933"/>
                <a:ext cx="12555886" cy="706003"/>
              </a:xfrm>
              <a:prstGeom prst="rect">
                <a:avLst/>
              </a:prstGeom>
              <a:blipFill rotWithShape="1">
                <a:blip r:embed="rId3"/>
                <a:stretch>
                  <a:fillRect l="-2" t="-71" r="2" b="55"/>
                </a:stretch>
              </a:blipFill>
            </p:spPr>
            <p:txBody>
              <a:bodyPr/>
              <a:lstStyle/>
              <a:p>
                <a:r>
                  <a:rPr lang="zh-CN"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blinds(horizontal)">
                                      <p:cBhvr>
                                        <p:cTn id="2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321.jpeg"/>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55206" y="693380"/>
            <a:ext cx="3373499" cy="2606020"/>
          </a:xfrm>
          <a:prstGeom prst="rect">
            <a:avLst/>
          </a:prstGeom>
        </p:spPr>
      </p:pic>
      <mc:AlternateContent xmlns:mc="http://schemas.openxmlformats.org/markup-compatibility/2006">
        <mc:Choice xmlns:a14="http://schemas.microsoft.com/office/drawing/2010/main" Requires="a14">
          <p:sp>
            <p:nvSpPr>
              <p:cNvPr id="3" name="矩形 2"/>
              <p:cNvSpPr/>
              <p:nvPr/>
            </p:nvSpPr>
            <p:spPr>
              <a:xfrm>
                <a:off x="226920" y="1172748"/>
                <a:ext cx="8195185" cy="3432967"/>
              </a:xfrm>
              <a:prstGeom prst="rect">
                <a:avLst/>
              </a:prstGeom>
            </p:spPr>
            <p:txBody>
              <a:bodyPr wrap="square" lIns="121898" tIns="60948" rIns="121898" bIns="60948">
                <a:spAutoFit/>
              </a:bodyPr>
              <a:lstStyle/>
              <a:p>
                <a:pPr>
                  <a:spcAft>
                    <a:spcPts val="0"/>
                  </a:spcAft>
                  <a:tabLst>
                    <a:tab pos="1530350" algn="l"/>
                    <a:tab pos="297053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　</a:t>
                </a:r>
                <a:r>
                  <a:rPr lang="zh-CN" altLang="zh-CN" sz="2600" b="1" smtClean="0">
                    <a:solidFill>
                      <a:srgbClr val="000000"/>
                    </a:solidFill>
                    <a:latin typeface="Times New Roman" panose="02020603050405020304" pitchFamily="18" charset="0"/>
                    <a:cs typeface="Times New Roman" panose="02020603050405020304" pitchFamily="18" charset="0"/>
                  </a:rPr>
                  <a:t>在</a:t>
                </a:r>
                <a:r>
                  <a:rPr lang="zh-CN" altLang="zh-CN" sz="2600" b="1">
                    <a:solidFill>
                      <a:srgbClr val="000000"/>
                    </a:solidFill>
                    <a:latin typeface="Times New Roman" panose="02020603050405020304" pitchFamily="18" charset="0"/>
                    <a:cs typeface="Times New Roman" panose="02020603050405020304" pitchFamily="18" charset="0"/>
                  </a:rPr>
                  <a:t>第一象限</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电场反向后电子做类斜上抛运动</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设电子在电场中运动的时间为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t'</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速度方向与</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x</a:t>
                </a:r>
                <a:r>
                  <a:rPr lang="zh-CN" altLang="zh-CN" sz="2600" b="1">
                    <a:solidFill>
                      <a:srgbClr val="000000"/>
                    </a:solidFill>
                    <a:latin typeface="Times New Roman" panose="02020603050405020304" pitchFamily="18" charset="0"/>
                    <a:cs typeface="Times New Roman" panose="02020603050405020304" pitchFamily="18" charset="0"/>
                  </a:rPr>
                  <a:t>轴成</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zh-CN" altLang="zh-CN" sz="2600" b="1">
                    <a:solidFill>
                      <a:srgbClr val="000000"/>
                    </a:solidFill>
                    <a:latin typeface="Times New Roman" panose="02020603050405020304" pitchFamily="18" charset="0"/>
                    <a:cs typeface="Times New Roman" panose="02020603050405020304" pitchFamily="18" charset="0"/>
                  </a:rPr>
                  <a:t>角</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竖直方向有</a:t>
                </a:r>
                <a:r>
                  <a:rPr lang="en-US" altLang="zh-CN" sz="26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sin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𝒕</m:t>
                        </m:r>
                        <m:r>
                          <a:rPr lang="en-US" altLang="zh-CN" sz="2600" i="1">
                            <a:effectLst/>
                            <a:latin typeface="Cambria Math" panose="02040503050406030204" pitchFamily="18" charset="0"/>
                            <a:ea typeface="微软雅黑" panose="020B0503020204020204" pitchFamily="34" charset="-122"/>
                            <a:cs typeface="Times New Roman" panose="02020603050405020304" pitchFamily="18" charset="0"/>
                          </a:rPr>
                          <m:t>′</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den>
                    </m:f>
                  </m:oMath>
                </a14:m>
                <a:endParaRPr lang="zh-CN" altLang="zh-CN" sz="1150">
                  <a:latin typeface="Calibri" panose="020F0502020204030204" pitchFamily="34" charset="0"/>
                  <a:cs typeface="Times New Roman" panose="02020603050405020304" pitchFamily="18" charset="0"/>
                </a:endParaRPr>
              </a:p>
              <a:p>
                <a:pPr>
                  <a:spcAft>
                    <a:spcPts val="0"/>
                  </a:spcAft>
                  <a:tabLst>
                    <a:tab pos="1530350" algn="l"/>
                    <a:tab pos="2970530" algn="l"/>
                  </a:tabLst>
                </a:pPr>
                <a:r>
                  <a:rPr lang="zh-CN" altLang="zh-CN" sz="2600" b="1">
                    <a:solidFill>
                      <a:srgbClr val="000000"/>
                    </a:solidFill>
                    <a:latin typeface="Times New Roman" panose="02020603050405020304" pitchFamily="18" charset="0"/>
                    <a:cs typeface="Times New Roman" panose="02020603050405020304" pitchFamily="18" charset="0"/>
                  </a:rPr>
                  <a:t>由牛顿第二定律得电子的加速度大小为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𝒒𝑬</m:t>
                        </m:r>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den>
                    </m:f>
                  </m:oMath>
                </a14:m>
                <a:endParaRPr lang="zh-CN" altLang="zh-CN" sz="1150">
                  <a:latin typeface="Calibri" panose="020F0502020204030204" pitchFamily="34" charset="0"/>
                  <a:cs typeface="Times New Roman" panose="02020603050405020304" pitchFamily="18" charset="0"/>
                </a:endParaRPr>
              </a:p>
              <a:p>
                <a:pPr>
                  <a:spcAft>
                    <a:spcPts val="0"/>
                  </a:spcAft>
                  <a:tabLst>
                    <a:tab pos="1530350" algn="l"/>
                    <a:tab pos="2970530" algn="l"/>
                  </a:tabLst>
                </a:pPr>
                <a:r>
                  <a:rPr lang="zh-CN" altLang="zh-CN" sz="2600" b="1">
                    <a:solidFill>
                      <a:srgbClr val="000000"/>
                    </a:solidFill>
                    <a:latin typeface="Times New Roman" panose="02020603050405020304" pitchFamily="18" charset="0"/>
                    <a:cs typeface="Times New Roman" panose="02020603050405020304" pitchFamily="18" charset="0"/>
                  </a:rPr>
                  <a:t>则</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i="1">
                    <a:solidFill>
                      <a:srgbClr val="000000"/>
                    </a:solidFill>
                    <a:effectLst/>
                    <a:latin typeface="Book Antiqua" panose="02040602050305030304" pitchFamily="18" charset="0"/>
                    <a:ea typeface="微软雅黑" panose="020B0503020204020204" pitchFamily="34" charset="-122"/>
                    <a:cs typeface="Times New Roman" panose="02020603050405020304" pitchFamily="18" charset="0"/>
                  </a:rPr>
                  <a:t>v</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cos</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𝒒𝑬</m:t>
                        </m:r>
                      </m:den>
                    </m:f>
                  </m:oMath>
                </a14:m>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sin</a:t>
                </a:r>
                <a:r>
                  <a:rPr lang="en-US" altLang="zh-CN" sz="2600" b="1">
                    <a:solidFill>
                      <a:srgbClr val="000000"/>
                    </a:solidFill>
                    <a:latin typeface="Times New Roman" panose="02020603050405020304" pitchFamily="18" charset="0"/>
                    <a:cs typeface="Times New Roman" panose="02020603050405020304" pitchFamily="18" charset="0"/>
                  </a:rPr>
                  <a:t> </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endParaRPr lang="zh-CN" altLang="zh-CN" sz="1150">
                  <a:latin typeface="Calibri" panose="020F0502020204030204" pitchFamily="34" charset="0"/>
                  <a:cs typeface="Times New Roman" panose="02020603050405020304" pitchFamily="18" charset="0"/>
                </a:endParaRPr>
              </a:p>
              <a:p>
                <a:pPr>
                  <a:spcAft>
                    <a:spcPts val="0"/>
                  </a:spcAft>
                  <a:tabLst>
                    <a:tab pos="1530350" algn="l"/>
                    <a:tab pos="2970530" algn="l"/>
                  </a:tabLst>
                </a:pPr>
                <a:r>
                  <a:rPr lang="zh-CN" altLang="zh-CN" sz="2600" b="1">
                    <a:solidFill>
                      <a:srgbClr val="000000"/>
                    </a:solidFill>
                    <a:latin typeface="Times New Roman" panose="02020603050405020304" pitchFamily="18" charset="0"/>
                    <a:cs typeface="Times New Roman" panose="02020603050405020304" pitchFamily="18" charset="0"/>
                  </a:rPr>
                  <a:t>当</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θ</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=45°</a:t>
                </a:r>
                <a:r>
                  <a:rPr lang="zh-CN" altLang="zh-CN" sz="2600" b="1">
                    <a:solidFill>
                      <a:srgbClr val="000000"/>
                    </a:solidFill>
                    <a:latin typeface="Times New Roman" panose="02020603050405020304" pitchFamily="18" charset="0"/>
                    <a:cs typeface="Times New Roman" panose="02020603050405020304" pitchFamily="18" charset="0"/>
                  </a:rPr>
                  <a:t>时</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x</a:t>
                </a:r>
                <a:r>
                  <a:rPr lang="zh-CN" altLang="zh-CN" sz="2600" b="1">
                    <a:solidFill>
                      <a:srgbClr val="000000"/>
                    </a:solidFill>
                    <a:latin typeface="Times New Roman" panose="02020603050405020304" pitchFamily="18" charset="0"/>
                    <a:cs typeface="Times New Roman" panose="02020603050405020304" pitchFamily="18" charset="0"/>
                  </a:rPr>
                  <a:t>最大</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zh-CN" altLang="zh-CN" sz="2600" b="1">
                    <a:solidFill>
                      <a:srgbClr val="000000"/>
                    </a:solidFill>
                    <a:latin typeface="Times New Roman" panose="02020603050405020304" pitchFamily="18" charset="0"/>
                    <a:cs typeface="Times New Roman" panose="02020603050405020304" pitchFamily="18" charset="0"/>
                  </a:rPr>
                  <a:t>且为</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baseline="-250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max</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𝒒𝑬</m:t>
                        </m:r>
                      </m:den>
                    </m:f>
                  </m:oMath>
                </a14:m>
                <a:endParaRPr lang="zh-CN" altLang="zh-CN" sz="1150">
                  <a:latin typeface="Calibri" panose="020F0502020204030204" pitchFamily="34" charset="0"/>
                  <a:cs typeface="Times New Roman" panose="02020603050405020304" pitchFamily="18" charset="0"/>
                </a:endParaRPr>
              </a:p>
            </p:txBody>
          </p:sp>
        </mc:Choice>
        <mc:Fallback>
          <p:sp>
            <p:nvSpPr>
              <p:cNvPr id="3" name="矩形 2"/>
              <p:cNvSpPr>
                <a:spLocks noRot="1" noChangeAspect="1" noMove="1" noResize="1" noEditPoints="1" noAdjustHandles="1" noChangeArrowheads="1" noChangeShapeType="1" noTextEdit="1"/>
              </p:cNvSpPr>
              <p:nvPr/>
            </p:nvSpPr>
            <p:spPr>
              <a:xfrm>
                <a:off x="226920" y="1172748"/>
                <a:ext cx="8195185" cy="3432967"/>
              </a:xfrm>
              <a:prstGeom prst="rect">
                <a:avLst/>
              </a:prstGeom>
              <a:blipFill rotWithShape="1">
                <a:blip r:embed="rId2"/>
                <a:stretch>
                  <a:fillRect l="-3" t="-16" r="1" b="2"/>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 name="矩形 3"/>
              <p:cNvSpPr/>
              <p:nvPr/>
            </p:nvSpPr>
            <p:spPr>
              <a:xfrm>
                <a:off x="238951" y="4269318"/>
                <a:ext cx="12555886" cy="2184228"/>
              </a:xfrm>
              <a:prstGeom prst="rect">
                <a:avLst/>
              </a:prstGeom>
            </p:spPr>
            <p:txBody>
              <a:bodyPr wrap="square" lIns="121898" tIns="60948" rIns="121898" bIns="60948">
                <a:spAutoFit/>
              </a:bodyPr>
              <a:lstStyle/>
              <a:p>
                <a:pPr>
                  <a:spcAft>
                    <a:spcPts val="0"/>
                  </a:spcAft>
                  <a:tabLst>
                    <a:tab pos="1530350" algn="l"/>
                    <a:tab pos="2970530" algn="l"/>
                  </a:tabLst>
                </a:pPr>
                <a:r>
                  <a:rPr lang="zh-CN" altLang="zh-CN" sz="2600" b="1">
                    <a:solidFill>
                      <a:srgbClr val="000000"/>
                    </a:solidFill>
                    <a:latin typeface="Times New Roman" panose="02020603050405020304" pitchFamily="18" charset="0"/>
                    <a:cs typeface="Times New Roman" panose="02020603050405020304" pitchFamily="18" charset="0"/>
                  </a:rPr>
                  <a:t>同理可得在第二象限</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x</a:t>
                </a:r>
                <a:r>
                  <a:rPr lang="zh-CN" altLang="zh-CN" sz="2600" b="1">
                    <a:solidFill>
                      <a:srgbClr val="000000"/>
                    </a:solidFill>
                    <a:latin typeface="Times New Roman" panose="02020603050405020304" pitchFamily="18" charset="0"/>
                    <a:cs typeface="Times New Roman" panose="02020603050405020304" pitchFamily="18" charset="0"/>
                  </a:rPr>
                  <a:t>轴上最远处的横坐标</a:t>
                </a:r>
                <a:r>
                  <a:rPr lang="zh-CN" altLang="zh-CN" sz="2600" b="1" smtClean="0">
                    <a:solidFill>
                      <a:srgbClr val="000000"/>
                    </a:solidFill>
                    <a:latin typeface="Times New Roman" panose="02020603050405020304" pitchFamily="18" charset="0"/>
                    <a:cs typeface="Times New Roman" panose="02020603050405020304" pitchFamily="18" charset="0"/>
                  </a:rPr>
                  <a:t>为</a:t>
                </a:r>
                <a:r>
                  <a:rPr lang="en-US" altLang="zh-CN" sz="2600" i="1"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baseline="-2500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max</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𝒒𝑬</m:t>
                        </m:r>
                      </m:den>
                    </m:f>
                  </m:oMath>
                </a14:m>
                <a:endParaRPr lang="zh-CN" altLang="zh-CN" sz="1150">
                  <a:latin typeface="Calibri" panose="020F0502020204030204" pitchFamily="34" charset="0"/>
                  <a:cs typeface="Times New Roman" panose="02020603050405020304" pitchFamily="18" charset="0"/>
                </a:endParaRPr>
              </a:p>
              <a:p>
                <a:pPr>
                  <a:spcAft>
                    <a:spcPts val="0"/>
                  </a:spcAft>
                  <a:tabLst>
                    <a:tab pos="1530350" algn="l"/>
                    <a:tab pos="2970530" algn="l"/>
                  </a:tabLst>
                </a:pPr>
                <a:r>
                  <a:rPr lang="zh-CN" altLang="zh-CN" sz="2600" b="1">
                    <a:solidFill>
                      <a:srgbClr val="000000"/>
                    </a:solidFill>
                    <a:latin typeface="Times New Roman" panose="02020603050405020304" pitchFamily="18" charset="0"/>
                    <a:cs typeface="Times New Roman" panose="02020603050405020304" pitchFamily="18" charset="0"/>
                  </a:rPr>
                  <a:t>所以电子在</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x</a:t>
                </a:r>
                <a:r>
                  <a:rPr lang="zh-CN" altLang="zh-CN" sz="2600" b="1">
                    <a:solidFill>
                      <a:srgbClr val="000000"/>
                    </a:solidFill>
                    <a:latin typeface="Times New Roman" panose="02020603050405020304" pitchFamily="18" charset="0"/>
                    <a:cs typeface="Times New Roman" panose="02020603050405020304" pitchFamily="18" charset="0"/>
                  </a:rPr>
                  <a:t>轴上落点的坐标范围</a:t>
                </a:r>
                <a:r>
                  <a:rPr lang="zh-CN" altLang="zh-CN" sz="2600" b="1" smtClean="0">
                    <a:solidFill>
                      <a:srgbClr val="000000"/>
                    </a:solidFill>
                    <a:latin typeface="Times New Roman" panose="02020603050405020304" pitchFamily="18" charset="0"/>
                    <a:cs typeface="Times New Roman" panose="02020603050405020304" pitchFamily="18" charset="0"/>
                  </a:rPr>
                  <a:t>为</a:t>
                </a:r>
                <a:r>
                  <a:rPr lang="en-US" altLang="zh-CN" sz="2600" smtClean="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𝒒𝑬</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𝒒𝑬</m:t>
                        </m:r>
                      </m:den>
                    </m:f>
                  </m:oMath>
                </a14:m>
                <a:r>
                  <a:rPr lang="zh-CN" altLang="zh-CN" sz="2600" b="1">
                    <a:solidFill>
                      <a:srgbClr val="000000"/>
                    </a:solidFill>
                    <a:latin typeface="Times New Roman" panose="02020603050405020304" pitchFamily="18" charset="0"/>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a:p>
                <a:pPr>
                  <a:spcAft>
                    <a:spcPts val="0"/>
                  </a:spcAft>
                  <a:tabLst>
                    <a:tab pos="1530350" algn="l"/>
                    <a:tab pos="2970530" algn="l"/>
                  </a:tabLst>
                </a:pPr>
                <a:r>
                  <a:rPr lang="zh-CN" altLang="zh-CN" sz="2600" b="1">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答案　</a:t>
                </a:r>
                <a:r>
                  <a:rPr lang="en-US" altLang="zh-CN" sz="2600" smtClean="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𝒒𝑬</m:t>
                        </m:r>
                      </m:den>
                    </m:f>
                  </m:oMath>
                </a14:m>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r>
                  <a:rPr lang="en-US" altLang="zh-CN" sz="2600" i="1">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a:solidFill>
                      <a:srgbClr val="000000"/>
                    </a:solidFill>
                    <a:effectLst/>
                    <a:latin typeface="宋体" panose="02010600030101010101" pitchFamily="2" charset="-122"/>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𝒎</m:t>
                        </m:r>
                        <m:sSup>
                          <m:s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pPr>
                          <m:e>
                            <m:sSub>
                              <m:sSub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𝒗</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𝟎</m:t>
                                </m:r>
                              </m:sub>
                            </m:sSub>
                          </m:e>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p>
                        </m:sSup>
                      </m:num>
                      <m:den>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𝒒𝑬</m:t>
                        </m:r>
                      </m:den>
                    </m:f>
                  </m:oMath>
                </a14:m>
                <a:endParaRPr lang="zh-CN" altLang="zh-CN" sz="1150">
                  <a:latin typeface="Calibri" panose="020F0502020204030204" pitchFamily="34" charset="0"/>
                  <a:cs typeface="Times New Roman" panose="02020603050405020304" pitchFamily="18" charset="0"/>
                </a:endParaRPr>
              </a:p>
            </p:txBody>
          </p:sp>
        </mc:Choice>
        <mc:Fallback>
          <p:sp>
            <p:nvSpPr>
              <p:cNvPr id="4" name="矩形 3"/>
              <p:cNvSpPr>
                <a:spLocks noRot="1" noChangeAspect="1" noMove="1" noResize="1" noEditPoints="1" noAdjustHandles="1" noChangeArrowheads="1" noChangeShapeType="1" noTextEdit="1"/>
              </p:cNvSpPr>
              <p:nvPr/>
            </p:nvSpPr>
            <p:spPr>
              <a:xfrm>
                <a:off x="238951" y="4269318"/>
                <a:ext cx="12555886" cy="2184228"/>
              </a:xfrm>
              <a:prstGeom prst="rect">
                <a:avLst/>
              </a:prstGeom>
              <a:blipFill rotWithShape="1">
                <a:blip r:embed="rId3"/>
                <a:stretch>
                  <a:fillRect l="-2" t="-10" r="2" b="2"/>
                </a:stretch>
              </a:blipFill>
            </p:spPr>
            <p:txBody>
              <a:bodyPr/>
              <a:lstStyle/>
              <a:p>
                <a:r>
                  <a:rPr lang="zh-CN" altLang="en-US">
                    <a:noFill/>
                  </a:rPr>
                  <a:t> </a:t>
                </a:r>
              </a:p>
            </p:txBody>
          </p:sp>
        </mc:Fallback>
      </mc:AlternateContent>
      <p:sp>
        <p:nvSpPr>
          <p:cNvPr id="5" name="矩形 4"/>
          <p:cNvSpPr/>
          <p:nvPr/>
        </p:nvSpPr>
        <p:spPr>
          <a:xfrm>
            <a:off x="250984" y="437462"/>
            <a:ext cx="10080000" cy="723251"/>
          </a:xfrm>
          <a:prstGeom prst="rect">
            <a:avLst/>
          </a:prstGeom>
        </p:spPr>
        <p:txBody>
          <a:bodyPr wrap="square" lIns="121898" tIns="60948" rIns="121898" bIns="60948">
            <a:spAutoFit/>
          </a:bodyPr>
          <a:lstStyle/>
          <a:p>
            <a:pPr>
              <a:lnSpc>
                <a:spcPct val="150000"/>
              </a:lnSpc>
              <a:spcAft>
                <a:spcPts val="0"/>
              </a:spcAft>
              <a:tabLst>
                <a:tab pos="1530350" algn="l"/>
                <a:tab pos="2970530" algn="l"/>
              </a:tabLst>
            </a:pPr>
            <a:r>
              <a:rPr lang="en-US" altLang="zh-CN" sz="260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若匀强电场方向改为竖直向上</a:t>
            </a:r>
            <a:r>
              <a:rPr lang="en-US" altLang="zh-CN" sz="2600">
                <a:solidFill>
                  <a:srgbClr val="000000"/>
                </a:solidFill>
                <a:latin typeface="宋体" panose="02010600030101010101" pitchFamily="2" charset="-122"/>
                <a:ea typeface="微软雅黑" panose="020B0503020204020204" pitchFamily="34" charset="-122"/>
                <a:cs typeface="Times New Roman" panose="02020603050405020304" pitchFamily="18" charset="0"/>
              </a:rPr>
              <a:t>,</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求电子在</a:t>
            </a:r>
            <a:r>
              <a:rPr lang="en-US" altLang="zh-CN" sz="2600" i="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x</a:t>
            </a:r>
            <a:r>
              <a:rPr lang="zh-CN" altLang="zh-CN" sz="26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轴上落点的坐标范围。</a:t>
            </a:r>
            <a:endParaRPr lang="zh-CN" altLang="zh-CN" sz="1150">
              <a:latin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25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blinds(horizontal)">
                                      <p:cBhvr>
                                        <p:cTn id="27" dur="5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
                                            <p:txEl>
                                              <p:pRg st="1" end="1"/>
                                            </p:txEl>
                                          </p:spTgt>
                                        </p:tgtEl>
                                        <p:attrNameLst>
                                          <p:attrName>style.visibility</p:attrName>
                                        </p:attrNameLst>
                                      </p:cBhvr>
                                      <p:to>
                                        <p:strVal val="visible"/>
                                      </p:to>
                                    </p:set>
                                    <p:animEffect transition="in" filter="blinds(horizontal)">
                                      <p:cBhvr>
                                        <p:cTn id="32" dur="500"/>
                                        <p:tgtEl>
                                          <p:spTgt spid="4">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Effect transition="in" filter="blinds(horizontal)">
                                      <p:cBhvr>
                                        <p:cTn id="3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TABLE_ENDDRAG_ORIGIN_RECT" val="818*412"/>
  <p:tag name="TABLE_ENDDRAG_RECT" val="54*121*818*412"/>
</p:tagLst>
</file>

<file path=ppt/tags/tag9.xml><?xml version="1.0" encoding="utf-8"?>
<p:tagLst xmlns:p="http://schemas.openxmlformats.org/presentationml/2006/main">
  <p:tag name="TABLE_ENDDRAG_ORIGIN_RECT" val="818*412"/>
  <p:tag name="TABLE_ENDDRAG_RECT" val="54*121*818*41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4527</Words>
  <Application>WPS 演示</Application>
  <PresentationFormat>自定义</PresentationFormat>
  <Paragraphs>236</Paragraphs>
  <Slides>25</Slides>
  <Notes>2</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25</vt:i4>
      </vt:variant>
    </vt:vector>
  </HeadingPairs>
  <TitlesOfParts>
    <vt:vector size="43" baseType="lpstr">
      <vt:lpstr>Arial</vt:lpstr>
      <vt:lpstr>宋体</vt:lpstr>
      <vt:lpstr>Wingdings</vt:lpstr>
      <vt:lpstr>微软雅黑</vt:lpstr>
      <vt:lpstr>方正黑体_GBK</vt:lpstr>
      <vt:lpstr>仿宋</vt:lpstr>
      <vt:lpstr>Times New Roman</vt:lpstr>
      <vt:lpstr>等线</vt:lpstr>
      <vt:lpstr>Times New Roman</vt:lpstr>
      <vt:lpstr>黑体</vt:lpstr>
      <vt:lpstr>华文细黑</vt:lpstr>
      <vt:lpstr>Courier New</vt:lpstr>
      <vt:lpstr>Calibri</vt:lpstr>
      <vt:lpstr>Cambria</vt:lpstr>
      <vt:lpstr>Arial Unicode MS</vt:lpstr>
      <vt:lpstr>Book Antiqua</vt:lpstr>
      <vt:lpstr>Cambria Math</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龍</cp:lastModifiedBy>
  <cp:revision>135</cp:revision>
  <dcterms:created xsi:type="dcterms:W3CDTF">2024-01-15T03:14:00Z</dcterms:created>
  <dcterms:modified xsi:type="dcterms:W3CDTF">2026-04-09T00:02:00Z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2052-12.1.0.25225</vt:lpwstr>
  </property>
  <property fmtid="{D5CDD505-2E9C-101B-9397-08002B2CF9AE}" pid="3" name="ICV">
    <vt:lpwstr>AF702E78A0004725B7790C59C5BCD245_13</vt:lpwstr>
  </property>
</Properties>
</file>