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3"/>
  </p:notesMasterIdLst>
  <p:sldIdLst>
    <p:sldId id="256" r:id="rId3"/>
    <p:sldId id="257" r:id="rId4"/>
    <p:sldId id="258" r:id="rId5"/>
    <p:sldId id="260" r:id="rId6"/>
    <p:sldId id="259" r:id="rId7"/>
    <p:sldId id="279" r:id="rId8"/>
    <p:sldId id="262" r:id="rId9"/>
    <p:sldId id="261" r:id="rId10"/>
    <p:sldId id="280" r:id="rId11"/>
    <p:sldId id="264" r:id="rId12"/>
    <p:sldId id="263" r:id="rId13"/>
    <p:sldId id="282" r:id="rId14"/>
    <p:sldId id="283" r:id="rId15"/>
    <p:sldId id="266" r:id="rId16"/>
    <p:sldId id="265" r:id="rId17"/>
    <p:sldId id="285" r:id="rId18"/>
    <p:sldId id="268" r:id="rId19"/>
    <p:sldId id="267" r:id="rId20"/>
    <p:sldId id="287" r:id="rId21"/>
    <p:sldId id="288" r:id="rId22"/>
    <p:sldId id="269" r:id="rId23"/>
    <p:sldId id="270" r:id="rId24"/>
    <p:sldId id="271" r:id="rId25"/>
    <p:sldId id="272" r:id="rId26"/>
    <p:sldId id="273" r:id="rId27"/>
    <p:sldId id="274" r:id="rId28"/>
    <p:sldId id="275" r:id="rId29"/>
    <p:sldId id="276" r:id="rId30"/>
    <p:sldId id="277" r:id="rId31"/>
    <p:sldId id="278"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0" autoAdjust="0"/>
    <p:restoredTop sz="94660"/>
  </p:normalViewPr>
  <p:slideViewPr>
    <p:cSldViewPr snapToGrid="0">
      <p:cViewPr varScale="1">
        <p:scale>
          <a:sx n="65" d="100"/>
          <a:sy n="65" d="100"/>
        </p:scale>
        <p:origin x="54" y="35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10.03.2026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今天我将为大家带来《2025年江苏卷生物高考真题与教材关联性深度解析》的分享。本次分析不仅会深入梳理真题与教材的核心关联，还会剖析其中考察的学生能力，并为即将到来的二轮复习提供具体的教学参考建议。希望能为各位老师的教学工作带来一些启发。</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分享将分为三个部分。首先，我们将系统梳理2025年江苏卷生物真题与教材各模块的核心关联性，并明确每道题目考察的具体学生能力。其次，我们将解析从教材知识到真题应用的知识跃迁核心方向。最后，基于以上分析，为大家提供二轮复习的教学参考建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现在我们进入第一部分：真题与教材核心关联性的梳理。在这一部分，我们将按照教材的模块划分，逐一对应到高考真题，明确每个考点在教材中的出处，并分析其背后考察的学生能力。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为了更好地理解这一模块，我们需要掌握其核心概念。如图所示，该模块围绕细胞这一基本生命系统展开，包括了细胞的物质基础（如蛋白质）、能量代谢（细胞呼吸）、生命历程以及物质交换等关键内容。这些是构建整个模块知识体系的基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来看“分子与细胞”模块。这张表格清晰地展示了该模块下几道真题与教材章节的对应关系、核心知识的对接点，以及考察的学生能力。例如，第1题考察了基础物质的特性，指向教材中关于糖类、脂质和蛋白质的章节，主要检验学生对核心概念的精准记忆和对比分析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45235-2365-DC8B-4337-2CFC0F60681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38BA4A-54E0-1049-C7BA-6ED419DA1DA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B2BE7C4-6247-B849-1ACD-526F5CE1B02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3BC6A16-55A4-58AD-FEC1-51F29CBC307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8647655-5EE9-7F86-EE3A-C00F9994837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来看“分子与细胞”模块。这张表格清晰地展示了该模块下几道真题与教材章节的对应关系、核心知识的对接点，以及考察的学生能力。例如，第1题考察了基础物质的特性，指向教材中关于糖类、脂质和蛋白质的章节，主要检验学生对核心概念的精准记忆和对比分析能力。</a:t>
            </a:r>
          </a:p>
        </p:txBody>
      </p:sp>
      <p:sp>
        <p:nvSpPr>
          <p:cNvPr id="6" name="Footer Placeholder 5">
            <a:extLst>
              <a:ext uri="{FF2B5EF4-FFF2-40B4-BE49-F238E27FC236}">
                <a16:creationId xmlns:a16="http://schemas.microsoft.com/office/drawing/2014/main" id="{AB145AC0-EC77-B557-D911-C33F0AFDE66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D541B00-F697-2220-A86D-CF46A62CF51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52421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遗传与进化”模块的核心是遗传信息的传递、变化和发展。其核心概念包括了遗传的细胞基础（减数分裂）、分子基础（DNA与基因表达）、变异来源以及生物进化的理论。这些概念共同解释了生命的延续性和多样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遗传与进化”模块。这张表格同样展示了真题与教材的关联。例如，第14题关于减数分裂异常的题目，直接对应教材中减数分裂的章节，重点考察学生将抽象的染色体行为与具体的遗传变异后果联系起来的推理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8F08F-CC7B-A1F5-BE2A-2EEEFD91BB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B16ED6-FB95-B5C8-3A5D-DC67268AB60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902F86F-55C7-413F-6028-A0F3E035F2A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EE92366-F6C2-E89F-758B-EB7816E7363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1915D7E-B580-95BF-92C2-FF1654B60B4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遗传与进化”模块。这张表格同样展示了真题与教材的关联。例如，第14题关于减数分裂异常的题目，直接对应教材中减数分裂的章节，重点考察学生将抽象的染色体行为与具体的遗传变异后果联系起来的推理能力。</a:t>
            </a:r>
          </a:p>
        </p:txBody>
      </p:sp>
      <p:sp>
        <p:nvSpPr>
          <p:cNvPr id="6" name="Footer Placeholder 5">
            <a:extLst>
              <a:ext uri="{FF2B5EF4-FFF2-40B4-BE49-F238E27FC236}">
                <a16:creationId xmlns:a16="http://schemas.microsoft.com/office/drawing/2014/main" id="{BF5BA6E0-66EC-F9B5-255B-0F5E3FB4CB5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176087B-630E-573B-1CA2-5E58FF327D0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15269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稳态与调节”模块的核心在于理解生物个体如何通过各种调节机制维持自身的稳定。其核心概念包括了神经、体液、免疫三大调节系统，以及植物的激素调节。这些调节机制共同构成了一个复杂而精密的网络，确保了生物体在不断变化的环境中能够生存和发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三部分是“稳态与调节”模块。从表格中可以看到，该模块的真题非常注重考察学生对生命活动调节机制的综合理解。例如，第10题和第13题都要求学生将神经调节、体液调节等不同调节方式结合起来，分析它们如何共同维持内环境的稳态，这考察了学生构建知识网络和综合应用的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56D92-44C6-E61D-707A-23425B95261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C18C2D-E745-C793-5E9E-3AD89737A5D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95B634B-229B-C69E-F226-92FD255BB24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1ED5041-F7F0-9D2C-E342-D852B5ED7DA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7B2B1A4-5D4A-7016-5900-83E38358FD5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三部分是“稳态与调节”模块。从表格中可以看到，该模块的真题非常注重考察学生对生命活动调节机制的综合理解。例如，第10题和第13题都要求学生将神经调节、体液调节等不同调节方式结合起来，分析它们如何共同维持内环境的稳态，这考察了学生构建知识网络和综合应用的能力。</a:t>
            </a:r>
          </a:p>
        </p:txBody>
      </p:sp>
      <p:sp>
        <p:nvSpPr>
          <p:cNvPr id="6" name="Footer Placeholder 5">
            <a:extLst>
              <a:ext uri="{FF2B5EF4-FFF2-40B4-BE49-F238E27FC236}">
                <a16:creationId xmlns:a16="http://schemas.microsoft.com/office/drawing/2014/main" id="{DDE80823-F1A6-F710-5CAE-6A8FCCA71D3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4925D9C-97C2-D80B-6F2A-E387F7AE0DF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21220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EA24C-1892-D5F0-E3BE-ACB218F3AB8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DC32BD-D732-5BAD-DE9C-98853A05391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4551D1C-1C92-9A5C-C2AF-349F48AA2EB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EE9DFD5-EF24-7305-0A30-1956AB64200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B850C86-AA38-016C-A42A-0EFD3AEF71E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三部分是“稳态与调节”模块。从表格中可以看到，该模块的真题非常注重考察学生对生命活动调节机制的综合理解。例如，第10题和第13题都要求学生将神经调节、体液调节等不同调节方式结合起来，分析它们如何共同维持内环境的稳态，这考察了学生构建知识网络和综合应用的能力。</a:t>
            </a:r>
          </a:p>
        </p:txBody>
      </p:sp>
      <p:sp>
        <p:nvSpPr>
          <p:cNvPr id="6" name="Footer Placeholder 5">
            <a:extLst>
              <a:ext uri="{FF2B5EF4-FFF2-40B4-BE49-F238E27FC236}">
                <a16:creationId xmlns:a16="http://schemas.microsoft.com/office/drawing/2014/main" id="{83F500B4-E6CF-E837-881E-46A349B584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09E91B3-716A-D88E-E98A-9ADEC95EA3D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52973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生物与环境”模块的核心是探讨生物与环境之间的相互关系。其核心概念涵盖了从个体到群体（种群与群落），再到整个生态系统的结构、功能和稳定性。理解这些概念，有助于我们更好地认识生命世界的组织层次和运作规律，并为解决环境问题提供理论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四部分是“生物与环境”模块。该模块的真题紧密联系实际，例如第5题的生态修复工程，直接考察了学生将生态系统原理应用于解决实际环境问题的能力。这要求学生不仅要掌握教材中的理论知识，还要具备将其迁移到新情境中的应用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F5CF1-649D-7943-CD7C-280386A6917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27A86E9-9F6B-F284-FCFE-0AA9CA6613A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4D35BCA-E55B-61C9-31A8-04518B7A333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8B4D59D-AE8F-6D4F-FCCF-E814E0BEF6B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DA689BC-5B12-A9AD-913D-BD249E80D03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四部分是“生物与环境”模块。该模块的真题紧密联系实际，例如第5题的生态修复工程，直接考察了学生将生态系统原理应用于解决实际环境问题的能力。这要求学生不仅要掌握教材中的理论知识，还要具备将其迁移到新情境中的应用能力。</a:t>
            </a:r>
          </a:p>
        </p:txBody>
      </p:sp>
      <p:sp>
        <p:nvSpPr>
          <p:cNvPr id="6" name="Footer Placeholder 5">
            <a:extLst>
              <a:ext uri="{FF2B5EF4-FFF2-40B4-BE49-F238E27FC236}">
                <a16:creationId xmlns:a16="http://schemas.microsoft.com/office/drawing/2014/main" id="{104BAE9A-E14E-E6B3-D591-CE20F3A0688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FB8F254-F9AA-2CF8-8B67-DF053CDC62A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55238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生物技术与工程”模块介绍了一系列重要的现代生物技术。其核心概念包括发酵工程、基因工程、细胞工程等。这些技术不仅是现代生物学研究的重要手段，也在医药、农业、环保等领域有着广泛的应用。理解这些技术的原理和方法，对于培养学生的科学思维和创新能力至关重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是“生物技术与工程”模块。该模块的真题主要考察学生对现代生物技术基本原理和操作流程的掌握程度。例如，果醋制作、胚胎工程等题目，都要求学生了解具体技术的生物学原理和关键步骤，这体现了高考对实践能力和科学素养的重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602E6-6607-8353-EDBB-53FAD37365A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16024D-00F2-138A-9553-33E62B5C822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79F5202-A335-16A6-D9D1-24AD289442C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D20D6F9-713C-3EC9-39B1-62E4F2C9DDB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0620D57-1A14-394F-7EA2-6F03F1887B2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是“生物技术与工程”模块。该模块的真题主要考察学生对现代生物技术基本原理和操作流程的掌握程度。例如，果醋制作、胚胎工程等题目，都要求学生了解具体技术的生物学原理和关键步骤，这体现了高考对实践能力和科学素养的重视。</a:t>
            </a:r>
          </a:p>
        </p:txBody>
      </p:sp>
      <p:sp>
        <p:nvSpPr>
          <p:cNvPr id="6" name="Footer Placeholder 5">
            <a:extLst>
              <a:ext uri="{FF2B5EF4-FFF2-40B4-BE49-F238E27FC236}">
                <a16:creationId xmlns:a16="http://schemas.microsoft.com/office/drawing/2014/main" id="{555D7A04-67D3-0188-1508-6AD13CB4BC3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B162013-F4C4-05FA-5115-A13F0983CC9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52278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248D6-3072-AD3E-DA67-237405F4B24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D56C71-78C7-0123-2F8D-80CFD51ECC8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1EE51D1-C906-B6FD-3711-6A33BC22315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2763C6E-F39D-EDEC-EAD5-EE2CA85B19C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D64A811-D005-D017-F8FC-DEE9B69C2EC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是“生物技术与工程”模块。该模块的真题主要考察学生对现代生物技术基本原理和操作流程的掌握程度。例如，果醋制作、胚胎工程等题目，都要求学生了解具体技术的生物学原理和关键步骤，这体现了高考对实践能力和科学素养的重视。</a:t>
            </a:r>
          </a:p>
        </p:txBody>
      </p:sp>
      <p:sp>
        <p:nvSpPr>
          <p:cNvPr id="6" name="Footer Placeholder 5">
            <a:extLst>
              <a:ext uri="{FF2B5EF4-FFF2-40B4-BE49-F238E27FC236}">
                <a16:creationId xmlns:a16="http://schemas.microsoft.com/office/drawing/2014/main" id="{94720CF7-8102-8E9A-9300-8E4AB8F9E33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20C34B3-8068-0AC9-BB7B-E2CE0AB7552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72462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梳理完真题与教材的关联后，我们需要思考一个更深层次的问题：知识是如何从教材的基础内容，跃迁到高考真题的应用层面的？这就是我们第二部分要探讨的核心内容：知识跃迁的方向解析。</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dirty="0">
                <a:solidFill>
                  <a:srgbClr val="000000"/>
                </a:solidFill>
              </a:rPr>
              <a:t>接下来我们看知识跃迁的第一个方向：从基础概念到核心原理。很多同学学习时习惯于死记硬背概念，比如记住“酶有高效性”，但这只是停留在“是什么”的层面。高考考察的是理解，是“为什么”。</a:t>
            </a:r>
          </a:p>
          <a:p>
            <a:pPr indent="0" algn="l">
              <a:lnSpc>
                <a:spcPct val="100000"/>
              </a:lnSpc>
            </a:pPr>
            <a:r>
              <a:rPr lang="en-US" sz="1400" b="0" i="0" u="none" strike="noStrike" dirty="0">
                <a:solidFill>
                  <a:srgbClr val="000000"/>
                </a:solidFill>
              </a:rPr>
              <a:t>比如这道题，它考察的不仅仅是蛋白质、磷脂这些物质的组成和功能，更深层次的是考察你对“生物大分子”这个核心原理的理解。磷脂虽然是膜的重要成分，但它并不是由单体连接成的大分子，这就需要你从结构上去理解，而不仅仅是记忆结论。</a:t>
            </a:r>
          </a:p>
          <a:p>
            <a:pPr indent="0" algn="l">
              <a:lnSpc>
                <a:spcPct val="100000"/>
              </a:lnSpc>
            </a:pPr>
            <a:r>
              <a:rPr lang="en-US" sz="1400" b="0" i="0" u="none" strike="noStrike" dirty="0" err="1">
                <a:solidFill>
                  <a:srgbClr val="000000"/>
                </a:solidFill>
              </a:rPr>
              <a:t>所以，我们的教学要引导学生从现象到本质，实现知识的深化理解</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二个方向，是从单一知识点到知识网络。现在的高考题很少只考一个孤立的知识点，而是像这道题一样，把神经调节和体液调节融合在一起，考察你对整个调节网络的理解。这就要求我们在复习时，不能再一章一节地割裂开来，而是要找到知识点之间的联系。比如，我们可以围绕“稳态”这个大主题，把神经、体液、免疫调节的知识串联起来，形成一个完整的知识网络。这样，在面对综合性问题时，才能游刃有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三个方向，是从理论知识到实际应用。知识学来是要用的，高考也越来越注重考察学生解决实际问题的能力。这道题以矿区生态修复为背景，考察你对生态工程原理的应用。你需要把课本上学到的生态系统稳定性、生物多样性等知识，迁移到这个具体的情境中，分析每个选项的合理性。这就要求我们在教学中，多联系实际，让学生感受到知识的价值，培养他们解决实际问题的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dirty="0">
                <a:solidFill>
                  <a:srgbClr val="000000"/>
                </a:solidFill>
              </a:rPr>
              <a:t>最后一个方向，是从教材案例到学科前沿。高考题有时会涉及一些教材上没有的前沿知识，比如这道题提到的RNA甲基化。但大家不要害怕，这些题目考察的不是让你记住前沿知识，而是考察你运用教材中的核心原理去分析新问题的能力。比如这道题，你只需要抓住表观遗传的核心——“不改变DNA序列但影响基因表达”，就能做出正确的判断。所以，我们要引导学生关注学科前沿，更要培养他们迁移知识、解决新问题的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基于以上对真题的分析和知识跃迁的理解，我们可以为二轮复习提出一些具体的教学参考建议，希望能帮助老师们精准定位学生的问题，实现高效提分。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二轮复习要夯实核心考点，强化能力突破。要聚焦高频考点，通过真题和教材的对照，明确要求，并针对性地训练学生的关键能力。其次，要帮助学生构建知识网络，促进知识的融会贯通。这可以通过主题式复习等方式，打破章节限制，让学生看到知识之间的内在联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再次，要聚焦真题情境，提升学生的应用能力。要引导学生学会分析真题的情境，将其与教材知识联系起来，并通过变式训练提高学生的应变能力。最后，要做好查漏补缺和答题规范的优化工作。整理易错点，规范答题语言，这些都是提分的关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对本次分享进行一个简单的总结。高考真题源于教材但高于教材，是教材知识的延伸和应用。因此，二轮复习必须立足教材，同时强化学生的各项能力，引导他们实现知识的跃迁。教学的关键在于帮助学生构建知识网络，提升他们解决实际问题的能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我的分享到此结束，感谢大家的聆听！</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jpeg"/><Relationship Id="rId7" Type="http://schemas.openxmlformats.org/officeDocument/2006/relationships/image" Target="../media/image20.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3.svg"/><Relationship Id="rId10" Type="http://schemas.openxmlformats.org/officeDocument/2006/relationships/image" Target="../media/image23.png"/><Relationship Id="rId4" Type="http://schemas.openxmlformats.org/officeDocument/2006/relationships/image" Target="../media/image12.png"/><Relationship Id="rId9"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jpeg"/><Relationship Id="rId7" Type="http://schemas.openxmlformats.org/officeDocument/2006/relationships/image" Target="../media/image29.sv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0.svg"/><Relationship Id="rId10"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31.sv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sv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1.png"/><Relationship Id="rId11" Type="http://schemas.openxmlformats.org/officeDocument/2006/relationships/image" Target="../media/image33.svg"/><Relationship Id="rId5" Type="http://schemas.openxmlformats.org/officeDocument/2006/relationships/image" Target="../media/image40.svg"/><Relationship Id="rId10" Type="http://schemas.openxmlformats.org/officeDocument/2006/relationships/image" Target="../media/image32.png"/><Relationship Id="rId4" Type="http://schemas.openxmlformats.org/officeDocument/2006/relationships/image" Target="../media/image39.png"/><Relationship Id="rId9"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47.png"/><Relationship Id="rId4" Type="http://schemas.openxmlformats.org/officeDocument/2006/relationships/image" Target="../media/image46.sv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jpeg"/><Relationship Id="rId7" Type="http://schemas.openxmlformats.org/officeDocument/2006/relationships/image" Target="../media/image13.sv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54.svg"/><Relationship Id="rId5" Type="http://schemas.openxmlformats.org/officeDocument/2006/relationships/image" Target="../media/image50.svg"/><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52.sv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5.wmf"/><Relationship Id="rId5" Type="http://schemas.openxmlformats.org/officeDocument/2006/relationships/oleObject" Target="../embeddings/oleObject1.bin"/><Relationship Id="rId4" Type="http://schemas.openxmlformats.org/officeDocument/2006/relationships/image" Target="../media/image50.sv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3.sv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3.svg"/></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svg"/><Relationship Id="rId3" Type="http://schemas.openxmlformats.org/officeDocument/2006/relationships/image" Target="../media/image8.jpeg"/><Relationship Id="rId7" Type="http://schemas.openxmlformats.org/officeDocument/2006/relationships/image" Target="../media/image59.svg"/><Relationship Id="rId12"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5" Type="http://schemas.openxmlformats.org/officeDocument/2006/relationships/image" Target="../media/image6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 Id="rId1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5.sv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64.png"/><Relationship Id="rId5" Type="http://schemas.openxmlformats.org/officeDocument/2006/relationships/image" Target="../media/image69.sv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5.svg"/><Relationship Id="rId3" Type="http://schemas.openxmlformats.org/officeDocument/2006/relationships/image" Target="../media/image8.jpeg"/><Relationship Id="rId7" Type="http://schemas.openxmlformats.org/officeDocument/2006/relationships/image" Target="../media/image61.svg"/><Relationship Id="rId12"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60.png"/><Relationship Id="rId11" Type="http://schemas.openxmlformats.org/officeDocument/2006/relationships/image" Target="../media/image63.svg"/><Relationship Id="rId5" Type="http://schemas.openxmlformats.org/officeDocument/2006/relationships/image" Target="../media/image71.svg"/><Relationship Id="rId15" Type="http://schemas.openxmlformats.org/officeDocument/2006/relationships/image" Target="../media/image67.svg"/><Relationship Id="rId10" Type="http://schemas.openxmlformats.org/officeDocument/2006/relationships/image" Target="../media/image62.png"/><Relationship Id="rId4" Type="http://schemas.openxmlformats.org/officeDocument/2006/relationships/image" Target="../media/image70.png"/><Relationship Id="rId9" Type="http://schemas.openxmlformats.org/officeDocument/2006/relationships/image" Target="../media/image73.svg"/><Relationship Id="rId14" Type="http://schemas.openxmlformats.org/officeDocument/2006/relationships/image" Target="../media/image66.pn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7.svg"/><Relationship Id="rId3" Type="http://schemas.openxmlformats.org/officeDocument/2006/relationships/image" Target="../media/image8.jpeg"/><Relationship Id="rId7" Type="http://schemas.openxmlformats.org/officeDocument/2006/relationships/image" Target="../media/image79.svg"/><Relationship Id="rId12"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78.png"/><Relationship Id="rId11" Type="http://schemas.openxmlformats.org/officeDocument/2006/relationships/image" Target="../media/image65.svg"/><Relationship Id="rId5" Type="http://schemas.openxmlformats.org/officeDocument/2006/relationships/image" Target="../media/image77.svg"/><Relationship Id="rId10" Type="http://schemas.openxmlformats.org/officeDocument/2006/relationships/image" Target="../media/image64.png"/><Relationship Id="rId4" Type="http://schemas.openxmlformats.org/officeDocument/2006/relationships/image" Target="../media/image76.png"/><Relationship Id="rId9" Type="http://schemas.openxmlformats.org/officeDocument/2006/relationships/image" Target="../media/image57.svg"/></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slides/_rels/slide29.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2.png"/><Relationship Id="rId7"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3.sv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91.sv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635000" y="2286000"/>
            <a:ext cx="1092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005A9C"/>
                </a:solidFill>
                <a:latin typeface="Noto Sans SC"/>
                <a:ea typeface="Noto Sans SC"/>
                <a:cs typeface="Noto Sans SC"/>
                <a:sym typeface="Noto Sans SC"/>
              </a:rPr>
              <a:t>2025年江苏卷生物高考真题与教材关联性深度解析</a:t>
            </a:r>
            <a:endParaRPr lang="en-US" sz="1100"/>
          </a:p>
        </p:txBody>
      </p:sp>
      <p:cxnSp>
        <p:nvCxnSpPr>
          <p:cNvPr id="5" name="Connector 5"/>
          <p:cNvCxnSpPr/>
          <p:nvPr/>
        </p:nvCxnSpPr>
        <p:spPr>
          <a:xfrm rot="-34376">
            <a:off x="5461032" y="3422650"/>
            <a:ext cx="1270000" cy="12700"/>
          </a:xfrm>
          <a:prstGeom prst="straightConnector1">
            <a:avLst/>
          </a:prstGeom>
          <a:solidFill>
            <a:srgbClr val="DEE0E3">
              <a:alpha val="100000"/>
            </a:srgbClr>
          </a:solidFill>
          <a:ln w="25400" cap="flat" cmpd="sng">
            <a:solidFill>
              <a:srgbClr val="005A9C">
                <a:alpha val="100000"/>
              </a:srgbClr>
            </a:solidFill>
            <a:prstDash val="solid"/>
            <a:round/>
            <a:headEnd type="none" w="lg" len="lg"/>
            <a:tailEnd type="none" w="lg" len="lg"/>
          </a:ln>
        </p:spPr>
      </p:cxnSp>
      <p:sp>
        <p:nvSpPr>
          <p:cNvPr id="6" name="AutoShape 6"/>
          <p:cNvSpPr/>
          <p:nvPr/>
        </p:nvSpPr>
        <p:spPr>
          <a:xfrm>
            <a:off x="1016000" y="3683000"/>
            <a:ext cx="10160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dirty="0" err="1">
                <a:solidFill>
                  <a:srgbClr val="4A4A4A"/>
                </a:solidFill>
                <a:latin typeface="Noto Sans SC"/>
                <a:ea typeface="Noto Sans SC"/>
                <a:cs typeface="Noto Sans SC"/>
                <a:sym typeface="Noto Sans SC"/>
              </a:rPr>
              <a:t>含能力考察指向与二轮复习教学参考</a:t>
            </a:r>
            <a:endParaRPr lang="en-US" sz="1100" dirty="0"/>
          </a:p>
        </p:txBody>
      </p:sp>
      <p:sp>
        <p:nvSpPr>
          <p:cNvPr id="7" name="AutoShape 6">
            <a:extLst>
              <a:ext uri="{FF2B5EF4-FFF2-40B4-BE49-F238E27FC236}">
                <a16:creationId xmlns:a16="http://schemas.microsoft.com/office/drawing/2014/main" id="{727EB891-7C13-E980-FB57-4634F9F9181A}"/>
              </a:ext>
            </a:extLst>
          </p:cNvPr>
          <p:cNvSpPr/>
          <p:nvPr/>
        </p:nvSpPr>
        <p:spPr>
          <a:xfrm>
            <a:off x="7167715" y="4699000"/>
            <a:ext cx="4596581"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zh-CN" altLang="en-US" sz="2400" b="0" i="0" u="none" strike="noStrike" dirty="0">
                <a:solidFill>
                  <a:srgbClr val="4A4A4A"/>
                </a:solidFill>
                <a:latin typeface="Noto Sans SC"/>
                <a:ea typeface="Noto Sans SC"/>
                <a:cs typeface="Noto Sans SC"/>
                <a:sym typeface="Noto Sans SC"/>
              </a:rPr>
              <a:t>南京市江宁高级中学   王秋玥</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CONTENTS</a:t>
            </a:r>
            <a:endParaRPr lang="en-US" sz="1100"/>
          </a:p>
        </p:txBody>
      </p:sp>
      <p:sp>
        <p:nvSpPr>
          <p:cNvPr id="3" name="AutoShape 3"/>
          <p:cNvSpPr/>
          <p:nvPr/>
        </p:nvSpPr>
        <p:spPr>
          <a:xfrm>
            <a:off x="762000" y="1778000"/>
            <a:ext cx="3302000" cy="4064000"/>
          </a:xfrm>
          <a:prstGeom prst="roundRect">
            <a:avLst>
              <a:gd name="adj" fmla="val 3846"/>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800" y="2159000"/>
            <a:ext cx="609600" cy="609600"/>
          </a:xfrm>
          <a:prstGeom prst="rect">
            <a:avLst/>
          </a:prstGeom>
        </p:spPr>
      </p:pic>
      <p:sp>
        <p:nvSpPr>
          <p:cNvPr id="5" name="AutoShape 5"/>
          <p:cNvSpPr/>
          <p:nvPr/>
        </p:nvSpPr>
        <p:spPr>
          <a:xfrm>
            <a:off x="1066800" y="2857500"/>
            <a:ext cx="26924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01</a:t>
            </a:r>
            <a:endParaRPr lang="en-US" sz="1100"/>
          </a:p>
        </p:txBody>
      </p:sp>
      <p:sp>
        <p:nvSpPr>
          <p:cNvPr id="6" name="AutoShape 6"/>
          <p:cNvSpPr/>
          <p:nvPr/>
        </p:nvSpPr>
        <p:spPr>
          <a:xfrm>
            <a:off x="1066800" y="3365500"/>
            <a:ext cx="26924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真题与教材核心关联性梳理</a:t>
            </a:r>
            <a:endParaRPr lang="en-US" sz="1100"/>
          </a:p>
          <a:p>
            <a:pPr indent="0" algn="l">
              <a:lnSpc>
                <a:spcPct val="125000"/>
              </a:lnSpc>
            </a:pPr>
            <a:r>
              <a:rPr lang="en-US" sz="1600" b="0" i="0" u="none" strike="noStrike">
                <a:solidFill>
                  <a:srgbClr val="969696"/>
                </a:solidFill>
                <a:latin typeface="Noto Sans SC"/>
                <a:ea typeface="Noto Sans SC"/>
                <a:cs typeface="Noto Sans SC"/>
                <a:sym typeface="Noto Sans SC"/>
              </a:rPr>
              <a:t>（含能力考察）</a:t>
            </a:r>
          </a:p>
        </p:txBody>
      </p:sp>
      <p:sp>
        <p:nvSpPr>
          <p:cNvPr id="7" name="AutoShape 7"/>
          <p:cNvSpPr/>
          <p:nvPr/>
        </p:nvSpPr>
        <p:spPr>
          <a:xfrm>
            <a:off x="4445000" y="1778000"/>
            <a:ext cx="3302000" cy="4064000"/>
          </a:xfrm>
          <a:prstGeom prst="roundRect">
            <a:avLst>
              <a:gd name="adj" fmla="val 3846"/>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49800" y="2159000"/>
            <a:ext cx="609600" cy="609600"/>
          </a:xfrm>
          <a:prstGeom prst="rect">
            <a:avLst/>
          </a:prstGeom>
        </p:spPr>
      </p:pic>
      <p:sp>
        <p:nvSpPr>
          <p:cNvPr id="9" name="AutoShape 9"/>
          <p:cNvSpPr/>
          <p:nvPr/>
        </p:nvSpPr>
        <p:spPr>
          <a:xfrm>
            <a:off x="4749800" y="2857500"/>
            <a:ext cx="26924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02</a:t>
            </a:r>
            <a:endParaRPr lang="en-US" sz="1100"/>
          </a:p>
        </p:txBody>
      </p:sp>
      <p:sp>
        <p:nvSpPr>
          <p:cNvPr id="10" name="AutoShape 10"/>
          <p:cNvSpPr/>
          <p:nvPr/>
        </p:nvSpPr>
        <p:spPr>
          <a:xfrm>
            <a:off x="4749800" y="3365500"/>
            <a:ext cx="26924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知识跃迁核心方向解析</a:t>
            </a:r>
            <a:endParaRPr lang="en-US" sz="1100"/>
          </a:p>
        </p:txBody>
      </p:sp>
      <p:sp>
        <p:nvSpPr>
          <p:cNvPr id="11" name="AutoShape 11"/>
          <p:cNvSpPr/>
          <p:nvPr/>
        </p:nvSpPr>
        <p:spPr>
          <a:xfrm>
            <a:off x="8128000" y="1778000"/>
            <a:ext cx="3302000" cy="4064000"/>
          </a:xfrm>
          <a:prstGeom prst="roundRect">
            <a:avLst>
              <a:gd name="adj" fmla="val 3846"/>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32800" y="2159000"/>
            <a:ext cx="609600" cy="609600"/>
          </a:xfrm>
          <a:prstGeom prst="rect">
            <a:avLst/>
          </a:prstGeom>
        </p:spPr>
      </p:pic>
      <p:sp>
        <p:nvSpPr>
          <p:cNvPr id="13" name="AutoShape 13"/>
          <p:cNvSpPr/>
          <p:nvPr/>
        </p:nvSpPr>
        <p:spPr>
          <a:xfrm>
            <a:off x="8432800" y="2857500"/>
            <a:ext cx="26924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03</a:t>
            </a:r>
            <a:endParaRPr lang="en-US" sz="1100"/>
          </a:p>
        </p:txBody>
      </p:sp>
      <p:sp>
        <p:nvSpPr>
          <p:cNvPr id="14" name="AutoShape 14"/>
          <p:cNvSpPr/>
          <p:nvPr/>
        </p:nvSpPr>
        <p:spPr>
          <a:xfrm>
            <a:off x="8432800" y="3365500"/>
            <a:ext cx="26924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二轮复习教学参考建议</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1016000" y="2413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005A9C"/>
                </a:solidFill>
                <a:latin typeface="Noto Sans SC"/>
                <a:ea typeface="Noto Sans SC"/>
                <a:cs typeface="Noto Sans SC"/>
                <a:sym typeface="Noto Sans SC"/>
              </a:rPr>
              <a:t>01 真题与教材核心关联性梳理</a:t>
            </a:r>
            <a:endParaRPr lang="en-US" sz="1100"/>
          </a:p>
        </p:txBody>
      </p:sp>
      <p:cxnSp>
        <p:nvCxnSpPr>
          <p:cNvPr id="4" name="Connector 4"/>
          <p:cNvCxnSpPr/>
          <p:nvPr/>
        </p:nvCxnSpPr>
        <p:spPr>
          <a:xfrm rot="-34376">
            <a:off x="5461032" y="3359150"/>
            <a:ext cx="1270000" cy="12700"/>
          </a:xfrm>
          <a:prstGeom prst="straightConnector1">
            <a:avLst/>
          </a:prstGeom>
          <a:solidFill>
            <a:srgbClr val="DEE0E3">
              <a:alpha val="100000"/>
            </a:srgbClr>
          </a:solidFill>
          <a:ln w="38100" cap="flat" cmpd="sng">
            <a:solidFill>
              <a:srgbClr val="005A9C">
                <a:alpha val="100000"/>
              </a:srgbClr>
            </a:solidFill>
            <a:prstDash val="solid"/>
            <a:round/>
            <a:headEnd type="none" w="lg" len="lg"/>
            <a:tailEnd type="none" w="lg" len="lg"/>
          </a:ln>
        </p:spPr>
      </p:cxnSp>
      <p:sp>
        <p:nvSpPr>
          <p:cNvPr id="5" name="AutoShape 5"/>
          <p:cNvSpPr/>
          <p:nvPr/>
        </p:nvSpPr>
        <p:spPr>
          <a:xfrm>
            <a:off x="1016000" y="3556000"/>
            <a:ext cx="10160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555555"/>
                </a:solidFill>
                <a:latin typeface="Noto Sans SC"/>
                <a:ea typeface="Noto Sans SC"/>
                <a:cs typeface="Noto Sans SC"/>
                <a:sym typeface="Noto Sans SC"/>
              </a:rPr>
              <a:t>深度剖析考点溯源与能力考察指向</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分子与细胞模块核心概念</a:t>
            </a:r>
            <a:endParaRPr lang="en-US" sz="1100"/>
          </a:p>
        </p:txBody>
      </p:sp>
      <p:pic>
        <p:nvPicPr>
          <p:cNvPr id="3" name="Picture 3"/>
          <p:cNvPicPr>
            <a:picLocks noChangeAspect="1"/>
          </p:cNvPicPr>
          <p:nvPr/>
        </p:nvPicPr>
        <p:blipFill>
          <a:blip r:embed="rId3"/>
          <a:srcRect t="5555" b="5555"/>
          <a:stretch>
            <a:fillRect/>
          </a:stretch>
        </p:blipFill>
        <p:spPr>
          <a:xfrm>
            <a:off x="762000" y="1778000"/>
            <a:ext cx="4572000" cy="4064000"/>
          </a:xfrm>
          <a:prstGeom prst="roundRect">
            <a:avLst>
              <a:gd name="adj" fmla="val 6250"/>
            </a:avLst>
          </a:prstGeom>
          <a:noFill/>
          <a:ln w="25400" cap="flat" cmpd="sng">
            <a:noFill/>
            <a:prstDash val="solid"/>
            <a:round/>
          </a:ln>
          <a:effectLst>
            <a:outerShdw blurRad="127000" dist="50800" dir="2700000" algn="tl" rotWithShape="0">
              <a:srgbClr val="000000">
                <a:alpha val="10000"/>
              </a:srgbClr>
            </a:outerShdw>
          </a:effectLst>
        </p:spPr>
      </p:pic>
      <p:sp>
        <p:nvSpPr>
          <p:cNvPr id="4" name="AutoShape 4"/>
          <p:cNvSpPr/>
          <p:nvPr/>
        </p:nvSpPr>
        <p:spPr>
          <a:xfrm>
            <a:off x="5842000" y="1778000"/>
            <a:ext cx="5588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2032000"/>
            <a:ext cx="508000" cy="508000"/>
          </a:xfrm>
          <a:prstGeom prst="rect">
            <a:avLst/>
          </a:prstGeom>
        </p:spPr>
      </p:pic>
      <p:sp>
        <p:nvSpPr>
          <p:cNvPr id="6" name="AutoShape 6"/>
          <p:cNvSpPr/>
          <p:nvPr/>
        </p:nvSpPr>
        <p:spPr>
          <a:xfrm>
            <a:off x="6731000" y="1993900"/>
            <a:ext cx="4445000" cy="584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蛋白质的结构与功能</a:t>
            </a:r>
            <a:endParaRPr lang="en-US" sz="1100"/>
          </a:p>
        </p:txBody>
      </p:sp>
      <p:sp>
        <p:nvSpPr>
          <p:cNvPr id="7" name="AutoShape 7"/>
          <p:cNvSpPr/>
          <p:nvPr/>
        </p:nvSpPr>
        <p:spPr>
          <a:xfrm>
            <a:off x="5842000" y="3048000"/>
            <a:ext cx="5588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96000" y="3302000"/>
            <a:ext cx="508000" cy="508000"/>
          </a:xfrm>
          <a:prstGeom prst="rect">
            <a:avLst/>
          </a:prstGeom>
        </p:spPr>
      </p:pic>
      <p:sp>
        <p:nvSpPr>
          <p:cNvPr id="9" name="AutoShape 9"/>
          <p:cNvSpPr/>
          <p:nvPr/>
        </p:nvSpPr>
        <p:spPr>
          <a:xfrm>
            <a:off x="6731000" y="3263900"/>
            <a:ext cx="4445000" cy="584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细胞呼吸与能量供应</a:t>
            </a:r>
            <a:endParaRPr lang="en-US" sz="1100"/>
          </a:p>
        </p:txBody>
      </p:sp>
      <p:sp>
        <p:nvSpPr>
          <p:cNvPr id="10" name="AutoShape 10"/>
          <p:cNvSpPr/>
          <p:nvPr/>
        </p:nvSpPr>
        <p:spPr>
          <a:xfrm>
            <a:off x="5842000" y="4318000"/>
            <a:ext cx="5588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96000" y="4572000"/>
            <a:ext cx="508000" cy="508000"/>
          </a:xfrm>
          <a:prstGeom prst="rect">
            <a:avLst/>
          </a:prstGeom>
        </p:spPr>
      </p:pic>
      <p:sp>
        <p:nvSpPr>
          <p:cNvPr id="12" name="AutoShape 12"/>
          <p:cNvSpPr/>
          <p:nvPr/>
        </p:nvSpPr>
        <p:spPr>
          <a:xfrm>
            <a:off x="6731000" y="4533900"/>
            <a:ext cx="4445000" cy="584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细胞的生命历程（分裂、分化、衰老、凋亡）</a:t>
            </a:r>
            <a:endParaRPr lang="en-US" sz="1100"/>
          </a:p>
        </p:txBody>
      </p:sp>
      <p:sp>
        <p:nvSpPr>
          <p:cNvPr id="13" name="AutoShape 13"/>
          <p:cNvSpPr/>
          <p:nvPr/>
        </p:nvSpPr>
        <p:spPr>
          <a:xfrm>
            <a:off x="5842000" y="5588000"/>
            <a:ext cx="5588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14" name="Picture 14"/>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96000" y="5842000"/>
            <a:ext cx="508000" cy="508000"/>
          </a:xfrm>
          <a:prstGeom prst="rect">
            <a:avLst/>
          </a:prstGeom>
        </p:spPr>
      </p:pic>
      <p:sp>
        <p:nvSpPr>
          <p:cNvPr id="15" name="AutoShape 15"/>
          <p:cNvSpPr/>
          <p:nvPr/>
        </p:nvSpPr>
        <p:spPr>
          <a:xfrm>
            <a:off x="6731000" y="5803900"/>
            <a:ext cx="4445000" cy="584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细胞的物质输入与输出</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分子与细胞模块真题分析</a:t>
            </a:r>
            <a:endParaRPr lang="en-US" sz="1100"/>
          </a:p>
        </p:txBody>
      </p:sp>
      <p:sp>
        <p:nvSpPr>
          <p:cNvPr id="3" name="AutoShape 3"/>
          <p:cNvSpPr/>
          <p:nvPr/>
        </p:nvSpPr>
        <p:spPr>
          <a:xfrm>
            <a:off x="477982" y="1548581"/>
            <a:ext cx="10952018" cy="1519084"/>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180000">
              <a:lnSpc>
                <a:spcPct val="100000"/>
              </a:lnSpc>
              <a:defRPr/>
            </a:pPr>
            <a:r>
              <a:rPr lang="en-US" sz="2400" b="1" i="0" u="none" strike="noStrike" dirty="0">
                <a:solidFill>
                  <a:srgbClr val="005A9C"/>
                </a:solidFill>
                <a:latin typeface="Noto Sans SC"/>
                <a:ea typeface="Noto Sans SC"/>
                <a:cs typeface="Noto Sans SC"/>
                <a:sym typeface="Noto Sans SC"/>
              </a:rPr>
              <a:t>01. </a:t>
            </a:r>
            <a:r>
              <a:rPr lang="en-US" sz="2400" b="1" i="0" u="none" strike="noStrike" dirty="0" err="1">
                <a:solidFill>
                  <a:srgbClr val="005A9C"/>
                </a:solidFill>
                <a:latin typeface="Noto Sans SC"/>
                <a:ea typeface="Noto Sans SC"/>
                <a:cs typeface="Noto Sans SC"/>
                <a:sym typeface="Noto Sans SC"/>
              </a:rPr>
              <a:t>物质特性（蛋白质</a:t>
            </a:r>
            <a:r>
              <a:rPr lang="en-US" sz="2400" b="1" i="0" u="none" strike="noStrike" dirty="0">
                <a:solidFill>
                  <a:srgbClr val="005A9C"/>
                </a:solidFill>
                <a:latin typeface="Noto Sans SC"/>
                <a:ea typeface="Noto Sans SC"/>
                <a:cs typeface="Noto Sans SC"/>
                <a:sym typeface="Noto Sans SC"/>
              </a:rPr>
              <a:t>/</a:t>
            </a:r>
            <a:r>
              <a:rPr lang="en-US" sz="2400" b="1" i="0" u="none" strike="noStrike" dirty="0" err="1">
                <a:solidFill>
                  <a:srgbClr val="005A9C"/>
                </a:solidFill>
                <a:latin typeface="Noto Sans SC"/>
                <a:ea typeface="Noto Sans SC"/>
                <a:cs typeface="Noto Sans SC"/>
                <a:sym typeface="Noto Sans SC"/>
              </a:rPr>
              <a:t>磷脂</a:t>
            </a:r>
            <a:r>
              <a:rPr lang="en-US" sz="2400" b="1" i="0" u="none" strike="noStrike" dirty="0">
                <a:solidFill>
                  <a:srgbClr val="005A9C"/>
                </a:solidFill>
                <a:latin typeface="Noto Sans SC"/>
                <a:ea typeface="Noto Sans SC"/>
                <a:cs typeface="Noto Sans SC"/>
                <a:sym typeface="Noto Sans SC"/>
              </a:rPr>
              <a:t>/</a:t>
            </a:r>
            <a:r>
              <a:rPr lang="en-US" sz="2400" b="1" i="0" u="none" strike="noStrike" dirty="0" err="1">
                <a:solidFill>
                  <a:srgbClr val="005A9C"/>
                </a:solidFill>
                <a:latin typeface="Noto Sans SC"/>
                <a:ea typeface="Noto Sans SC"/>
                <a:cs typeface="Noto Sans SC"/>
                <a:sym typeface="Noto Sans SC"/>
              </a:rPr>
              <a:t>淀粉</a:t>
            </a:r>
            <a:r>
              <a:rPr lang="en-US" sz="2400" b="1" i="0" u="none" strike="noStrike" dirty="0">
                <a:solidFill>
                  <a:srgbClr val="005A9C"/>
                </a:solidFill>
                <a:latin typeface="Noto Sans SC"/>
                <a:ea typeface="Noto Sans SC"/>
                <a:cs typeface="Noto Sans SC"/>
                <a:sym typeface="Noto Sans SC"/>
              </a:rPr>
              <a:t>）</a:t>
            </a:r>
            <a:endParaRPr lang="en-US" sz="2400" dirty="0"/>
          </a:p>
          <a:p>
            <a:pPr indent="180000">
              <a:lnSpc>
                <a:spcPct val="100000"/>
              </a:lnSpc>
            </a:pPr>
            <a:r>
              <a:rPr lang="en-US" sz="2400" b="0" i="0" u="none" strike="noStrike" dirty="0">
                <a:solidFill>
                  <a:srgbClr val="646464"/>
                </a:solidFill>
                <a:latin typeface="Noto Sans SC"/>
                <a:ea typeface="Noto Sans SC"/>
                <a:cs typeface="Noto Sans SC"/>
                <a:sym typeface="Noto Sans SC"/>
              </a:rPr>
              <a:t>（2025江苏卷，第1题）关于蛋白质、磷脂和淀粉的叙述，正确的是（ ）</a:t>
            </a:r>
          </a:p>
          <a:p>
            <a:pPr indent="180000">
              <a:lnSpc>
                <a:spcPct val="100000"/>
              </a:lnSpc>
            </a:pPr>
            <a:r>
              <a:rPr lang="en-US" sz="2400" b="0" i="0" u="none" strike="noStrike" dirty="0">
                <a:solidFill>
                  <a:srgbClr val="646464"/>
                </a:solidFill>
                <a:latin typeface="Noto Sans SC"/>
                <a:ea typeface="Noto Sans SC"/>
                <a:cs typeface="Noto Sans SC"/>
                <a:sym typeface="Noto Sans SC"/>
              </a:rPr>
              <a:t>A. </a:t>
            </a:r>
            <a:r>
              <a:rPr lang="en-US" sz="2400" b="0" i="0" u="none" strike="noStrike" dirty="0" err="1">
                <a:solidFill>
                  <a:srgbClr val="646464"/>
                </a:solidFill>
                <a:latin typeface="Noto Sans SC"/>
                <a:ea typeface="Noto Sans SC"/>
                <a:cs typeface="Noto Sans SC"/>
                <a:sym typeface="Noto Sans SC"/>
              </a:rPr>
              <a:t>都含有C、H、O、N元素</a:t>
            </a:r>
            <a:r>
              <a:rPr lang="en-US" sz="2400" b="0" i="0" u="none" strike="noStrike" dirty="0">
                <a:solidFill>
                  <a:srgbClr val="646464"/>
                </a:solidFill>
                <a:latin typeface="Noto Sans SC"/>
                <a:ea typeface="Noto Sans SC"/>
                <a:cs typeface="Noto Sans SC"/>
                <a:sym typeface="Noto Sans SC"/>
              </a:rPr>
              <a:t> B. </a:t>
            </a:r>
            <a:r>
              <a:rPr lang="en-US" sz="2400" b="0" i="0" u="none" strike="noStrike" dirty="0" err="1">
                <a:solidFill>
                  <a:srgbClr val="646464"/>
                </a:solidFill>
                <a:latin typeface="Noto Sans SC"/>
                <a:ea typeface="Noto Sans SC"/>
                <a:cs typeface="Noto Sans SC"/>
                <a:sym typeface="Noto Sans SC"/>
              </a:rPr>
              <a:t>都是生物膜的重要组成成分</a:t>
            </a:r>
            <a:endParaRPr lang="en-US" sz="2400" b="0" i="0" u="none" strike="noStrike" dirty="0">
              <a:solidFill>
                <a:srgbClr val="646464"/>
              </a:solidFill>
              <a:latin typeface="Noto Sans SC"/>
              <a:ea typeface="Noto Sans SC"/>
              <a:cs typeface="Noto Sans SC"/>
              <a:sym typeface="Noto Sans SC"/>
            </a:endParaRPr>
          </a:p>
          <a:p>
            <a:pPr indent="180000">
              <a:lnSpc>
                <a:spcPct val="100000"/>
              </a:lnSpc>
            </a:pPr>
            <a:r>
              <a:rPr lang="en-US" sz="2400" b="0" i="0" u="none" strike="noStrike" dirty="0">
                <a:solidFill>
                  <a:srgbClr val="646464"/>
                </a:solidFill>
                <a:latin typeface="Noto Sans SC"/>
                <a:ea typeface="Noto Sans SC"/>
                <a:cs typeface="Noto Sans SC"/>
                <a:sym typeface="Noto Sans SC"/>
              </a:rPr>
              <a:t>C. </a:t>
            </a:r>
            <a:r>
              <a:rPr lang="en-US" sz="2400" b="0" i="0" u="none" strike="noStrike" dirty="0" err="1">
                <a:solidFill>
                  <a:srgbClr val="646464"/>
                </a:solidFill>
                <a:latin typeface="Noto Sans SC"/>
                <a:ea typeface="Noto Sans SC"/>
                <a:cs typeface="Noto Sans SC"/>
                <a:sym typeface="Noto Sans SC"/>
              </a:rPr>
              <a:t>都可作为细胞内的储能物质</a:t>
            </a:r>
            <a:r>
              <a:rPr lang="en-US" sz="2400" b="0" i="0" u="none" strike="noStrike" dirty="0">
                <a:solidFill>
                  <a:srgbClr val="646464"/>
                </a:solidFill>
                <a:latin typeface="Noto Sans SC"/>
                <a:ea typeface="Noto Sans SC"/>
                <a:cs typeface="Noto Sans SC"/>
                <a:sym typeface="Noto Sans SC"/>
              </a:rPr>
              <a:t> D. </a:t>
            </a:r>
            <a:r>
              <a:rPr lang="en-US" sz="2400" b="0" i="0" u="none" strike="noStrike" dirty="0" err="1">
                <a:solidFill>
                  <a:srgbClr val="646464"/>
                </a:solidFill>
                <a:latin typeface="Noto Sans SC"/>
                <a:ea typeface="Noto Sans SC"/>
                <a:cs typeface="Noto Sans SC"/>
                <a:sym typeface="Noto Sans SC"/>
              </a:rPr>
              <a:t>都是由单体连接而成的生物大分子</a:t>
            </a:r>
            <a:endParaRPr lang="en-US" sz="2400" b="0" i="0" u="none" strike="noStrike" dirty="0">
              <a:solidFill>
                <a:srgbClr val="646464"/>
              </a:solidFill>
              <a:latin typeface="Noto Sans SC"/>
              <a:ea typeface="Noto Sans SC"/>
              <a:cs typeface="Noto Sans SC"/>
              <a:sym typeface="Noto Sans SC"/>
            </a:endParaRPr>
          </a:p>
          <a:p>
            <a:pPr indent="180000">
              <a:lnSpc>
                <a:spcPct val="100000"/>
              </a:lnSpc>
            </a:pPr>
            <a:endParaRPr lang="en-US" sz="2400" b="0" i="0" u="none" strike="noStrike" dirty="0">
              <a:solidFill>
                <a:srgbClr val="005A9C"/>
              </a:solidFill>
              <a:latin typeface="Noto Sans SC"/>
              <a:ea typeface="Noto Sans SC"/>
              <a:cs typeface="Noto Sans SC"/>
              <a:sym typeface="Noto Sans SC"/>
            </a:endParaRPr>
          </a:p>
        </p:txBody>
      </p:sp>
      <p:sp>
        <p:nvSpPr>
          <p:cNvPr id="4" name="AutoShape 3">
            <a:extLst>
              <a:ext uri="{FF2B5EF4-FFF2-40B4-BE49-F238E27FC236}">
                <a16:creationId xmlns:a16="http://schemas.microsoft.com/office/drawing/2014/main" id="{B2732A91-FB30-1586-4539-7C329333CA15}"/>
              </a:ext>
            </a:extLst>
          </p:cNvPr>
          <p:cNvSpPr/>
          <p:nvPr/>
        </p:nvSpPr>
        <p:spPr>
          <a:xfrm>
            <a:off x="477982" y="3204497"/>
            <a:ext cx="10952018" cy="857863"/>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180000">
              <a:lnSpc>
                <a:spcPct val="100000"/>
              </a:lnSpc>
            </a:pPr>
            <a:r>
              <a:rPr lang="en-US" sz="2400" b="0" i="0" u="none" strike="noStrike" dirty="0">
                <a:solidFill>
                  <a:srgbClr val="4A4A4A"/>
                </a:solidFill>
                <a:latin typeface="Noto Sans SC"/>
                <a:ea typeface="Noto Sans SC"/>
                <a:cs typeface="Noto Sans SC"/>
                <a:sym typeface="Noto Sans SC"/>
              </a:rPr>
              <a:t>教材：人教版必修1《分子与细胞》- </a:t>
            </a:r>
            <a:r>
              <a:rPr lang="en-US" sz="2400" b="0" i="0" u="none" strike="noStrike" dirty="0" err="1">
                <a:solidFill>
                  <a:srgbClr val="4A4A4A"/>
                </a:solidFill>
                <a:latin typeface="Noto Sans SC"/>
                <a:ea typeface="Noto Sans SC"/>
                <a:cs typeface="Noto Sans SC"/>
                <a:sym typeface="Noto Sans SC"/>
              </a:rPr>
              <a:t>蛋白质</a:t>
            </a:r>
            <a:r>
              <a:rPr lang="en-US" sz="2400" b="0" i="0" u="none" strike="noStrike" dirty="0">
                <a:solidFill>
                  <a:srgbClr val="4A4A4A"/>
                </a:solidFill>
                <a:latin typeface="Noto Sans SC"/>
                <a:ea typeface="Noto Sans SC"/>
                <a:cs typeface="Noto Sans SC"/>
                <a:sym typeface="Noto Sans SC"/>
              </a:rPr>
              <a:t>(P20-24)；</a:t>
            </a:r>
            <a:r>
              <a:rPr lang="en-US" sz="2400" b="0" i="0" u="none" strike="noStrike" dirty="0" err="1">
                <a:solidFill>
                  <a:srgbClr val="4A4A4A"/>
                </a:solidFill>
                <a:latin typeface="Noto Sans SC"/>
                <a:ea typeface="Noto Sans SC"/>
                <a:cs typeface="Noto Sans SC"/>
                <a:sym typeface="Noto Sans SC"/>
              </a:rPr>
              <a:t>糖类和脂质</a:t>
            </a:r>
            <a:r>
              <a:rPr lang="en-US" sz="2400" b="0" i="0" u="none" strike="noStrike" dirty="0">
                <a:solidFill>
                  <a:srgbClr val="4A4A4A"/>
                </a:solidFill>
                <a:latin typeface="Noto Sans SC"/>
                <a:ea typeface="Noto Sans SC"/>
                <a:cs typeface="Noto Sans SC"/>
                <a:sym typeface="Noto Sans SC"/>
              </a:rPr>
              <a:t>(P30-33)；</a:t>
            </a:r>
            <a:r>
              <a:rPr lang="en-US" sz="2400" b="0" i="0" u="none" strike="noStrike" dirty="0" err="1">
                <a:solidFill>
                  <a:srgbClr val="4A4A4A"/>
                </a:solidFill>
                <a:latin typeface="Noto Sans SC"/>
                <a:ea typeface="Noto Sans SC"/>
                <a:cs typeface="Noto Sans SC"/>
                <a:sym typeface="Noto Sans SC"/>
              </a:rPr>
              <a:t>生物膜</a:t>
            </a:r>
            <a:r>
              <a:rPr lang="en-US" sz="2400" b="0" i="0" u="none" strike="noStrike" dirty="0">
                <a:solidFill>
                  <a:srgbClr val="4A4A4A"/>
                </a:solidFill>
                <a:latin typeface="Noto Sans SC"/>
                <a:ea typeface="Noto Sans SC"/>
                <a:cs typeface="Noto Sans SC"/>
                <a:sym typeface="Noto Sans SC"/>
              </a:rPr>
              <a:t>(P65-67)</a:t>
            </a:r>
            <a:endParaRPr lang="en-US" sz="2400" b="0" i="0" u="none" strike="noStrike" dirty="0">
              <a:solidFill>
                <a:srgbClr val="005A9C"/>
              </a:solidFill>
              <a:latin typeface="Noto Sans SC"/>
              <a:ea typeface="Noto Sans SC"/>
              <a:cs typeface="Noto Sans SC"/>
              <a:sym typeface="Noto Sans SC"/>
            </a:endParaRPr>
          </a:p>
        </p:txBody>
      </p:sp>
      <p:sp>
        <p:nvSpPr>
          <p:cNvPr id="5" name="AutoShape 3">
            <a:extLst>
              <a:ext uri="{FF2B5EF4-FFF2-40B4-BE49-F238E27FC236}">
                <a16:creationId xmlns:a16="http://schemas.microsoft.com/office/drawing/2014/main" id="{C9BD65C6-A6DE-094A-0E4D-BC47E021F00F}"/>
              </a:ext>
            </a:extLst>
          </p:cNvPr>
          <p:cNvSpPr/>
          <p:nvPr/>
        </p:nvSpPr>
        <p:spPr>
          <a:xfrm>
            <a:off x="477982" y="4199192"/>
            <a:ext cx="10952018" cy="426064"/>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180000">
              <a:lnSpc>
                <a:spcPct val="100000"/>
              </a:lnSpc>
            </a:pPr>
            <a:r>
              <a:rPr lang="en-US" sz="2400" b="0" i="0" u="none" strike="noStrike" dirty="0" err="1">
                <a:solidFill>
                  <a:srgbClr val="4A4A4A"/>
                </a:solidFill>
                <a:latin typeface="Noto Sans SC"/>
                <a:ea typeface="Noto Sans SC"/>
                <a:cs typeface="Noto Sans SC"/>
                <a:sym typeface="Noto Sans SC"/>
              </a:rPr>
              <a:t>核心：物质组成元素、生物膜成分、储能物质类型、生物大分子判断</a:t>
            </a:r>
            <a:endParaRPr lang="en-US" sz="2400" b="0" i="0" u="none" strike="noStrike" dirty="0">
              <a:solidFill>
                <a:srgbClr val="005A9C"/>
              </a:solidFill>
              <a:latin typeface="Noto Sans SC"/>
              <a:ea typeface="Noto Sans SC"/>
              <a:cs typeface="Noto Sans SC"/>
              <a:sym typeface="Noto Sans SC"/>
            </a:endParaRPr>
          </a:p>
        </p:txBody>
      </p:sp>
      <p:sp>
        <p:nvSpPr>
          <p:cNvPr id="6" name="AutoShape 3">
            <a:extLst>
              <a:ext uri="{FF2B5EF4-FFF2-40B4-BE49-F238E27FC236}">
                <a16:creationId xmlns:a16="http://schemas.microsoft.com/office/drawing/2014/main" id="{4DD49D12-A332-107D-F24A-415A756A6E1B}"/>
              </a:ext>
            </a:extLst>
          </p:cNvPr>
          <p:cNvSpPr/>
          <p:nvPr/>
        </p:nvSpPr>
        <p:spPr>
          <a:xfrm>
            <a:off x="477982" y="4762088"/>
            <a:ext cx="10952018" cy="738240"/>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180000">
              <a:lnSpc>
                <a:spcPct val="100000"/>
              </a:lnSpc>
            </a:pPr>
            <a:r>
              <a:rPr lang="en-US" sz="2400" b="0" i="0" u="none" strike="noStrike" dirty="0">
                <a:solidFill>
                  <a:srgbClr val="005A9C"/>
                </a:solidFill>
                <a:latin typeface="Noto Sans SC"/>
                <a:ea typeface="Noto Sans SC"/>
                <a:cs typeface="Noto Sans SC"/>
                <a:sym typeface="Noto Sans SC"/>
              </a:rPr>
              <a:t>能力：1. 识记教材核心概念的精准性；2. 对比分析不同物质结构与功能的关联能力；3. </a:t>
            </a:r>
            <a:r>
              <a:rPr lang="en-US" sz="2400" b="0" i="0" u="none" strike="noStrike" dirty="0" err="1">
                <a:solidFill>
                  <a:srgbClr val="005A9C"/>
                </a:solidFill>
                <a:latin typeface="Noto Sans SC"/>
                <a:ea typeface="Noto Sans SC"/>
                <a:cs typeface="Noto Sans SC"/>
                <a:sym typeface="Noto Sans SC"/>
              </a:rPr>
              <a:t>排除干扰选项的逻辑判断能力</a:t>
            </a:r>
            <a:endParaRPr lang="en-US" sz="2400" b="0" i="0" u="none" strike="noStrike" dirty="0">
              <a:solidFill>
                <a:srgbClr val="005A9C"/>
              </a:solidFill>
              <a:latin typeface="Noto Sans SC"/>
              <a:ea typeface="Noto Sans SC"/>
              <a:cs typeface="Noto Sans SC"/>
              <a:sym typeface="Noto Sans SC"/>
            </a:endParaRPr>
          </a:p>
          <a:p>
            <a:pPr indent="180000">
              <a:lnSpc>
                <a:spcPct val="100000"/>
              </a:lnSpc>
            </a:pPr>
            <a:endParaRPr lang="en-US" sz="2400" b="0" i="0" u="none" strike="noStrike" dirty="0">
              <a:solidFill>
                <a:srgbClr val="005A9C"/>
              </a:solidFill>
              <a:latin typeface="Noto Sans SC"/>
              <a:ea typeface="Noto Sans SC"/>
              <a:cs typeface="Noto Sans SC"/>
              <a:sym typeface="Noto Sans S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0E290-9DF9-84BB-BFED-1596CAAFDF7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AF34CFA-265D-56BF-E48F-3E1AAA28FAA1}"/>
              </a:ext>
            </a:extLst>
          </p:cNvPr>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分子与细胞模块真题分析</a:t>
            </a:r>
            <a:endParaRPr lang="en-US" sz="1100"/>
          </a:p>
        </p:txBody>
      </p:sp>
      <p:sp>
        <p:nvSpPr>
          <p:cNvPr id="3" name="AutoShape 3">
            <a:extLst>
              <a:ext uri="{FF2B5EF4-FFF2-40B4-BE49-F238E27FC236}">
                <a16:creationId xmlns:a16="http://schemas.microsoft.com/office/drawing/2014/main" id="{A36159C8-5AB7-DDF7-3F07-C54BB7527611}"/>
              </a:ext>
            </a:extLst>
          </p:cNvPr>
          <p:cNvSpPr/>
          <p:nvPr/>
        </p:nvSpPr>
        <p:spPr>
          <a:xfrm>
            <a:off x="762000" y="1681316"/>
            <a:ext cx="10668000" cy="2330245"/>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00000"/>
              </a:lnSpc>
            </a:pPr>
            <a:r>
              <a:rPr lang="en-US" sz="2400" b="1" i="0" u="none" strike="noStrike" dirty="0">
                <a:solidFill>
                  <a:srgbClr val="005A9C"/>
                </a:solidFill>
                <a:latin typeface="Noto Sans SC"/>
                <a:ea typeface="Noto Sans SC"/>
                <a:cs typeface="Noto Sans SC"/>
                <a:sym typeface="Noto Sans SC"/>
              </a:rPr>
              <a:t>02. </a:t>
            </a:r>
            <a:r>
              <a:rPr lang="en-US" sz="2400" b="1" i="0" u="none" strike="noStrike" dirty="0" err="1">
                <a:solidFill>
                  <a:srgbClr val="005A9C"/>
                </a:solidFill>
                <a:latin typeface="Noto Sans SC"/>
                <a:ea typeface="Noto Sans SC"/>
                <a:cs typeface="Noto Sans SC"/>
                <a:sym typeface="Noto Sans SC"/>
              </a:rPr>
              <a:t>细胞呼吸作用对比（人体</a:t>
            </a:r>
            <a:r>
              <a:rPr lang="en-US" sz="2400" b="1" i="0" u="none" strike="noStrike" dirty="0">
                <a:solidFill>
                  <a:srgbClr val="005A9C"/>
                </a:solidFill>
                <a:latin typeface="Noto Sans SC"/>
                <a:ea typeface="Noto Sans SC"/>
                <a:cs typeface="Noto Sans SC"/>
                <a:sym typeface="Noto Sans SC"/>
              </a:rPr>
              <a:t>/</a:t>
            </a:r>
            <a:r>
              <a:rPr lang="en-US" sz="2400" b="1" i="0" u="none" strike="noStrike" dirty="0" err="1">
                <a:solidFill>
                  <a:srgbClr val="005A9C"/>
                </a:solidFill>
                <a:latin typeface="Noto Sans SC"/>
                <a:ea typeface="Noto Sans SC"/>
                <a:cs typeface="Noto Sans SC"/>
                <a:sym typeface="Noto Sans SC"/>
              </a:rPr>
              <a:t>酵母</a:t>
            </a:r>
            <a:r>
              <a:rPr lang="en-US" sz="2400" b="1" i="0" u="none" strike="noStrike" dirty="0">
                <a:solidFill>
                  <a:srgbClr val="005A9C"/>
                </a:solidFill>
                <a:latin typeface="Noto Sans SC"/>
                <a:ea typeface="Noto Sans SC"/>
                <a:cs typeface="Noto Sans SC"/>
                <a:sym typeface="Noto Sans SC"/>
              </a:rPr>
              <a:t>）</a:t>
            </a:r>
          </a:p>
          <a:p>
            <a:pPr indent="0">
              <a:lnSpc>
                <a:spcPct val="100000"/>
              </a:lnSpc>
            </a:pPr>
            <a:r>
              <a:rPr lang="en-US" sz="2400" b="0" i="0" u="none" strike="noStrike" dirty="0">
                <a:solidFill>
                  <a:srgbClr val="646464"/>
                </a:solidFill>
                <a:latin typeface="Noto Sans SC"/>
                <a:ea typeface="Noto Sans SC"/>
                <a:cs typeface="Noto Sans SC"/>
                <a:sym typeface="Noto Sans SC"/>
              </a:rPr>
              <a:t>（2025江苏卷，第2题）下列关于人体细胞和酵母细胞呼吸作用的叙述，错误的是（ ）</a:t>
            </a:r>
          </a:p>
          <a:p>
            <a:pPr indent="0">
              <a:lnSpc>
                <a:spcPct val="100000"/>
              </a:lnSpc>
            </a:pPr>
            <a:r>
              <a:rPr lang="en-US" sz="2400" b="0" i="0" u="none" strike="noStrike" dirty="0">
                <a:solidFill>
                  <a:srgbClr val="646464"/>
                </a:solidFill>
                <a:latin typeface="Noto Sans SC"/>
                <a:ea typeface="Noto Sans SC"/>
                <a:cs typeface="Noto Sans SC"/>
                <a:sym typeface="Noto Sans SC"/>
              </a:rPr>
              <a:t>A. </a:t>
            </a:r>
            <a:r>
              <a:rPr lang="en-US" sz="2400" b="0" i="0" u="none" strike="noStrike" dirty="0" err="1">
                <a:solidFill>
                  <a:srgbClr val="646464"/>
                </a:solidFill>
                <a:latin typeface="Noto Sans SC"/>
                <a:ea typeface="Noto Sans SC"/>
                <a:cs typeface="Noto Sans SC"/>
                <a:sym typeface="Noto Sans SC"/>
              </a:rPr>
              <a:t>葡萄糖分解为丙酮酸的场所相同</a:t>
            </a:r>
            <a:r>
              <a:rPr lang="en-US" sz="2400" b="0" i="0" u="none" strike="noStrike" dirty="0">
                <a:solidFill>
                  <a:srgbClr val="646464"/>
                </a:solidFill>
                <a:latin typeface="Noto Sans SC"/>
                <a:ea typeface="Noto Sans SC"/>
                <a:cs typeface="Noto Sans SC"/>
                <a:sym typeface="Noto Sans SC"/>
              </a:rPr>
              <a:t> B. </a:t>
            </a:r>
            <a:r>
              <a:rPr lang="en-US" sz="2400" b="0" i="0" u="none" strike="noStrike" dirty="0" err="1">
                <a:solidFill>
                  <a:srgbClr val="646464"/>
                </a:solidFill>
                <a:latin typeface="Noto Sans SC"/>
                <a:ea typeface="Noto Sans SC"/>
                <a:cs typeface="Noto Sans SC"/>
                <a:sym typeface="Noto Sans SC"/>
              </a:rPr>
              <a:t>有氧呼吸的第二阶段都需要氧气参与</a:t>
            </a:r>
            <a:endParaRPr lang="en-US" sz="2400" b="0" i="0" u="none" strike="noStrike" dirty="0">
              <a:solidFill>
                <a:srgbClr val="646464"/>
              </a:solidFill>
              <a:latin typeface="Noto Sans SC"/>
              <a:ea typeface="Noto Sans SC"/>
              <a:cs typeface="Noto Sans SC"/>
              <a:sym typeface="Noto Sans SC"/>
            </a:endParaRPr>
          </a:p>
          <a:p>
            <a:pPr indent="0">
              <a:lnSpc>
                <a:spcPct val="100000"/>
              </a:lnSpc>
            </a:pPr>
            <a:r>
              <a:rPr lang="en-US" sz="2400" b="0" i="0" u="none" strike="noStrike" dirty="0">
                <a:solidFill>
                  <a:srgbClr val="646464"/>
                </a:solidFill>
                <a:latin typeface="Noto Sans SC"/>
                <a:ea typeface="Noto Sans SC"/>
                <a:cs typeface="Noto Sans SC"/>
                <a:sym typeface="Noto Sans SC"/>
              </a:rPr>
              <a:t>C. </a:t>
            </a:r>
            <a:r>
              <a:rPr lang="en-US" sz="2400" b="0" i="0" u="none" strike="noStrike" dirty="0" err="1">
                <a:solidFill>
                  <a:srgbClr val="646464"/>
                </a:solidFill>
                <a:latin typeface="Noto Sans SC"/>
                <a:ea typeface="Noto Sans SC"/>
                <a:cs typeface="Noto Sans SC"/>
                <a:sym typeface="Noto Sans SC"/>
              </a:rPr>
              <a:t>人体细胞无氧呼吸的产物是乳酸</a:t>
            </a:r>
            <a:r>
              <a:rPr lang="en-US" sz="2400" b="0" i="0" u="none" strike="noStrike" dirty="0">
                <a:solidFill>
                  <a:srgbClr val="646464"/>
                </a:solidFill>
                <a:latin typeface="Noto Sans SC"/>
                <a:ea typeface="Noto Sans SC"/>
                <a:cs typeface="Noto Sans SC"/>
                <a:sym typeface="Noto Sans SC"/>
              </a:rPr>
              <a:t> D. </a:t>
            </a:r>
            <a:r>
              <a:rPr lang="en-US" sz="2400" b="0" i="0" u="none" strike="noStrike" dirty="0" err="1">
                <a:solidFill>
                  <a:srgbClr val="646464"/>
                </a:solidFill>
                <a:latin typeface="Noto Sans SC"/>
                <a:ea typeface="Noto Sans SC"/>
                <a:cs typeface="Noto Sans SC"/>
                <a:sym typeface="Noto Sans SC"/>
              </a:rPr>
              <a:t>酵母细胞有氧呼吸和无氧呼吸均能产生CO</a:t>
            </a:r>
            <a:r>
              <a:rPr lang="en-US" sz="2400" b="0" i="0" u="none" strike="noStrike" dirty="0">
                <a:solidFill>
                  <a:srgbClr val="646464"/>
                </a:solidFill>
                <a:latin typeface="Noto Sans SC"/>
                <a:ea typeface="Noto Sans SC"/>
                <a:cs typeface="Noto Sans SC"/>
                <a:sym typeface="Noto Sans SC"/>
              </a:rPr>
              <a:t>₂</a:t>
            </a:r>
          </a:p>
        </p:txBody>
      </p:sp>
      <p:sp>
        <p:nvSpPr>
          <p:cNvPr id="4" name="AutoShape 3">
            <a:extLst>
              <a:ext uri="{FF2B5EF4-FFF2-40B4-BE49-F238E27FC236}">
                <a16:creationId xmlns:a16="http://schemas.microsoft.com/office/drawing/2014/main" id="{6E27FB9F-09C6-0FC1-6CCC-FAEF5BCE9936}"/>
              </a:ext>
            </a:extLst>
          </p:cNvPr>
          <p:cNvSpPr/>
          <p:nvPr/>
        </p:nvSpPr>
        <p:spPr>
          <a:xfrm>
            <a:off x="762000" y="4188541"/>
            <a:ext cx="10668000" cy="361336"/>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00000"/>
              </a:lnSpc>
            </a:pPr>
            <a:r>
              <a:rPr lang="en-US" sz="2400" b="0" i="0" u="none" strike="noStrike" dirty="0">
                <a:solidFill>
                  <a:srgbClr val="4A4A4A"/>
                </a:solidFill>
                <a:latin typeface="Noto Sans SC"/>
                <a:ea typeface="Noto Sans SC"/>
                <a:cs typeface="Noto Sans SC"/>
                <a:sym typeface="Noto Sans SC"/>
              </a:rPr>
              <a:t>教材：人教版必修1《分子与细胞》第5章第3节（P91-P95）</a:t>
            </a:r>
            <a:endParaRPr lang="en-US" sz="2400" b="0" i="0" u="none" strike="noStrike" dirty="0">
              <a:solidFill>
                <a:srgbClr val="005A9C"/>
              </a:solidFill>
              <a:latin typeface="Noto Sans SC"/>
              <a:ea typeface="Noto Sans SC"/>
              <a:cs typeface="Noto Sans SC"/>
              <a:sym typeface="Noto Sans SC"/>
            </a:endParaRPr>
          </a:p>
        </p:txBody>
      </p:sp>
      <p:sp>
        <p:nvSpPr>
          <p:cNvPr id="5" name="AutoShape 3">
            <a:extLst>
              <a:ext uri="{FF2B5EF4-FFF2-40B4-BE49-F238E27FC236}">
                <a16:creationId xmlns:a16="http://schemas.microsoft.com/office/drawing/2014/main" id="{9AD30BE5-28D9-94ED-C7EC-433A759B0F21}"/>
              </a:ext>
            </a:extLst>
          </p:cNvPr>
          <p:cNvSpPr/>
          <p:nvPr/>
        </p:nvSpPr>
        <p:spPr>
          <a:xfrm>
            <a:off x="762000" y="4741605"/>
            <a:ext cx="10668000" cy="435079"/>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00000"/>
              </a:lnSpc>
            </a:pPr>
            <a:r>
              <a:rPr lang="en-US" sz="2400" b="0" i="0" u="none" strike="noStrike" dirty="0" err="1">
                <a:solidFill>
                  <a:srgbClr val="4A4A4A"/>
                </a:solidFill>
                <a:latin typeface="Noto Sans SC"/>
                <a:ea typeface="Noto Sans SC"/>
                <a:cs typeface="Noto Sans SC"/>
                <a:sym typeface="Noto Sans SC"/>
              </a:rPr>
              <a:t>核心：呼吸场所、反应物、产物及能量变化，有氧与无氧呼吸差异</a:t>
            </a:r>
            <a:endParaRPr lang="en-US" sz="2400" b="0" i="0" u="none" strike="noStrike" dirty="0">
              <a:solidFill>
                <a:srgbClr val="4A4A4A"/>
              </a:solidFill>
              <a:latin typeface="Noto Sans SC"/>
              <a:ea typeface="Noto Sans SC"/>
              <a:cs typeface="Noto Sans SC"/>
              <a:sym typeface="Noto Sans SC"/>
            </a:endParaRPr>
          </a:p>
        </p:txBody>
      </p:sp>
      <p:sp>
        <p:nvSpPr>
          <p:cNvPr id="6" name="AutoShape 3">
            <a:extLst>
              <a:ext uri="{FF2B5EF4-FFF2-40B4-BE49-F238E27FC236}">
                <a16:creationId xmlns:a16="http://schemas.microsoft.com/office/drawing/2014/main" id="{0017C343-93FF-5105-67FA-0553D5B8D352}"/>
              </a:ext>
            </a:extLst>
          </p:cNvPr>
          <p:cNvSpPr/>
          <p:nvPr/>
        </p:nvSpPr>
        <p:spPr>
          <a:xfrm>
            <a:off x="762000" y="5368412"/>
            <a:ext cx="10668000" cy="771833"/>
          </a:xfrm>
          <a:prstGeom prst="roundRect">
            <a:avLst>
              <a:gd name="adj" fmla="val 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00000"/>
              </a:lnSpc>
            </a:pPr>
            <a:r>
              <a:rPr lang="en-US" sz="2400" b="0" i="0" u="none" strike="noStrike" dirty="0">
                <a:solidFill>
                  <a:srgbClr val="005A9C"/>
                </a:solidFill>
                <a:latin typeface="Noto Sans SC"/>
                <a:ea typeface="Noto Sans SC"/>
                <a:cs typeface="Noto Sans SC"/>
                <a:sym typeface="Noto Sans SC"/>
              </a:rPr>
              <a:t>能力：1. 归纳不同生物呼吸作用的共性与个性；2. 基于教材原理分析具体生物代谢过程的应用能力；3. </a:t>
            </a:r>
            <a:r>
              <a:rPr lang="en-US" sz="2400" b="0" i="0" u="none" strike="noStrike" dirty="0" err="1">
                <a:solidFill>
                  <a:srgbClr val="005A9C"/>
                </a:solidFill>
                <a:latin typeface="Noto Sans SC"/>
                <a:ea typeface="Noto Sans SC"/>
                <a:cs typeface="Noto Sans SC"/>
                <a:sym typeface="Noto Sans SC"/>
              </a:rPr>
              <a:t>细节辨析能力</a:t>
            </a:r>
            <a:endParaRPr lang="en-US" sz="2400" b="0" i="0" u="none" strike="noStrike" dirty="0">
              <a:solidFill>
                <a:srgbClr val="005A9C"/>
              </a:solidFill>
              <a:latin typeface="Noto Sans SC"/>
              <a:ea typeface="Noto Sans SC"/>
              <a:cs typeface="Noto Sans SC"/>
              <a:sym typeface="Noto Sans SC"/>
            </a:endParaRPr>
          </a:p>
        </p:txBody>
      </p:sp>
    </p:spTree>
    <p:extLst>
      <p:ext uri="{BB962C8B-B14F-4D97-AF65-F5344CB8AC3E}">
        <p14:creationId xmlns:p14="http://schemas.microsoft.com/office/powerpoint/2010/main" val="97826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遗传与进化模块核心概念</a:t>
            </a:r>
            <a:endParaRPr lang="en-US" sz="1100"/>
          </a:p>
        </p:txBody>
      </p:sp>
      <p:sp>
        <p:nvSpPr>
          <p:cNvPr id="3" name="AutoShape 3"/>
          <p:cNvSpPr/>
          <p:nvPr/>
        </p:nvSpPr>
        <p:spPr>
          <a:xfrm>
            <a:off x="762000" y="1651000"/>
            <a:ext cx="5080000" cy="4064000"/>
          </a:xfrm>
          <a:prstGeom prst="roundRect">
            <a:avLst>
              <a:gd name="adj" fmla="val 3125"/>
            </a:avLst>
          </a:prstGeom>
          <a:solidFill>
            <a:srgbClr val="FFFFFF">
              <a:alpha val="10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srcRect l="28592" r="28592"/>
          <a:stretch>
            <a:fillRect/>
          </a:stretch>
        </p:blipFill>
        <p:spPr>
          <a:xfrm>
            <a:off x="1016000" y="1905000"/>
            <a:ext cx="4572000" cy="3556000"/>
          </a:xfrm>
          <a:prstGeom prst="rect">
            <a:avLst/>
          </a:prstGeom>
          <a:noFill/>
          <a:ln w="25400" cap="flat" cmpd="sng">
            <a:noFill/>
            <a:prstDash val="solid"/>
            <a:round/>
          </a:ln>
        </p:spPr>
      </p:pic>
      <p:sp>
        <p:nvSpPr>
          <p:cNvPr id="5" name="AutoShape 5"/>
          <p:cNvSpPr/>
          <p:nvPr/>
        </p:nvSpPr>
        <p:spPr>
          <a:xfrm>
            <a:off x="6223000" y="1651000"/>
            <a:ext cx="5207000" cy="889000"/>
          </a:xfrm>
          <a:prstGeom prst="roundRect">
            <a:avLst>
              <a:gd name="adj" fmla="val 14285"/>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77000" y="1841500"/>
            <a:ext cx="508000" cy="508000"/>
          </a:xfrm>
          <a:prstGeom prst="rect">
            <a:avLst/>
          </a:prstGeom>
        </p:spPr>
      </p:pic>
      <p:sp>
        <p:nvSpPr>
          <p:cNvPr id="7" name="AutoShape 7"/>
          <p:cNvSpPr/>
          <p:nvPr/>
        </p:nvSpPr>
        <p:spPr>
          <a:xfrm>
            <a:off x="7112000" y="1841500"/>
            <a:ext cx="406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减数分裂与遗传规律</a:t>
            </a:r>
            <a:endParaRPr lang="en-US" sz="1100"/>
          </a:p>
        </p:txBody>
      </p:sp>
      <p:sp>
        <p:nvSpPr>
          <p:cNvPr id="8" name="AutoShape 8"/>
          <p:cNvSpPr/>
          <p:nvPr/>
        </p:nvSpPr>
        <p:spPr>
          <a:xfrm>
            <a:off x="6223000" y="2667000"/>
            <a:ext cx="5207000" cy="889000"/>
          </a:xfrm>
          <a:prstGeom prst="roundRect">
            <a:avLst>
              <a:gd name="adj" fmla="val 14285"/>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77000" y="2857500"/>
            <a:ext cx="508000" cy="508000"/>
          </a:xfrm>
          <a:prstGeom prst="rect">
            <a:avLst/>
          </a:prstGeom>
        </p:spPr>
      </p:pic>
      <p:sp>
        <p:nvSpPr>
          <p:cNvPr id="10" name="AutoShape 10"/>
          <p:cNvSpPr/>
          <p:nvPr/>
        </p:nvSpPr>
        <p:spPr>
          <a:xfrm>
            <a:off x="7112000" y="2857500"/>
            <a:ext cx="406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基因的本质与表达</a:t>
            </a:r>
            <a:endParaRPr lang="en-US" sz="1100"/>
          </a:p>
        </p:txBody>
      </p:sp>
      <p:sp>
        <p:nvSpPr>
          <p:cNvPr id="11" name="AutoShape 11"/>
          <p:cNvSpPr/>
          <p:nvPr/>
        </p:nvSpPr>
        <p:spPr>
          <a:xfrm>
            <a:off x="6223000" y="3683000"/>
            <a:ext cx="5207000" cy="889000"/>
          </a:xfrm>
          <a:prstGeom prst="roundRect">
            <a:avLst>
              <a:gd name="adj" fmla="val 14285"/>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77000" y="3873500"/>
            <a:ext cx="508000" cy="508000"/>
          </a:xfrm>
          <a:prstGeom prst="rect">
            <a:avLst/>
          </a:prstGeom>
        </p:spPr>
      </p:pic>
      <p:sp>
        <p:nvSpPr>
          <p:cNvPr id="13" name="AutoShape 13"/>
          <p:cNvSpPr/>
          <p:nvPr/>
        </p:nvSpPr>
        <p:spPr>
          <a:xfrm>
            <a:off x="7112000" y="3873500"/>
            <a:ext cx="406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基因突变与其他变异</a:t>
            </a:r>
            <a:endParaRPr lang="en-US" sz="1100"/>
          </a:p>
        </p:txBody>
      </p:sp>
      <p:sp>
        <p:nvSpPr>
          <p:cNvPr id="14" name="AutoShape 14"/>
          <p:cNvSpPr/>
          <p:nvPr/>
        </p:nvSpPr>
        <p:spPr>
          <a:xfrm>
            <a:off x="6223000" y="4699000"/>
            <a:ext cx="5207000" cy="889000"/>
          </a:xfrm>
          <a:prstGeom prst="roundRect">
            <a:avLst>
              <a:gd name="adj" fmla="val 14285"/>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77000" y="4889500"/>
            <a:ext cx="508000" cy="508000"/>
          </a:xfrm>
          <a:prstGeom prst="rect">
            <a:avLst/>
          </a:prstGeom>
        </p:spPr>
      </p:pic>
      <p:sp>
        <p:nvSpPr>
          <p:cNvPr id="16" name="AutoShape 16"/>
          <p:cNvSpPr/>
          <p:nvPr/>
        </p:nvSpPr>
        <p:spPr>
          <a:xfrm>
            <a:off x="7112000" y="4889500"/>
            <a:ext cx="406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生物的进化</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450273" y="174943"/>
            <a:ext cx="5590309"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err="1">
                <a:solidFill>
                  <a:srgbClr val="005A9C"/>
                </a:solidFill>
                <a:latin typeface="Noto Sans SC"/>
                <a:ea typeface="Noto Sans SC"/>
                <a:cs typeface="Noto Sans SC"/>
                <a:sym typeface="Noto Sans SC"/>
              </a:rPr>
              <a:t>遗传与进化模块：真题考点与能力对接</a:t>
            </a:r>
            <a:endParaRPr lang="en-US" sz="1100" dirty="0"/>
          </a:p>
        </p:txBody>
      </p:sp>
      <p:sp>
        <p:nvSpPr>
          <p:cNvPr id="3" name="AutoShape 3"/>
          <p:cNvSpPr/>
          <p:nvPr/>
        </p:nvSpPr>
        <p:spPr>
          <a:xfrm>
            <a:off x="225136" y="1061884"/>
            <a:ext cx="11741727" cy="3119284"/>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gn="ctr">
              <a:lnSpc>
                <a:spcPct val="125000"/>
              </a:lnSpc>
              <a:defRPr/>
            </a:pPr>
            <a:r>
              <a:rPr lang="en-US" sz="2400" b="1" i="0" u="none" strike="noStrike" dirty="0">
                <a:solidFill>
                  <a:srgbClr val="005A9C"/>
                </a:solidFill>
                <a:latin typeface="Noto Sans SC"/>
                <a:ea typeface="Noto Sans SC"/>
                <a:cs typeface="Noto Sans SC"/>
                <a:sym typeface="Noto Sans SC"/>
              </a:rPr>
              <a:t>01. </a:t>
            </a:r>
            <a:r>
              <a:rPr lang="en-US" sz="2400" b="1" i="0" u="none" strike="noStrike" dirty="0" err="1">
                <a:solidFill>
                  <a:srgbClr val="005A9C"/>
                </a:solidFill>
                <a:latin typeface="Noto Sans SC"/>
                <a:ea typeface="Noto Sans SC"/>
                <a:cs typeface="Noto Sans SC"/>
                <a:sym typeface="Noto Sans SC"/>
              </a:rPr>
              <a:t>减数分裂异常与配子形成</a:t>
            </a:r>
            <a:endParaRPr lang="en-US" sz="2400" dirty="0"/>
          </a:p>
          <a:p>
            <a:pPr fontAlgn="ctr"/>
            <a:r>
              <a:rPr lang="en-US" sz="2400" b="1" i="0" u="none" strike="noStrike" dirty="0" err="1">
                <a:solidFill>
                  <a:srgbClr val="4A4A4A"/>
                </a:solidFill>
                <a:latin typeface="Noto Sans SC"/>
                <a:ea typeface="Noto Sans SC"/>
                <a:cs typeface="Noto Sans SC"/>
                <a:sym typeface="Noto Sans SC"/>
              </a:rPr>
              <a:t>真题举例</a:t>
            </a:r>
            <a:r>
              <a:rPr lang="en-US" altLang="zh-CN" sz="2400" b="1" dirty="0">
                <a:solidFill>
                  <a:srgbClr val="4A4A4A"/>
                </a:solidFill>
                <a:latin typeface="Noto Sans SC"/>
                <a:ea typeface="Noto Sans SC"/>
                <a:cs typeface="Noto Sans SC"/>
                <a:sym typeface="Noto Sans SC"/>
              </a:rPr>
              <a:t> ：</a:t>
            </a:r>
            <a:r>
              <a:rPr lang="zh-CN" altLang="zh-CN" sz="2400" dirty="0">
                <a:solidFill>
                  <a:srgbClr val="646464"/>
                </a:solidFill>
                <a:latin typeface="Noto Sans SC"/>
                <a:ea typeface="Noto Sans SC"/>
              </a:rPr>
              <a:t>图示二倍体植物形成</a:t>
            </a:r>
            <a:r>
              <a:rPr lang="en-US" altLang="zh-CN" sz="2400" dirty="0">
                <a:solidFill>
                  <a:srgbClr val="646464"/>
                </a:solidFill>
                <a:latin typeface="Noto Sans SC"/>
                <a:ea typeface="Noto Sans SC"/>
              </a:rPr>
              <a:t>2n</a:t>
            </a:r>
            <a:r>
              <a:rPr lang="zh-CN" altLang="zh-CN" sz="2400" dirty="0">
                <a:solidFill>
                  <a:srgbClr val="646464"/>
                </a:solidFill>
                <a:latin typeface="Noto Sans SC"/>
                <a:ea typeface="Noto Sans SC"/>
              </a:rPr>
              <a:t>异常配子的过程，下列相关叙述错误的是（</a:t>
            </a:r>
            <a:r>
              <a:rPr lang="en-US" altLang="zh-CN" sz="2400" dirty="0">
                <a:solidFill>
                  <a:srgbClr val="646464"/>
                </a:solidFill>
                <a:latin typeface="Noto Sans SC"/>
                <a:ea typeface="Noto Sans SC"/>
              </a:rPr>
              <a:t>    </a:t>
            </a:r>
            <a:r>
              <a:rPr lang="zh-CN" altLang="zh-CN" sz="2400" dirty="0">
                <a:solidFill>
                  <a:srgbClr val="646464"/>
                </a:solidFill>
                <a:latin typeface="Noto Sans SC"/>
                <a:ea typeface="Noto Sans SC"/>
              </a:rPr>
              <a:t>）</a:t>
            </a:r>
            <a:endParaRPr lang="en-US" altLang="zh-CN" sz="2400" dirty="0">
              <a:solidFill>
                <a:srgbClr val="646464"/>
              </a:solidFill>
              <a:latin typeface="Noto Sans SC"/>
              <a:ea typeface="Noto Sans SC"/>
            </a:endParaRPr>
          </a:p>
          <a:p>
            <a:pPr fontAlgn="ctr"/>
            <a:endParaRPr lang="en-US" altLang="zh-CN" sz="2400" dirty="0">
              <a:solidFill>
                <a:srgbClr val="646464"/>
              </a:solidFill>
              <a:latin typeface="Noto Sans SC"/>
              <a:ea typeface="Noto Sans SC"/>
            </a:endParaRPr>
          </a:p>
          <a:p>
            <a:pPr fontAlgn="ctr"/>
            <a:endParaRPr lang="en-US" altLang="zh-CN" sz="2400" dirty="0">
              <a:solidFill>
                <a:srgbClr val="646464"/>
              </a:solidFill>
              <a:latin typeface="Noto Sans SC"/>
              <a:ea typeface="Noto Sans SC"/>
            </a:endParaRPr>
          </a:p>
          <a:p>
            <a:pPr fontAlgn="ctr"/>
            <a:r>
              <a:rPr lang="en-US" altLang="zh-CN" sz="2400" dirty="0">
                <a:solidFill>
                  <a:srgbClr val="646464"/>
                </a:solidFill>
                <a:latin typeface="Noto Sans SC"/>
                <a:ea typeface="Noto Sans SC"/>
              </a:rPr>
              <a:t>A. </a:t>
            </a:r>
            <a:r>
              <a:rPr lang="zh-CN" altLang="zh-CN" sz="2400" dirty="0">
                <a:solidFill>
                  <a:srgbClr val="646464"/>
                </a:solidFill>
                <a:latin typeface="Noto Sans SC"/>
                <a:ea typeface="Noto Sans SC"/>
              </a:rPr>
              <a:t>甲细胞中发生过染色体交叉互换</a:t>
            </a:r>
          </a:p>
          <a:p>
            <a:pPr fontAlgn="ctr"/>
            <a:r>
              <a:rPr lang="en-US" altLang="zh-CN" sz="2400" dirty="0">
                <a:solidFill>
                  <a:srgbClr val="646464"/>
                </a:solidFill>
                <a:latin typeface="Noto Sans SC"/>
                <a:ea typeface="Noto Sans SC"/>
              </a:rPr>
              <a:t>B. </a:t>
            </a:r>
            <a:r>
              <a:rPr lang="zh-CN" altLang="zh-CN" sz="2400" dirty="0">
                <a:solidFill>
                  <a:srgbClr val="646464"/>
                </a:solidFill>
                <a:latin typeface="Noto Sans SC"/>
                <a:ea typeface="Noto Sans SC"/>
              </a:rPr>
              <a:t>乙细胞中不含有同源染色体</a:t>
            </a:r>
          </a:p>
          <a:p>
            <a:pPr fontAlgn="ctr"/>
            <a:r>
              <a:rPr lang="en-US" altLang="zh-CN" sz="2400" dirty="0">
                <a:solidFill>
                  <a:srgbClr val="646464"/>
                </a:solidFill>
                <a:latin typeface="Noto Sans SC"/>
                <a:ea typeface="Noto Sans SC"/>
              </a:rPr>
              <a:t>C. </a:t>
            </a:r>
            <a:r>
              <a:rPr lang="zh-CN" altLang="zh-CN" sz="2400" dirty="0">
                <a:solidFill>
                  <a:srgbClr val="646464"/>
                </a:solidFill>
                <a:latin typeface="Noto Sans SC"/>
                <a:ea typeface="Noto Sans SC"/>
              </a:rPr>
              <a:t>丙细胞含有两个染色体组</a:t>
            </a:r>
          </a:p>
          <a:p>
            <a:pPr fontAlgn="ctr"/>
            <a:r>
              <a:rPr lang="en-US" altLang="zh-CN" sz="2400" dirty="0">
                <a:solidFill>
                  <a:srgbClr val="646464"/>
                </a:solidFill>
                <a:latin typeface="Noto Sans SC"/>
                <a:ea typeface="Noto Sans SC"/>
              </a:rPr>
              <a:t>D. 2n</a:t>
            </a:r>
            <a:r>
              <a:rPr lang="zh-CN" altLang="zh-CN" sz="2400" dirty="0">
                <a:solidFill>
                  <a:srgbClr val="646464"/>
                </a:solidFill>
                <a:latin typeface="Noto Sans SC"/>
                <a:ea typeface="Noto Sans SC"/>
              </a:rPr>
              <a:t>配子是由于减数第一次分裂异常产生的</a:t>
            </a:r>
          </a:p>
        </p:txBody>
      </p:sp>
      <p:pic>
        <p:nvPicPr>
          <p:cNvPr id="5" name="图片 4">
            <a:extLst>
              <a:ext uri="{FF2B5EF4-FFF2-40B4-BE49-F238E27FC236}">
                <a16:creationId xmlns:a16="http://schemas.microsoft.com/office/drawing/2014/main" id="{41774E3D-0814-FB51-6835-7D6CDA8F9056}"/>
              </a:ext>
            </a:extLst>
          </p:cNvPr>
          <p:cNvPicPr>
            <a:picLocks noChangeAspect="1"/>
          </p:cNvPicPr>
          <p:nvPr/>
        </p:nvPicPr>
        <p:blipFill>
          <a:blip r:embed="rId3"/>
          <a:stretch>
            <a:fillRect/>
          </a:stretch>
        </p:blipFill>
        <p:spPr>
          <a:xfrm>
            <a:off x="5075788" y="2160619"/>
            <a:ext cx="6700799" cy="1489608"/>
          </a:xfrm>
          <a:prstGeom prst="rect">
            <a:avLst/>
          </a:prstGeom>
        </p:spPr>
      </p:pic>
      <p:sp>
        <p:nvSpPr>
          <p:cNvPr id="4" name="AutoShape 3">
            <a:extLst>
              <a:ext uri="{FF2B5EF4-FFF2-40B4-BE49-F238E27FC236}">
                <a16:creationId xmlns:a16="http://schemas.microsoft.com/office/drawing/2014/main" id="{31C742BE-CF0B-E9C2-3A27-4337F792779A}"/>
              </a:ext>
            </a:extLst>
          </p:cNvPr>
          <p:cNvSpPr/>
          <p:nvPr/>
        </p:nvSpPr>
        <p:spPr>
          <a:xfrm>
            <a:off x="225136" y="4281949"/>
            <a:ext cx="11741727" cy="997954"/>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25000"/>
              </a:lnSpc>
            </a:pPr>
            <a:r>
              <a:rPr lang="en-US" sz="2400" b="1" i="0" u="none" strike="noStrike" dirty="0">
                <a:solidFill>
                  <a:srgbClr val="4A4A4A"/>
                </a:solidFill>
                <a:latin typeface="Noto Sans SC"/>
                <a:ea typeface="Noto Sans SC"/>
                <a:cs typeface="Noto Sans SC"/>
                <a:sym typeface="Noto Sans SC"/>
              </a:rPr>
              <a:t>教材关联：</a:t>
            </a:r>
            <a:r>
              <a:rPr lang="en-US" sz="2400" b="0" i="0" u="none" strike="noStrike" dirty="0">
                <a:solidFill>
                  <a:srgbClr val="646464"/>
                </a:solidFill>
                <a:latin typeface="Noto Sans SC"/>
                <a:ea typeface="Noto Sans SC"/>
                <a:cs typeface="Noto Sans SC"/>
                <a:sym typeface="Noto Sans SC"/>
              </a:rPr>
              <a:t>人教版必修2《遗传与进化》- 减数分裂：第2章第1节（P18-P25）；基因的自由组合定律：第1章第2节（P10-P14）</a:t>
            </a:r>
          </a:p>
        </p:txBody>
      </p:sp>
      <p:sp>
        <p:nvSpPr>
          <p:cNvPr id="7" name="AutoShape 3">
            <a:extLst>
              <a:ext uri="{FF2B5EF4-FFF2-40B4-BE49-F238E27FC236}">
                <a16:creationId xmlns:a16="http://schemas.microsoft.com/office/drawing/2014/main" id="{DC54DB7C-36B9-B0DB-A33F-2D32691F0FB1}"/>
              </a:ext>
            </a:extLst>
          </p:cNvPr>
          <p:cNvSpPr/>
          <p:nvPr/>
        </p:nvSpPr>
        <p:spPr>
          <a:xfrm>
            <a:off x="225136" y="5350787"/>
            <a:ext cx="11741727" cy="445330"/>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25000"/>
              </a:lnSpc>
            </a:pPr>
            <a:r>
              <a:rPr lang="en-US" sz="2400" b="1" i="0" u="none" strike="noStrike" dirty="0" err="1">
                <a:solidFill>
                  <a:srgbClr val="4A4A4A"/>
                </a:solidFill>
                <a:latin typeface="Noto Sans SC"/>
                <a:ea typeface="Noto Sans SC"/>
                <a:cs typeface="Noto Sans SC"/>
                <a:sym typeface="Noto Sans SC"/>
              </a:rPr>
              <a:t>核心知识：</a:t>
            </a:r>
            <a:r>
              <a:rPr lang="en-US" sz="2400" b="0" i="0" u="none" strike="noStrike" dirty="0" err="1">
                <a:solidFill>
                  <a:srgbClr val="646464"/>
                </a:solidFill>
                <a:latin typeface="Noto Sans SC"/>
                <a:ea typeface="Noto Sans SC"/>
                <a:cs typeface="Noto Sans SC"/>
                <a:sym typeface="Noto Sans SC"/>
              </a:rPr>
              <a:t>减数分裂过程、染色体行为、配子形成、基因自由组合定律</a:t>
            </a:r>
            <a:endParaRPr lang="en-US" sz="2400" b="0" i="0" u="none" strike="noStrike" dirty="0">
              <a:solidFill>
                <a:srgbClr val="646464"/>
              </a:solidFill>
              <a:latin typeface="Noto Sans SC"/>
              <a:ea typeface="Noto Sans SC"/>
              <a:cs typeface="Noto Sans SC"/>
              <a:sym typeface="Noto Sans SC"/>
            </a:endParaRPr>
          </a:p>
        </p:txBody>
      </p:sp>
      <p:sp>
        <p:nvSpPr>
          <p:cNvPr id="8" name="AutoShape 3">
            <a:extLst>
              <a:ext uri="{FF2B5EF4-FFF2-40B4-BE49-F238E27FC236}">
                <a16:creationId xmlns:a16="http://schemas.microsoft.com/office/drawing/2014/main" id="{1000FB43-58A0-17EC-AD99-246BEC0261D2}"/>
              </a:ext>
            </a:extLst>
          </p:cNvPr>
          <p:cNvSpPr/>
          <p:nvPr/>
        </p:nvSpPr>
        <p:spPr>
          <a:xfrm>
            <a:off x="225136" y="5867002"/>
            <a:ext cx="11741727" cy="880386"/>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25000"/>
              </a:lnSpc>
            </a:pPr>
            <a:r>
              <a:rPr lang="en-US" sz="2400" b="1" i="0" u="none" strike="noStrike" dirty="0">
                <a:solidFill>
                  <a:srgbClr val="4A4A4A"/>
                </a:solidFill>
                <a:latin typeface="Noto Sans SC"/>
                <a:ea typeface="Noto Sans SC"/>
                <a:cs typeface="Noto Sans SC"/>
                <a:sym typeface="Noto Sans SC"/>
              </a:rPr>
              <a:t>考察能力：</a:t>
            </a:r>
            <a:r>
              <a:rPr lang="en-US" sz="2400" b="0" i="0" u="none" strike="noStrike" dirty="0">
                <a:solidFill>
                  <a:srgbClr val="646464"/>
                </a:solidFill>
                <a:latin typeface="Noto Sans SC"/>
                <a:ea typeface="Noto Sans SC"/>
                <a:cs typeface="Noto Sans SC"/>
                <a:sym typeface="Noto Sans SC"/>
              </a:rPr>
              <a:t>1. 理解减数分裂各时期染色体行为变化；2. 分析异常配子形成的原因；3. </a:t>
            </a:r>
            <a:r>
              <a:rPr lang="en-US" sz="2400" b="0" i="0" u="none" strike="noStrike" dirty="0" err="1">
                <a:solidFill>
                  <a:srgbClr val="646464"/>
                </a:solidFill>
                <a:latin typeface="Noto Sans SC"/>
                <a:ea typeface="Noto Sans SC"/>
                <a:cs typeface="Noto Sans SC"/>
                <a:sym typeface="Noto Sans SC"/>
              </a:rPr>
              <a:t>结合遗传定律进行逻辑推理的能力</a:t>
            </a:r>
            <a:endParaRPr lang="en-US" sz="2400" b="0" i="0" u="none" strike="noStrike" dirty="0">
              <a:solidFill>
                <a:srgbClr val="646464"/>
              </a:solidFill>
              <a:latin typeface="Noto Sans SC"/>
              <a:ea typeface="Noto Sans SC"/>
              <a:cs typeface="Noto Sans SC"/>
              <a:sym typeface="Noto Sans S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D6E12-C19A-A75E-C165-C562175EC0F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159B490-DF64-1F2B-BFB3-EAEDFE0AE872}"/>
              </a:ext>
            </a:extLst>
          </p:cNvPr>
          <p:cNvSpPr/>
          <p:nvPr/>
        </p:nvSpPr>
        <p:spPr>
          <a:xfrm>
            <a:off x="256309" y="0"/>
            <a:ext cx="5292436"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遗传与进化模块：真题考点与能力对接</a:t>
            </a:r>
            <a:endParaRPr lang="en-US" sz="1100"/>
          </a:p>
        </p:txBody>
      </p:sp>
      <p:sp>
        <p:nvSpPr>
          <p:cNvPr id="4" name="AutoShape 4">
            <a:extLst>
              <a:ext uri="{FF2B5EF4-FFF2-40B4-BE49-F238E27FC236}">
                <a16:creationId xmlns:a16="http://schemas.microsoft.com/office/drawing/2014/main" id="{3AB0896D-3848-75EA-17CB-312ABDB3BCE6}"/>
              </a:ext>
            </a:extLst>
          </p:cNvPr>
          <p:cNvSpPr/>
          <p:nvPr/>
        </p:nvSpPr>
        <p:spPr>
          <a:xfrm>
            <a:off x="616526" y="4402708"/>
            <a:ext cx="10813473" cy="944700"/>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25000"/>
              </a:lnSpc>
            </a:pPr>
            <a:r>
              <a:rPr lang="en-US" sz="2400" b="1" i="0" u="none" strike="noStrike" dirty="0">
                <a:solidFill>
                  <a:srgbClr val="4A4A4A"/>
                </a:solidFill>
                <a:latin typeface="Noto Sans SC"/>
                <a:ea typeface="Noto Sans SC"/>
                <a:cs typeface="Noto Sans SC"/>
                <a:sym typeface="Noto Sans SC"/>
              </a:rPr>
              <a:t>教材关联：</a:t>
            </a:r>
            <a:r>
              <a:rPr lang="en-US" sz="2400" b="0" i="0" u="none" strike="noStrike" dirty="0">
                <a:solidFill>
                  <a:srgbClr val="646464"/>
                </a:solidFill>
                <a:latin typeface="Noto Sans SC"/>
                <a:ea typeface="Noto Sans SC"/>
                <a:cs typeface="Noto Sans SC"/>
                <a:sym typeface="Noto Sans SC"/>
              </a:rPr>
              <a:t>人教版必修2《遗传与进化》- 基因的表达：第4章（P67-P75）；表观遗传：第4章第2节（P75-P77）</a:t>
            </a:r>
          </a:p>
        </p:txBody>
      </p:sp>
      <p:sp>
        <p:nvSpPr>
          <p:cNvPr id="12" name="AutoShape 4">
            <a:extLst>
              <a:ext uri="{FF2B5EF4-FFF2-40B4-BE49-F238E27FC236}">
                <a16:creationId xmlns:a16="http://schemas.microsoft.com/office/drawing/2014/main" id="{E2691C56-6FC2-2F4B-292A-AA215D6126FA}"/>
              </a:ext>
            </a:extLst>
          </p:cNvPr>
          <p:cNvSpPr/>
          <p:nvPr/>
        </p:nvSpPr>
        <p:spPr>
          <a:xfrm>
            <a:off x="616526" y="477734"/>
            <a:ext cx="10813473" cy="3962400"/>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ctr" anchorCtr="0"/>
          <a:lstStyle/>
          <a:p>
            <a:pPr indent="0" algn="ctr">
              <a:lnSpc>
                <a:spcPct val="125000"/>
              </a:lnSpc>
              <a:defRPr/>
            </a:pPr>
            <a:r>
              <a:rPr lang="en-US" sz="2400" b="1" i="0" u="none" strike="noStrike" dirty="0">
                <a:solidFill>
                  <a:srgbClr val="005A9C"/>
                </a:solidFill>
                <a:latin typeface="Noto Sans SC"/>
                <a:ea typeface="Noto Sans SC"/>
                <a:cs typeface="Noto Sans SC"/>
                <a:sym typeface="Noto Sans SC"/>
              </a:rPr>
              <a:t>02. </a:t>
            </a:r>
            <a:r>
              <a:rPr lang="en-US" sz="2400" b="1" i="0" u="none" strike="noStrike" dirty="0" err="1">
                <a:solidFill>
                  <a:srgbClr val="005A9C"/>
                </a:solidFill>
                <a:latin typeface="Noto Sans SC"/>
                <a:ea typeface="Noto Sans SC"/>
                <a:cs typeface="Noto Sans SC"/>
                <a:sym typeface="Noto Sans SC"/>
              </a:rPr>
              <a:t>基因表达调控与表观遗传</a:t>
            </a:r>
            <a:endParaRPr lang="en-US" sz="2400" dirty="0"/>
          </a:p>
          <a:p>
            <a:pPr>
              <a:lnSpc>
                <a:spcPct val="125000"/>
              </a:lnSpc>
            </a:pPr>
            <a:r>
              <a:rPr lang="en-US" sz="2400" b="1" i="0" u="none" strike="noStrike" dirty="0" err="1">
                <a:solidFill>
                  <a:srgbClr val="4A4A4A"/>
                </a:solidFill>
                <a:latin typeface="Noto Sans SC"/>
                <a:ea typeface="Noto Sans SC"/>
                <a:cs typeface="Noto Sans SC"/>
                <a:sym typeface="Noto Sans SC"/>
              </a:rPr>
              <a:t>真题举例</a:t>
            </a:r>
            <a:r>
              <a:rPr lang="en-US" sz="2400" b="1" i="0" u="none" strike="noStrike" dirty="0">
                <a:solidFill>
                  <a:srgbClr val="4A4A4A"/>
                </a:solidFill>
                <a:latin typeface="Noto Sans SC"/>
                <a:ea typeface="Noto Sans SC"/>
                <a:cs typeface="Noto Sans SC"/>
                <a:sym typeface="Noto Sans SC"/>
              </a:rPr>
              <a:t>：</a:t>
            </a:r>
            <a:r>
              <a:rPr lang="en-US" sz="2400" b="0" i="0" u="none" strike="noStrike" dirty="0">
                <a:solidFill>
                  <a:srgbClr val="646464"/>
                </a:solidFill>
                <a:latin typeface="Noto Sans SC"/>
                <a:ea typeface="Noto Sans SC"/>
                <a:cs typeface="Noto Sans SC"/>
                <a:sym typeface="Noto Sans SC"/>
              </a:rPr>
              <a:t>（2025江苏卷，第15题）</a:t>
            </a:r>
            <a:r>
              <a:rPr lang="zh-CN" altLang="zh-CN" sz="2400" dirty="0">
                <a:solidFill>
                  <a:srgbClr val="646464"/>
                </a:solidFill>
                <a:latin typeface="Noto Sans SC"/>
                <a:ea typeface="Noto Sans SC"/>
              </a:rPr>
              <a:t>甲基化读取蛋白</a:t>
            </a:r>
            <a:r>
              <a:rPr lang="en-US" altLang="zh-CN" sz="2400" dirty="0">
                <a:solidFill>
                  <a:srgbClr val="646464"/>
                </a:solidFill>
                <a:latin typeface="Noto Sans SC"/>
                <a:ea typeface="Noto Sans SC"/>
              </a:rPr>
              <a:t>Y</a:t>
            </a:r>
            <a:r>
              <a:rPr lang="zh-CN" altLang="zh-CN" sz="2400" dirty="0">
                <a:solidFill>
                  <a:srgbClr val="646464"/>
                </a:solidFill>
                <a:latin typeface="Noto Sans SC"/>
                <a:ea typeface="Noto Sans SC"/>
              </a:rPr>
              <a:t>识别甲基化修饰的</a:t>
            </a:r>
            <a:r>
              <a:rPr lang="en-US" altLang="zh-CN" sz="2400" dirty="0">
                <a:solidFill>
                  <a:srgbClr val="646464"/>
                </a:solidFill>
                <a:latin typeface="Noto Sans SC"/>
                <a:ea typeface="Noto Sans SC"/>
              </a:rPr>
              <a:t>mRNA</a:t>
            </a:r>
            <a:r>
              <a:rPr lang="zh-CN" altLang="zh-CN" sz="2400" dirty="0">
                <a:solidFill>
                  <a:srgbClr val="646464"/>
                </a:solidFill>
                <a:latin typeface="Noto Sans SC"/>
                <a:ea typeface="Noto Sans SC"/>
              </a:rPr>
              <a:t>，引起基因表达效应改变，如图所示。下列相关叙述正确的是（</a:t>
            </a:r>
            <a:r>
              <a:rPr lang="en-US" altLang="zh-CN" sz="2400" dirty="0">
                <a:solidFill>
                  <a:srgbClr val="646464"/>
                </a:solidFill>
                <a:latin typeface="Noto Sans SC"/>
                <a:ea typeface="Noto Sans SC"/>
              </a:rPr>
              <a:t>    </a:t>
            </a:r>
            <a:r>
              <a:rPr lang="zh-CN" altLang="zh-CN" sz="2400" dirty="0">
                <a:solidFill>
                  <a:srgbClr val="646464"/>
                </a:solidFill>
                <a:latin typeface="Noto Sans SC"/>
                <a:ea typeface="Noto Sans SC"/>
              </a:rPr>
              <a:t>）</a:t>
            </a:r>
            <a:endParaRPr lang="en-US" altLang="zh-CN" sz="2400" dirty="0">
              <a:solidFill>
                <a:srgbClr val="646464"/>
              </a:solidFill>
              <a:latin typeface="Noto Sans SC"/>
              <a:ea typeface="Noto Sans SC"/>
            </a:endParaRPr>
          </a:p>
          <a:p>
            <a:pPr>
              <a:lnSpc>
                <a:spcPct val="125000"/>
              </a:lnSpc>
            </a:pPr>
            <a:r>
              <a:rPr lang="zh-CN" altLang="zh-CN" sz="2400" dirty="0">
                <a:solidFill>
                  <a:srgbClr val="646464"/>
                </a:solidFill>
                <a:latin typeface="Noto Sans SC"/>
                <a:ea typeface="Noto Sans SC"/>
              </a:rPr>
              <a:t> </a:t>
            </a:r>
            <a:endParaRPr lang="en-US" altLang="zh-CN" sz="2400" dirty="0">
              <a:solidFill>
                <a:srgbClr val="646464"/>
              </a:solidFill>
              <a:latin typeface="Noto Sans SC"/>
              <a:ea typeface="Noto Sans SC"/>
            </a:endParaRPr>
          </a:p>
          <a:p>
            <a:pPr>
              <a:lnSpc>
                <a:spcPct val="125000"/>
              </a:lnSpc>
            </a:pPr>
            <a:r>
              <a:rPr lang="en-US" altLang="zh-CN" sz="2400" dirty="0">
                <a:solidFill>
                  <a:srgbClr val="646464"/>
                </a:solidFill>
                <a:latin typeface="Noto Sans SC"/>
                <a:ea typeface="Noto Sans SC"/>
              </a:rPr>
              <a:t>A. </a:t>
            </a:r>
            <a:r>
              <a:rPr lang="zh-CN" altLang="zh-CN" sz="2400" dirty="0">
                <a:solidFill>
                  <a:srgbClr val="646464"/>
                </a:solidFill>
                <a:latin typeface="Noto Sans SC"/>
                <a:ea typeface="Noto Sans SC"/>
              </a:rPr>
              <a:t>甲基化通过抑制转录过程调控基因表达</a:t>
            </a:r>
            <a:endParaRPr lang="en-US" altLang="zh-CN" sz="2400" dirty="0">
              <a:solidFill>
                <a:srgbClr val="646464"/>
              </a:solidFill>
              <a:latin typeface="Noto Sans SC"/>
              <a:ea typeface="Noto Sans SC"/>
            </a:endParaRPr>
          </a:p>
          <a:p>
            <a:pPr>
              <a:lnSpc>
                <a:spcPct val="125000"/>
              </a:lnSpc>
            </a:pPr>
            <a:r>
              <a:rPr lang="en-US" altLang="zh-CN" sz="2400" dirty="0">
                <a:solidFill>
                  <a:srgbClr val="646464"/>
                </a:solidFill>
                <a:latin typeface="Noto Sans SC"/>
                <a:ea typeface="Noto Sans SC"/>
              </a:rPr>
              <a:t>B. </a:t>
            </a:r>
            <a:r>
              <a:rPr lang="zh-CN" altLang="zh-CN" sz="2400" dirty="0">
                <a:solidFill>
                  <a:srgbClr val="646464"/>
                </a:solidFill>
                <a:latin typeface="Noto Sans SC"/>
                <a:ea typeface="Noto Sans SC"/>
              </a:rPr>
              <a:t>图中甲基化的碱基位于脱氧核糖核苷酸链上</a:t>
            </a:r>
            <a:endParaRPr lang="en-US" altLang="zh-CN" sz="2400" dirty="0">
              <a:solidFill>
                <a:srgbClr val="646464"/>
              </a:solidFill>
              <a:latin typeface="Noto Sans SC"/>
              <a:ea typeface="Noto Sans SC"/>
            </a:endParaRPr>
          </a:p>
          <a:p>
            <a:pPr>
              <a:lnSpc>
                <a:spcPct val="125000"/>
              </a:lnSpc>
            </a:pPr>
            <a:r>
              <a:rPr lang="en-US" altLang="zh-CN" sz="2400" dirty="0">
                <a:solidFill>
                  <a:srgbClr val="646464"/>
                </a:solidFill>
                <a:latin typeface="Noto Sans SC"/>
                <a:ea typeface="Noto Sans SC"/>
              </a:rPr>
              <a:t>C. </a:t>
            </a:r>
            <a:r>
              <a:rPr lang="zh-CN" altLang="zh-CN" sz="2400" dirty="0">
                <a:solidFill>
                  <a:srgbClr val="646464"/>
                </a:solidFill>
                <a:latin typeface="Noto Sans SC"/>
                <a:ea typeface="Noto Sans SC"/>
              </a:rPr>
              <a:t>蛋白</a:t>
            </a:r>
            <a:r>
              <a:rPr lang="en-US" altLang="zh-CN" sz="2400" dirty="0">
                <a:solidFill>
                  <a:srgbClr val="646464"/>
                </a:solidFill>
                <a:latin typeface="Noto Sans SC"/>
                <a:ea typeface="Noto Sans SC"/>
              </a:rPr>
              <a:t>Y</a:t>
            </a:r>
            <a:r>
              <a:rPr lang="zh-CN" altLang="zh-CN" sz="2400" dirty="0">
                <a:solidFill>
                  <a:srgbClr val="646464"/>
                </a:solidFill>
                <a:latin typeface="Noto Sans SC"/>
                <a:ea typeface="Noto Sans SC"/>
              </a:rPr>
              <a:t>可结合甲基化的</a:t>
            </a:r>
            <a:r>
              <a:rPr lang="en-US" altLang="zh-CN" sz="2400" dirty="0">
                <a:solidFill>
                  <a:srgbClr val="646464"/>
                </a:solidFill>
                <a:latin typeface="Noto Sans SC"/>
                <a:ea typeface="Noto Sans SC"/>
              </a:rPr>
              <a:t>mRNA</a:t>
            </a:r>
            <a:r>
              <a:rPr lang="zh-CN" altLang="zh-CN" sz="2400" dirty="0">
                <a:solidFill>
                  <a:srgbClr val="646464"/>
                </a:solidFill>
                <a:latin typeface="Noto Sans SC"/>
                <a:ea typeface="Noto Sans SC"/>
              </a:rPr>
              <a:t>并抑制表达</a:t>
            </a:r>
            <a:endParaRPr lang="en-US" altLang="zh-CN" sz="2400" dirty="0">
              <a:solidFill>
                <a:srgbClr val="646464"/>
              </a:solidFill>
              <a:latin typeface="Noto Sans SC"/>
              <a:ea typeface="Noto Sans SC"/>
            </a:endParaRPr>
          </a:p>
          <a:p>
            <a:pPr>
              <a:lnSpc>
                <a:spcPct val="125000"/>
              </a:lnSpc>
            </a:pPr>
            <a:r>
              <a:rPr lang="en-US" altLang="zh-CN" sz="2400" dirty="0">
                <a:solidFill>
                  <a:srgbClr val="646464"/>
                </a:solidFill>
                <a:latin typeface="Noto Sans SC"/>
                <a:ea typeface="Noto Sans SC"/>
              </a:rPr>
              <a:t>D. </a:t>
            </a:r>
            <a:r>
              <a:rPr lang="zh-CN" altLang="zh-CN" sz="2400" dirty="0">
                <a:solidFill>
                  <a:srgbClr val="646464"/>
                </a:solidFill>
                <a:latin typeface="Noto Sans SC"/>
                <a:ea typeface="Noto Sans SC"/>
              </a:rPr>
              <a:t>若图中</a:t>
            </a:r>
            <a:r>
              <a:rPr lang="en-US" altLang="zh-CN" sz="2400" dirty="0">
                <a:solidFill>
                  <a:srgbClr val="646464"/>
                </a:solidFill>
                <a:latin typeface="Noto Sans SC"/>
                <a:ea typeface="Noto Sans SC"/>
              </a:rPr>
              <a:t>DNA</a:t>
            </a:r>
            <a:r>
              <a:rPr lang="zh-CN" altLang="zh-CN" sz="2400" dirty="0">
                <a:solidFill>
                  <a:srgbClr val="646464"/>
                </a:solidFill>
                <a:latin typeface="Noto Sans SC"/>
                <a:ea typeface="Noto Sans SC"/>
              </a:rPr>
              <a:t>的碱基甲基化也可引起表观遗传效应</a:t>
            </a:r>
            <a:endParaRPr lang="en-US" sz="2400" b="0" i="0" u="none" strike="noStrike" dirty="0">
              <a:solidFill>
                <a:srgbClr val="646464"/>
              </a:solidFill>
              <a:latin typeface="Noto Sans SC"/>
              <a:ea typeface="Noto Sans SC"/>
              <a:cs typeface="Noto Sans SC"/>
              <a:sym typeface="Noto Sans SC"/>
            </a:endParaRPr>
          </a:p>
        </p:txBody>
      </p:sp>
      <p:pic>
        <p:nvPicPr>
          <p:cNvPr id="11" name="图片 10">
            <a:extLst>
              <a:ext uri="{FF2B5EF4-FFF2-40B4-BE49-F238E27FC236}">
                <a16:creationId xmlns:a16="http://schemas.microsoft.com/office/drawing/2014/main" id="{96AFC6D7-9F59-5B54-54A2-C440B3605BCA}"/>
              </a:ext>
            </a:extLst>
          </p:cNvPr>
          <p:cNvPicPr>
            <a:picLocks noChangeAspect="1"/>
          </p:cNvPicPr>
          <p:nvPr/>
        </p:nvPicPr>
        <p:blipFill>
          <a:blip r:embed="rId3"/>
          <a:stretch>
            <a:fillRect/>
          </a:stretch>
        </p:blipFill>
        <p:spPr>
          <a:xfrm>
            <a:off x="7976754" y="2006064"/>
            <a:ext cx="2996046" cy="2354036"/>
          </a:xfrm>
          <a:prstGeom prst="rect">
            <a:avLst/>
          </a:prstGeom>
        </p:spPr>
      </p:pic>
      <p:sp>
        <p:nvSpPr>
          <p:cNvPr id="3" name="AutoShape 4">
            <a:extLst>
              <a:ext uri="{FF2B5EF4-FFF2-40B4-BE49-F238E27FC236}">
                <a16:creationId xmlns:a16="http://schemas.microsoft.com/office/drawing/2014/main" id="{1C554E99-0D71-B194-0249-2998926C3A76}"/>
              </a:ext>
            </a:extLst>
          </p:cNvPr>
          <p:cNvSpPr/>
          <p:nvPr/>
        </p:nvSpPr>
        <p:spPr>
          <a:xfrm>
            <a:off x="616526" y="5347408"/>
            <a:ext cx="10813473" cy="426586"/>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25000"/>
              </a:lnSpc>
            </a:pPr>
            <a:r>
              <a:rPr lang="en-US" sz="2400" b="1" i="0" u="none" strike="noStrike" dirty="0" err="1">
                <a:solidFill>
                  <a:srgbClr val="4A4A4A"/>
                </a:solidFill>
                <a:latin typeface="Noto Sans SC"/>
                <a:ea typeface="Noto Sans SC"/>
                <a:cs typeface="Noto Sans SC"/>
                <a:sym typeface="Noto Sans SC"/>
              </a:rPr>
              <a:t>核心知识：</a:t>
            </a:r>
            <a:r>
              <a:rPr lang="en-US" sz="2400" b="0" i="0" u="none" strike="noStrike" dirty="0" err="1">
                <a:solidFill>
                  <a:srgbClr val="646464"/>
                </a:solidFill>
                <a:latin typeface="Noto Sans SC"/>
                <a:ea typeface="Noto Sans SC"/>
                <a:cs typeface="Noto Sans SC"/>
                <a:sym typeface="Noto Sans SC"/>
              </a:rPr>
              <a:t>基因表达的调控、表观遗传概念、环境因素对性状的影响</a:t>
            </a:r>
            <a:endParaRPr lang="en-US" sz="2400" b="0" i="0" u="none" strike="noStrike" dirty="0">
              <a:solidFill>
                <a:srgbClr val="646464"/>
              </a:solidFill>
              <a:latin typeface="Noto Sans SC"/>
              <a:ea typeface="Noto Sans SC"/>
              <a:cs typeface="Noto Sans SC"/>
              <a:sym typeface="Noto Sans SC"/>
            </a:endParaRPr>
          </a:p>
        </p:txBody>
      </p:sp>
      <p:sp>
        <p:nvSpPr>
          <p:cNvPr id="5" name="AutoShape 4">
            <a:extLst>
              <a:ext uri="{FF2B5EF4-FFF2-40B4-BE49-F238E27FC236}">
                <a16:creationId xmlns:a16="http://schemas.microsoft.com/office/drawing/2014/main" id="{8B61F2AB-A2BD-7236-84C4-D49D3DC0935D}"/>
              </a:ext>
            </a:extLst>
          </p:cNvPr>
          <p:cNvSpPr/>
          <p:nvPr/>
        </p:nvSpPr>
        <p:spPr>
          <a:xfrm>
            <a:off x="616526" y="5920137"/>
            <a:ext cx="10813473" cy="937863"/>
          </a:xfrm>
          <a:prstGeom prst="roundRect">
            <a:avLst>
              <a:gd name="adj" fmla="val 2439"/>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t" anchorCtr="0"/>
          <a:lstStyle/>
          <a:p>
            <a:pPr indent="0">
              <a:lnSpc>
                <a:spcPct val="125000"/>
              </a:lnSpc>
            </a:pPr>
            <a:r>
              <a:rPr lang="en-US" sz="2400" b="1" i="0" u="none" strike="noStrike" dirty="0">
                <a:solidFill>
                  <a:srgbClr val="4A4A4A"/>
                </a:solidFill>
                <a:latin typeface="Noto Sans SC"/>
                <a:ea typeface="Noto Sans SC"/>
                <a:cs typeface="Noto Sans SC"/>
                <a:sym typeface="Noto Sans SC"/>
              </a:rPr>
              <a:t>考察能力：</a:t>
            </a:r>
            <a:r>
              <a:rPr lang="en-US" sz="2400" b="0" i="0" u="none" strike="noStrike" dirty="0">
                <a:solidFill>
                  <a:srgbClr val="646464"/>
                </a:solidFill>
                <a:latin typeface="Noto Sans SC"/>
                <a:ea typeface="Noto Sans SC"/>
                <a:cs typeface="Noto Sans SC"/>
                <a:sym typeface="Noto Sans SC"/>
              </a:rPr>
              <a:t>1. 理解基因表达的转录和翻译过程；2. 区分基因突变与表观遗传；3. </a:t>
            </a:r>
            <a:r>
              <a:rPr lang="en-US" sz="2400" b="0" i="0" u="none" strike="noStrike" dirty="0" err="1">
                <a:solidFill>
                  <a:srgbClr val="646464"/>
                </a:solidFill>
                <a:latin typeface="Noto Sans SC"/>
                <a:ea typeface="Noto Sans SC"/>
                <a:cs typeface="Noto Sans SC"/>
                <a:sym typeface="Noto Sans SC"/>
              </a:rPr>
              <a:t>分析环境因素对基因表达调控的作用机制</a:t>
            </a:r>
            <a:endParaRPr lang="en-US" sz="2400" b="0" i="0" u="none" strike="noStrike" dirty="0">
              <a:solidFill>
                <a:srgbClr val="646464"/>
              </a:solidFill>
              <a:latin typeface="Noto Sans SC"/>
              <a:ea typeface="Noto Sans SC"/>
              <a:cs typeface="Noto Sans SC"/>
              <a:sym typeface="Noto Sans SC"/>
            </a:endParaRPr>
          </a:p>
        </p:txBody>
      </p:sp>
    </p:spTree>
    <p:extLst>
      <p:ext uri="{BB962C8B-B14F-4D97-AF65-F5344CB8AC3E}">
        <p14:creationId xmlns:p14="http://schemas.microsoft.com/office/powerpoint/2010/main" val="157236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稳态与调节模块核心概念</a:t>
            </a:r>
            <a:endParaRPr lang="en-US" sz="1100"/>
          </a:p>
        </p:txBody>
      </p:sp>
      <p:sp>
        <p:nvSpPr>
          <p:cNvPr id="3" name="AutoShape 3"/>
          <p:cNvSpPr/>
          <p:nvPr/>
        </p:nvSpPr>
        <p:spPr>
          <a:xfrm>
            <a:off x="762000" y="1651000"/>
            <a:ext cx="4826000" cy="4318000"/>
          </a:xfrm>
          <a:prstGeom prst="roundRect">
            <a:avLst>
              <a:gd name="adj" fmla="val 2941"/>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srcRect t="14878" b="14878"/>
          <a:stretch>
            <a:fillRect/>
          </a:stretch>
        </p:blipFill>
        <p:spPr>
          <a:xfrm>
            <a:off x="952500" y="1841500"/>
            <a:ext cx="4445000" cy="3937000"/>
          </a:xfrm>
          <a:prstGeom prst="rect">
            <a:avLst/>
          </a:prstGeom>
          <a:noFill/>
          <a:ln w="25400" cap="flat" cmpd="sng">
            <a:noFill/>
            <a:prstDash val="solid"/>
            <a:round/>
          </a:ln>
        </p:spPr>
      </p:pic>
      <p:sp>
        <p:nvSpPr>
          <p:cNvPr id="5" name="AutoShape 5"/>
          <p:cNvSpPr/>
          <p:nvPr/>
        </p:nvSpPr>
        <p:spPr>
          <a:xfrm>
            <a:off x="6096000" y="1651000"/>
            <a:ext cx="5334000" cy="952500"/>
          </a:xfrm>
          <a:prstGeom prst="roundRect">
            <a:avLst>
              <a:gd name="adj" fmla="val 13333"/>
            </a:avLst>
          </a:prstGeom>
          <a:solidFill>
            <a:srgbClr val="FFFFFF">
              <a:alpha val="100000"/>
            </a:srgbClr>
          </a:solidFill>
          <a:ln w="25400" cap="flat" cmpd="sng">
            <a:noFill/>
            <a:prstDash val="solid"/>
            <a:round/>
          </a:ln>
          <a:effectLst>
            <a:outerShdw blurRad="76200" dist="25400" dir="54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50000" y="1866900"/>
            <a:ext cx="508000" cy="508000"/>
          </a:xfrm>
          <a:prstGeom prst="rect">
            <a:avLst/>
          </a:prstGeom>
        </p:spPr>
      </p:pic>
      <p:sp>
        <p:nvSpPr>
          <p:cNvPr id="7" name="AutoShape 7"/>
          <p:cNvSpPr/>
          <p:nvPr/>
        </p:nvSpPr>
        <p:spPr>
          <a:xfrm>
            <a:off x="6985000" y="1803400"/>
            <a:ext cx="419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神经调节与体液调节</a:t>
            </a:r>
            <a:endParaRPr lang="en-US" sz="1100"/>
          </a:p>
        </p:txBody>
      </p:sp>
      <p:sp>
        <p:nvSpPr>
          <p:cNvPr id="8" name="AutoShape 8"/>
          <p:cNvSpPr/>
          <p:nvPr/>
        </p:nvSpPr>
        <p:spPr>
          <a:xfrm>
            <a:off x="6096000" y="2794000"/>
            <a:ext cx="5334000" cy="952500"/>
          </a:xfrm>
          <a:prstGeom prst="roundRect">
            <a:avLst>
              <a:gd name="adj" fmla="val 13333"/>
            </a:avLst>
          </a:prstGeom>
          <a:solidFill>
            <a:srgbClr val="FFFFFF">
              <a:alpha val="100000"/>
            </a:srgbClr>
          </a:solidFill>
          <a:ln w="25400" cap="flat" cmpd="sng">
            <a:noFill/>
            <a:prstDash val="solid"/>
            <a:round/>
          </a:ln>
          <a:effectLst>
            <a:outerShdw blurRad="76200" dist="25400" dir="54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50000" y="3009900"/>
            <a:ext cx="508000" cy="508000"/>
          </a:xfrm>
          <a:prstGeom prst="rect">
            <a:avLst/>
          </a:prstGeom>
        </p:spPr>
      </p:pic>
      <p:sp>
        <p:nvSpPr>
          <p:cNvPr id="10" name="AutoShape 10"/>
          <p:cNvSpPr/>
          <p:nvPr/>
        </p:nvSpPr>
        <p:spPr>
          <a:xfrm>
            <a:off x="6985000" y="2946400"/>
            <a:ext cx="419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内环境稳态的维持</a:t>
            </a:r>
            <a:endParaRPr lang="en-US" sz="1100"/>
          </a:p>
        </p:txBody>
      </p:sp>
      <p:sp>
        <p:nvSpPr>
          <p:cNvPr id="11" name="AutoShape 11"/>
          <p:cNvSpPr/>
          <p:nvPr/>
        </p:nvSpPr>
        <p:spPr>
          <a:xfrm>
            <a:off x="6096000" y="3937000"/>
            <a:ext cx="5334000" cy="952500"/>
          </a:xfrm>
          <a:prstGeom prst="roundRect">
            <a:avLst>
              <a:gd name="adj" fmla="val 13333"/>
            </a:avLst>
          </a:prstGeom>
          <a:solidFill>
            <a:srgbClr val="FFFFFF">
              <a:alpha val="100000"/>
            </a:srgbClr>
          </a:solidFill>
          <a:ln w="25400" cap="flat" cmpd="sng">
            <a:noFill/>
            <a:prstDash val="solid"/>
            <a:round/>
          </a:ln>
          <a:effectLst>
            <a:outerShdw blurRad="76200" dist="25400" dir="54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50000" y="4152900"/>
            <a:ext cx="508000" cy="508000"/>
          </a:xfrm>
          <a:prstGeom prst="rect">
            <a:avLst/>
          </a:prstGeom>
        </p:spPr>
      </p:pic>
      <p:sp>
        <p:nvSpPr>
          <p:cNvPr id="13" name="AutoShape 13"/>
          <p:cNvSpPr/>
          <p:nvPr/>
        </p:nvSpPr>
        <p:spPr>
          <a:xfrm>
            <a:off x="6985000" y="4089400"/>
            <a:ext cx="419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免疫调节</a:t>
            </a:r>
            <a:endParaRPr lang="en-US" sz="1100"/>
          </a:p>
        </p:txBody>
      </p:sp>
      <p:sp>
        <p:nvSpPr>
          <p:cNvPr id="14" name="AutoShape 14"/>
          <p:cNvSpPr/>
          <p:nvPr/>
        </p:nvSpPr>
        <p:spPr>
          <a:xfrm>
            <a:off x="6096000" y="5080000"/>
            <a:ext cx="5334000" cy="952500"/>
          </a:xfrm>
          <a:prstGeom prst="roundRect">
            <a:avLst>
              <a:gd name="adj" fmla="val 13333"/>
            </a:avLst>
          </a:prstGeom>
          <a:solidFill>
            <a:srgbClr val="FFFFFF">
              <a:alpha val="100000"/>
            </a:srgbClr>
          </a:solidFill>
          <a:ln w="25400" cap="flat" cmpd="sng">
            <a:noFill/>
            <a:prstDash val="solid"/>
            <a:round/>
          </a:ln>
          <a:effectLst>
            <a:outerShdw blurRad="76200" dist="25400" dir="5400000" algn="tl" rotWithShape="0">
              <a:srgbClr val="000000">
                <a:alpha val="5000"/>
              </a:srgbClr>
            </a:outerShdw>
          </a:effectLst>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50000" y="5295900"/>
            <a:ext cx="508000" cy="508000"/>
          </a:xfrm>
          <a:prstGeom prst="rect">
            <a:avLst/>
          </a:prstGeom>
        </p:spPr>
      </p:pic>
      <p:sp>
        <p:nvSpPr>
          <p:cNvPr id="16" name="AutoShape 16"/>
          <p:cNvSpPr/>
          <p:nvPr/>
        </p:nvSpPr>
        <p:spPr>
          <a:xfrm>
            <a:off x="6985000" y="5232400"/>
            <a:ext cx="419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植物的激素调节</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19546" y="94673"/>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稳态与调节模块</a:t>
            </a:r>
            <a:endParaRPr lang="en-US" sz="1100"/>
          </a:p>
        </p:txBody>
      </p:sp>
      <p:sp>
        <p:nvSpPr>
          <p:cNvPr id="3" name="AutoShape 3"/>
          <p:cNvSpPr/>
          <p:nvPr/>
        </p:nvSpPr>
        <p:spPr>
          <a:xfrm>
            <a:off x="519545" y="729673"/>
            <a:ext cx="11374583" cy="6024418"/>
          </a:xfrm>
          <a:prstGeom prst="roundRect">
            <a:avLst>
              <a:gd name="adj" fmla="val 3846"/>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ctr" anchorCtr="0"/>
          <a:lstStyle/>
          <a:p>
            <a:pPr algn="ctr">
              <a:defRPr/>
            </a:pPr>
            <a:endParaRPr/>
          </a:p>
        </p:txBody>
      </p:sp>
      <p:sp>
        <p:nvSpPr>
          <p:cNvPr id="4" name="AutoShape 4"/>
          <p:cNvSpPr/>
          <p:nvPr/>
        </p:nvSpPr>
        <p:spPr>
          <a:xfrm>
            <a:off x="519546" y="729673"/>
            <a:ext cx="3302000" cy="76200"/>
          </a:xfrm>
          <a:prstGeom prst="roundRect">
            <a:avLst>
              <a:gd name="adj" fmla="val 0"/>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sz="2400"/>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3546" y="983673"/>
            <a:ext cx="406400" cy="406400"/>
          </a:xfrm>
          <a:prstGeom prst="rect">
            <a:avLst/>
          </a:prstGeom>
        </p:spPr>
      </p:pic>
      <p:sp>
        <p:nvSpPr>
          <p:cNvPr id="6" name="AutoShape 6"/>
          <p:cNvSpPr/>
          <p:nvPr/>
        </p:nvSpPr>
        <p:spPr>
          <a:xfrm>
            <a:off x="1281546" y="983673"/>
            <a:ext cx="35052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err="1">
                <a:solidFill>
                  <a:srgbClr val="4A4A4A"/>
                </a:solidFill>
                <a:latin typeface="Noto Sans SC"/>
                <a:ea typeface="Noto Sans SC"/>
                <a:cs typeface="Noto Sans SC"/>
                <a:sym typeface="Noto Sans SC"/>
              </a:rPr>
              <a:t>神经与体液调节结合</a:t>
            </a:r>
            <a:endParaRPr lang="en-US" sz="2400" dirty="0"/>
          </a:p>
        </p:txBody>
      </p:sp>
      <p:cxnSp>
        <p:nvCxnSpPr>
          <p:cNvPr id="7" name="Connector 7"/>
          <p:cNvCxnSpPr/>
          <p:nvPr/>
        </p:nvCxnSpPr>
        <p:spPr>
          <a:xfrm rot="-15625">
            <a:off x="773560" y="1416053"/>
            <a:ext cx="2794087" cy="12700"/>
          </a:xfrm>
          <a:prstGeom prst="line">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8" name="AutoShape 8"/>
          <p:cNvSpPr/>
          <p:nvPr/>
        </p:nvSpPr>
        <p:spPr>
          <a:xfrm>
            <a:off x="773546" y="1549403"/>
            <a:ext cx="3805382"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err="1">
                <a:solidFill>
                  <a:srgbClr val="4A4A4A"/>
                </a:solidFill>
                <a:latin typeface="Noto Sans SC"/>
                <a:ea typeface="Noto Sans SC"/>
                <a:cs typeface="Noto Sans SC"/>
                <a:sym typeface="Noto Sans SC"/>
              </a:rPr>
              <a:t>真题举例</a:t>
            </a:r>
            <a:r>
              <a:rPr lang="en-US" sz="2400" b="1" i="0" u="none" strike="noStrike" dirty="0">
                <a:solidFill>
                  <a:srgbClr val="4A4A4A"/>
                </a:solidFill>
                <a:latin typeface="Noto Sans SC"/>
                <a:ea typeface="Noto Sans SC"/>
                <a:cs typeface="Noto Sans SC"/>
                <a:sym typeface="Noto Sans SC"/>
              </a:rPr>
              <a:t> &amp; </a:t>
            </a:r>
            <a:r>
              <a:rPr lang="en-US" sz="2400" b="1" i="0" u="none" strike="noStrike" dirty="0" err="1">
                <a:solidFill>
                  <a:srgbClr val="4A4A4A"/>
                </a:solidFill>
                <a:latin typeface="Noto Sans SC"/>
                <a:ea typeface="Noto Sans SC"/>
                <a:cs typeface="Noto Sans SC"/>
                <a:sym typeface="Noto Sans SC"/>
              </a:rPr>
              <a:t>教材关联</a:t>
            </a:r>
            <a:endParaRPr lang="en-US" sz="2400" dirty="0"/>
          </a:p>
        </p:txBody>
      </p:sp>
      <p:sp>
        <p:nvSpPr>
          <p:cNvPr id="21" name="AutoShape 21"/>
          <p:cNvSpPr/>
          <p:nvPr/>
        </p:nvSpPr>
        <p:spPr>
          <a:xfrm>
            <a:off x="621145" y="2024681"/>
            <a:ext cx="7663873" cy="1237240"/>
          </a:xfrm>
          <a:prstGeom prst="rect">
            <a:avLst/>
          </a:prstGeom>
          <a:noFill/>
          <a:ln w="12700" cap="flat" cmpd="sng">
            <a:noFill/>
            <a:prstDash val="solid"/>
            <a:round/>
          </a:ln>
        </p:spPr>
        <p:txBody>
          <a:bodyPr vert="horz" wrap="square" lIns="0" tIns="0" rIns="0" bIns="0" rtlCol="0" anchor="ctr" anchorCtr="0"/>
          <a:lstStyle/>
          <a:p>
            <a:pPr fontAlgn="ctr"/>
            <a:r>
              <a:rPr lang="en-US" sz="2400" b="0" i="0" u="none" strike="noStrike" dirty="0">
                <a:solidFill>
                  <a:srgbClr val="4A4A4A"/>
                </a:solidFill>
                <a:latin typeface="Noto Sans SC"/>
                <a:ea typeface="Noto Sans SC"/>
                <a:cs typeface="Noto Sans SC"/>
                <a:sym typeface="Noto Sans SC"/>
              </a:rPr>
              <a:t>（2025江苏卷，第10题）</a:t>
            </a:r>
            <a:r>
              <a:rPr lang="zh-CN" altLang="zh-CN" sz="2400" dirty="0">
                <a:solidFill>
                  <a:srgbClr val="646464"/>
                </a:solidFill>
                <a:latin typeface="Noto Sans SC"/>
                <a:ea typeface="Noto Sans SC"/>
              </a:rPr>
              <a:t>脂肪细胞分泌的生物活性蛋白</a:t>
            </a:r>
            <a:r>
              <a:rPr lang="en-US" altLang="zh-CN" sz="2400" dirty="0">
                <a:solidFill>
                  <a:srgbClr val="646464"/>
                </a:solidFill>
                <a:latin typeface="Noto Sans SC"/>
                <a:ea typeface="Noto Sans SC"/>
              </a:rPr>
              <a:t>Leptin</a:t>
            </a:r>
            <a:r>
              <a:rPr lang="zh-CN" altLang="zh-CN" sz="2400" dirty="0">
                <a:solidFill>
                  <a:srgbClr val="646464"/>
                </a:solidFill>
                <a:latin typeface="Noto Sans SC"/>
                <a:ea typeface="Noto Sans SC"/>
              </a:rPr>
              <a:t>可使兴奋性递质</a:t>
            </a:r>
            <a:r>
              <a:rPr lang="en-US" altLang="zh-CN" sz="2400" dirty="0">
                <a:solidFill>
                  <a:srgbClr val="646464"/>
                </a:solidFill>
                <a:latin typeface="Noto Sans SC"/>
                <a:ea typeface="Noto Sans SC"/>
              </a:rPr>
              <a:t>5-</a:t>
            </a:r>
            <a:r>
              <a:rPr lang="zh-CN" altLang="zh-CN" sz="2400" dirty="0">
                <a:solidFill>
                  <a:srgbClr val="646464"/>
                </a:solidFill>
                <a:latin typeface="Noto Sans SC"/>
                <a:ea typeface="Noto Sans SC"/>
              </a:rPr>
              <a:t>羟色胺的合成和释放减少，阻碍神经元之间的兴奋传递，如图所示。下列相关叙述错误的是（</a:t>
            </a:r>
            <a:r>
              <a:rPr lang="en-US" altLang="zh-CN" sz="2400" dirty="0">
                <a:solidFill>
                  <a:srgbClr val="646464"/>
                </a:solidFill>
                <a:latin typeface="Noto Sans SC"/>
                <a:ea typeface="Noto Sans SC"/>
              </a:rPr>
              <a:t>    </a:t>
            </a:r>
            <a:r>
              <a:rPr lang="zh-CN" altLang="zh-CN" sz="2400" dirty="0">
                <a:solidFill>
                  <a:srgbClr val="646464"/>
                </a:solidFill>
                <a:latin typeface="Noto Sans SC"/>
                <a:ea typeface="Noto Sans SC"/>
              </a:rPr>
              <a:t>）</a:t>
            </a:r>
            <a:endParaRPr lang="en-US" sz="2400" b="0" i="0" u="none" strike="noStrike" dirty="0">
              <a:solidFill>
                <a:srgbClr val="646464"/>
              </a:solidFill>
              <a:latin typeface="Noto Sans SC"/>
              <a:ea typeface="Noto Sans SC"/>
              <a:cs typeface="Noto Sans SC"/>
              <a:sym typeface="Noto Sans SC"/>
            </a:endParaRPr>
          </a:p>
        </p:txBody>
      </p:sp>
      <p:pic>
        <p:nvPicPr>
          <p:cNvPr id="27" name="图片 26">
            <a:extLst>
              <a:ext uri="{FF2B5EF4-FFF2-40B4-BE49-F238E27FC236}">
                <a16:creationId xmlns:a16="http://schemas.microsoft.com/office/drawing/2014/main" id="{1EFF3E91-01FF-3FC7-C1F7-BA4ABE5286DA}"/>
              </a:ext>
            </a:extLst>
          </p:cNvPr>
          <p:cNvPicPr>
            <a:picLocks noChangeAspect="1"/>
          </p:cNvPicPr>
          <p:nvPr/>
        </p:nvPicPr>
        <p:blipFill>
          <a:blip r:embed="rId5"/>
          <a:stretch>
            <a:fillRect/>
          </a:stretch>
        </p:blipFill>
        <p:spPr>
          <a:xfrm>
            <a:off x="8285018" y="729673"/>
            <a:ext cx="3757121" cy="2728556"/>
          </a:xfrm>
          <a:prstGeom prst="rect">
            <a:avLst/>
          </a:prstGeom>
        </p:spPr>
      </p:pic>
      <p:sp>
        <p:nvSpPr>
          <p:cNvPr id="28" name="AutoShape 21">
            <a:extLst>
              <a:ext uri="{FF2B5EF4-FFF2-40B4-BE49-F238E27FC236}">
                <a16:creationId xmlns:a16="http://schemas.microsoft.com/office/drawing/2014/main" id="{E8A2FD45-746F-B66F-F630-C302A33D0D79}"/>
              </a:ext>
            </a:extLst>
          </p:cNvPr>
          <p:cNvSpPr/>
          <p:nvPr/>
        </p:nvSpPr>
        <p:spPr>
          <a:xfrm>
            <a:off x="621145" y="4882594"/>
            <a:ext cx="11051310" cy="1865746"/>
          </a:xfrm>
          <a:prstGeom prst="rect">
            <a:avLst/>
          </a:prstGeom>
          <a:noFill/>
          <a:ln w="12700" cap="flat" cmpd="sng">
            <a:noFill/>
            <a:prstDash val="solid"/>
            <a:round/>
          </a:ln>
        </p:spPr>
        <p:txBody>
          <a:bodyPr vert="horz" wrap="square" lIns="0" tIns="0" rIns="0" bIns="0" rtlCol="0" anchor="t" anchorCtr="0"/>
          <a:lstStyle/>
          <a:p>
            <a:pPr>
              <a:lnSpc>
                <a:spcPct val="125000"/>
              </a:lnSpc>
              <a:defRPr/>
            </a:pPr>
            <a:r>
              <a:rPr lang="en-US" sz="2400" b="0" i="0" u="none" strike="noStrike" dirty="0">
                <a:solidFill>
                  <a:srgbClr val="005A9C"/>
                </a:solidFill>
                <a:latin typeface="Noto Sans SC"/>
                <a:ea typeface="Noto Sans SC"/>
                <a:cs typeface="Noto Sans SC"/>
                <a:sym typeface="Noto Sans SC"/>
              </a:rPr>
              <a:t>教材关联：人教版选择性必修1《稳态与调节》第2章第2-3节（P28-P36）</a:t>
            </a:r>
          </a:p>
        </p:txBody>
      </p:sp>
      <p:sp>
        <p:nvSpPr>
          <p:cNvPr id="29" name="AutoShape 21">
            <a:extLst>
              <a:ext uri="{FF2B5EF4-FFF2-40B4-BE49-F238E27FC236}">
                <a16:creationId xmlns:a16="http://schemas.microsoft.com/office/drawing/2014/main" id="{AB98BCA4-2FBA-2363-3BFF-1F9D9E5E8DC7}"/>
              </a:ext>
            </a:extLst>
          </p:cNvPr>
          <p:cNvSpPr/>
          <p:nvPr/>
        </p:nvSpPr>
        <p:spPr>
          <a:xfrm>
            <a:off x="621145" y="3455071"/>
            <a:ext cx="11051310" cy="1518299"/>
          </a:xfrm>
          <a:prstGeom prst="rect">
            <a:avLst/>
          </a:prstGeom>
          <a:noFill/>
          <a:ln w="12700" cap="flat" cmpd="sng">
            <a:noFill/>
            <a:prstDash val="solid"/>
            <a:round/>
          </a:ln>
        </p:spPr>
        <p:txBody>
          <a:bodyPr vert="horz" wrap="square" lIns="0" tIns="0" rIns="0" bIns="0" rtlCol="0" anchor="ctr" anchorCtr="0"/>
          <a:lstStyle/>
          <a:p>
            <a:pPr fontAlgn="ctr"/>
            <a:r>
              <a:rPr lang="en-US" altLang="zh-CN" sz="2400" dirty="0">
                <a:solidFill>
                  <a:srgbClr val="646464"/>
                </a:solidFill>
                <a:latin typeface="Noto Sans SC"/>
                <a:ea typeface="Noto Sans SC"/>
              </a:rPr>
              <a:t>A. </a:t>
            </a:r>
            <a:r>
              <a:rPr lang="zh-CN" altLang="zh-CN" sz="2400" dirty="0">
                <a:solidFill>
                  <a:srgbClr val="646464"/>
                </a:solidFill>
                <a:latin typeface="Noto Sans SC"/>
                <a:ea typeface="Noto Sans SC"/>
              </a:rPr>
              <a:t>脂肪细胞通过释放</a:t>
            </a:r>
            <a:r>
              <a:rPr lang="en-US" altLang="zh-CN" sz="2400" dirty="0">
                <a:solidFill>
                  <a:srgbClr val="646464"/>
                </a:solidFill>
                <a:latin typeface="Noto Sans SC"/>
                <a:ea typeface="Noto Sans SC"/>
              </a:rPr>
              <a:t>Leptin</a:t>
            </a:r>
            <a:r>
              <a:rPr lang="zh-CN" altLang="zh-CN" sz="2400" dirty="0">
                <a:solidFill>
                  <a:srgbClr val="646464"/>
                </a:solidFill>
                <a:latin typeface="Noto Sans SC"/>
                <a:ea typeface="Noto Sans SC"/>
              </a:rPr>
              <a:t>使</a:t>
            </a:r>
            <a:r>
              <a:rPr lang="en-US" altLang="zh-CN" sz="2400" dirty="0">
                <a:solidFill>
                  <a:srgbClr val="646464"/>
                </a:solidFill>
                <a:latin typeface="Noto Sans SC"/>
                <a:ea typeface="Noto Sans SC"/>
              </a:rPr>
              <a:t>5-</a:t>
            </a:r>
            <a:r>
              <a:rPr lang="zh-CN" altLang="zh-CN" sz="2400" dirty="0">
                <a:solidFill>
                  <a:srgbClr val="646464"/>
                </a:solidFill>
                <a:latin typeface="Noto Sans SC"/>
                <a:ea typeface="Noto Sans SC"/>
              </a:rPr>
              <a:t>羟色胺的合成减少属于体液调节</a:t>
            </a:r>
          </a:p>
          <a:p>
            <a:pPr fontAlgn="ctr"/>
            <a:r>
              <a:rPr lang="en-US" altLang="zh-CN" sz="2400" dirty="0">
                <a:solidFill>
                  <a:srgbClr val="646464"/>
                </a:solidFill>
                <a:latin typeface="Noto Sans SC"/>
                <a:ea typeface="Noto Sans SC"/>
              </a:rPr>
              <a:t>B. Leptin</a:t>
            </a:r>
            <a:r>
              <a:rPr lang="zh-CN" altLang="zh-CN" sz="2400" dirty="0">
                <a:solidFill>
                  <a:srgbClr val="646464"/>
                </a:solidFill>
                <a:latin typeface="Noto Sans SC"/>
                <a:ea typeface="Noto Sans SC"/>
              </a:rPr>
              <a:t>直接影响突触前膜和突触后膜的静息电位</a:t>
            </a:r>
          </a:p>
          <a:p>
            <a:pPr fontAlgn="ctr"/>
            <a:r>
              <a:rPr lang="en-US" altLang="zh-CN" sz="2400" dirty="0">
                <a:solidFill>
                  <a:srgbClr val="646464"/>
                </a:solidFill>
                <a:latin typeface="Noto Sans SC"/>
                <a:ea typeface="Noto Sans SC"/>
              </a:rPr>
              <a:t>C. Leptin</a:t>
            </a:r>
            <a:r>
              <a:rPr lang="zh-CN" altLang="zh-CN" sz="2400" dirty="0">
                <a:solidFill>
                  <a:srgbClr val="646464"/>
                </a:solidFill>
                <a:latin typeface="Noto Sans SC"/>
                <a:ea typeface="Noto Sans SC"/>
              </a:rPr>
              <a:t>与突触前膜受体结合，影响兴奋在突触处的传递</a:t>
            </a:r>
            <a:endParaRPr lang="en-US" altLang="zh-CN" sz="2400" dirty="0">
              <a:solidFill>
                <a:srgbClr val="646464"/>
              </a:solidFill>
              <a:latin typeface="Noto Sans SC"/>
              <a:ea typeface="Noto Sans SC"/>
            </a:endParaRPr>
          </a:p>
          <a:p>
            <a:pPr fontAlgn="ctr"/>
            <a:r>
              <a:rPr lang="en-US" altLang="zh-CN" sz="2400" dirty="0">
                <a:solidFill>
                  <a:srgbClr val="646464"/>
                </a:solidFill>
                <a:latin typeface="Noto Sans SC"/>
                <a:ea typeface="Noto Sans SC"/>
              </a:rPr>
              <a:t>D. 5-</a:t>
            </a:r>
            <a:r>
              <a:rPr lang="zh-CN" altLang="zh-CN" sz="2400" dirty="0">
                <a:solidFill>
                  <a:srgbClr val="646464"/>
                </a:solidFill>
                <a:latin typeface="Noto Sans SC"/>
                <a:ea typeface="Noto Sans SC"/>
              </a:rPr>
              <a:t>羟色胺与突触后膜受体结合减少，导致</a:t>
            </a:r>
            <a:r>
              <a:rPr lang="en-US" altLang="zh-CN" sz="2400" dirty="0">
                <a:solidFill>
                  <a:srgbClr val="646464"/>
                </a:solidFill>
                <a:latin typeface="Noto Sans SC"/>
                <a:ea typeface="Noto Sans SC"/>
              </a:rPr>
              <a:t>Na+</a:t>
            </a:r>
            <a:r>
              <a:rPr lang="zh-CN" altLang="zh-CN" sz="2400" dirty="0">
                <a:solidFill>
                  <a:srgbClr val="646464"/>
                </a:solidFill>
                <a:latin typeface="Noto Sans SC"/>
                <a:ea typeface="Noto Sans SC"/>
              </a:rPr>
              <a:t>内流减少</a:t>
            </a:r>
            <a:endParaRPr lang="en-US" sz="2400" b="0" i="0" u="none" strike="noStrike" dirty="0">
              <a:solidFill>
                <a:srgbClr val="646464"/>
              </a:solidFill>
              <a:latin typeface="Noto Sans SC"/>
              <a:ea typeface="Noto Sans SC"/>
              <a:cs typeface="Noto Sans SC"/>
              <a:sym typeface="Noto Sans SC"/>
            </a:endParaRPr>
          </a:p>
        </p:txBody>
      </p:sp>
      <p:sp>
        <p:nvSpPr>
          <p:cNvPr id="9" name="AutoShape 21">
            <a:extLst>
              <a:ext uri="{FF2B5EF4-FFF2-40B4-BE49-F238E27FC236}">
                <a16:creationId xmlns:a16="http://schemas.microsoft.com/office/drawing/2014/main" id="{DEF74796-2081-2217-C8C3-9215377F6328}"/>
              </a:ext>
            </a:extLst>
          </p:cNvPr>
          <p:cNvSpPr/>
          <p:nvPr/>
        </p:nvSpPr>
        <p:spPr>
          <a:xfrm>
            <a:off x="773545" y="5289593"/>
            <a:ext cx="11051310" cy="1395451"/>
          </a:xfrm>
          <a:prstGeom prst="rect">
            <a:avLst/>
          </a:prstGeom>
          <a:noFill/>
          <a:ln w="12700" cap="flat" cmpd="sng">
            <a:noFill/>
            <a:prstDash val="solid"/>
            <a:round/>
          </a:ln>
        </p:spPr>
        <p:txBody>
          <a:bodyPr vert="horz" wrap="square" lIns="0" tIns="0" rIns="0" bIns="0" rtlCol="0" anchor="t" anchorCtr="0"/>
          <a:lstStyle/>
          <a:p>
            <a:pPr indent="0" algn="l">
              <a:lnSpc>
                <a:spcPct val="125000"/>
              </a:lnSpc>
            </a:pPr>
            <a:r>
              <a:rPr lang="en-US" sz="2400" b="1" i="0" u="none" strike="noStrike" dirty="0" err="1">
                <a:solidFill>
                  <a:srgbClr val="4A4A4A"/>
                </a:solidFill>
                <a:latin typeface="Noto Sans SC"/>
                <a:ea typeface="Noto Sans SC"/>
                <a:cs typeface="Noto Sans SC"/>
                <a:sym typeface="Noto Sans SC"/>
              </a:rPr>
              <a:t>核心知识</a:t>
            </a:r>
            <a:r>
              <a:rPr lang="en-US" sz="2400" b="1" i="0" u="none" strike="noStrike" dirty="0">
                <a:solidFill>
                  <a:srgbClr val="4A4A4A"/>
                </a:solidFill>
                <a:latin typeface="Noto Sans SC"/>
                <a:ea typeface="Noto Sans SC"/>
                <a:cs typeface="Noto Sans SC"/>
                <a:sym typeface="Noto Sans SC"/>
              </a:rPr>
              <a:t> &amp; </a:t>
            </a:r>
            <a:r>
              <a:rPr lang="en-US" sz="2400" b="1" i="0" u="none" strike="noStrike" dirty="0" err="1">
                <a:solidFill>
                  <a:srgbClr val="4A4A4A"/>
                </a:solidFill>
                <a:latin typeface="Noto Sans SC"/>
                <a:ea typeface="Noto Sans SC"/>
                <a:cs typeface="Noto Sans SC"/>
                <a:sym typeface="Noto Sans SC"/>
              </a:rPr>
              <a:t>能力</a:t>
            </a:r>
            <a:endParaRPr lang="en-US" sz="2400" b="1" i="0" u="none" strike="noStrike" dirty="0">
              <a:solidFill>
                <a:srgbClr val="4A4A4A"/>
              </a:solidFill>
              <a:latin typeface="Noto Sans SC"/>
              <a:ea typeface="Noto Sans SC"/>
              <a:cs typeface="Noto Sans SC"/>
              <a:sym typeface="Noto Sans SC"/>
            </a:endParaRPr>
          </a:p>
          <a:p>
            <a:pPr marL="114300" indent="-114300" algn="l">
              <a:lnSpc>
                <a:spcPct val="125000"/>
              </a:lnSpc>
              <a:buClr>
                <a:srgbClr val="646464"/>
              </a:buClr>
              <a:buChar char="•"/>
            </a:pPr>
            <a:r>
              <a:rPr lang="en-US" sz="2400" b="0" i="0" u="none" strike="noStrike" dirty="0" err="1">
                <a:solidFill>
                  <a:srgbClr val="646464"/>
                </a:solidFill>
                <a:latin typeface="Noto Sans SC"/>
                <a:ea typeface="Noto Sans SC"/>
                <a:cs typeface="Noto Sans SC"/>
                <a:sym typeface="Noto Sans SC"/>
              </a:rPr>
              <a:t>对接：神经-体液调节协调、分级调节</a:t>
            </a:r>
            <a:endParaRPr lang="en-US" sz="2400" b="0" i="0" u="none" strike="noStrike" dirty="0">
              <a:solidFill>
                <a:srgbClr val="646464"/>
              </a:solidFill>
              <a:latin typeface="Noto Sans SC"/>
              <a:ea typeface="Noto Sans SC"/>
              <a:cs typeface="Noto Sans SC"/>
              <a:sym typeface="Noto Sans SC"/>
            </a:endParaRPr>
          </a:p>
          <a:p>
            <a:pPr marL="114300" indent="-114300" algn="l">
              <a:lnSpc>
                <a:spcPct val="125000"/>
              </a:lnSpc>
              <a:buClr>
                <a:srgbClr val="646464"/>
              </a:buClr>
              <a:buChar char="•"/>
            </a:pPr>
            <a:r>
              <a:rPr lang="en-US" sz="2400" b="0" i="0" u="none" strike="noStrike" dirty="0" err="1">
                <a:solidFill>
                  <a:srgbClr val="646464"/>
                </a:solidFill>
                <a:latin typeface="Noto Sans SC"/>
                <a:ea typeface="Noto Sans SC"/>
                <a:cs typeface="Noto Sans SC"/>
                <a:sym typeface="Noto Sans SC"/>
              </a:rPr>
              <a:t>能力：识别调节模型、分析下丘脑功能</a:t>
            </a:r>
            <a:endParaRPr lang="en-US" sz="2400" b="0" i="0" u="none" strike="noStrike" dirty="0">
              <a:solidFill>
                <a:srgbClr val="646464"/>
              </a:solidFill>
              <a:latin typeface="Noto Sans SC"/>
              <a:ea typeface="Noto Sans SC"/>
              <a:cs typeface="Noto Sans SC"/>
              <a:sym typeface="Noto Sans S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31524-6732-A6D0-60B5-E1B3D134A5C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C64BA7D-A877-0741-1283-89A9960D6683}"/>
              </a:ext>
            </a:extLst>
          </p:cNvPr>
          <p:cNvSpPr/>
          <p:nvPr/>
        </p:nvSpPr>
        <p:spPr>
          <a:xfrm>
            <a:off x="519546" y="94673"/>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稳态与调节模块</a:t>
            </a:r>
            <a:endParaRPr lang="en-US" sz="1100"/>
          </a:p>
        </p:txBody>
      </p:sp>
      <p:sp>
        <p:nvSpPr>
          <p:cNvPr id="3" name="AutoShape 3">
            <a:extLst>
              <a:ext uri="{FF2B5EF4-FFF2-40B4-BE49-F238E27FC236}">
                <a16:creationId xmlns:a16="http://schemas.microsoft.com/office/drawing/2014/main" id="{473BF888-1C9D-8762-5501-ACAE53A6A635}"/>
              </a:ext>
            </a:extLst>
          </p:cNvPr>
          <p:cNvSpPr/>
          <p:nvPr/>
        </p:nvSpPr>
        <p:spPr>
          <a:xfrm>
            <a:off x="519545" y="729673"/>
            <a:ext cx="11374583" cy="6024418"/>
          </a:xfrm>
          <a:prstGeom prst="roundRect">
            <a:avLst>
              <a:gd name="adj" fmla="val 3846"/>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ctr" anchorCtr="0"/>
          <a:lstStyle/>
          <a:p>
            <a:pPr algn="ctr">
              <a:defRPr/>
            </a:pPr>
            <a:endParaRPr/>
          </a:p>
        </p:txBody>
      </p:sp>
      <p:sp>
        <p:nvSpPr>
          <p:cNvPr id="4" name="AutoShape 4">
            <a:extLst>
              <a:ext uri="{FF2B5EF4-FFF2-40B4-BE49-F238E27FC236}">
                <a16:creationId xmlns:a16="http://schemas.microsoft.com/office/drawing/2014/main" id="{1A24F6EB-C8A2-BDC6-337D-4A930CF9ECEB}"/>
              </a:ext>
            </a:extLst>
          </p:cNvPr>
          <p:cNvSpPr/>
          <p:nvPr/>
        </p:nvSpPr>
        <p:spPr>
          <a:xfrm>
            <a:off x="519546" y="729673"/>
            <a:ext cx="3302000" cy="76200"/>
          </a:xfrm>
          <a:prstGeom prst="roundRect">
            <a:avLst>
              <a:gd name="adj" fmla="val 0"/>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sz="2400"/>
          </a:p>
        </p:txBody>
      </p:sp>
      <p:sp>
        <p:nvSpPr>
          <p:cNvPr id="6" name="AutoShape 6">
            <a:extLst>
              <a:ext uri="{FF2B5EF4-FFF2-40B4-BE49-F238E27FC236}">
                <a16:creationId xmlns:a16="http://schemas.microsoft.com/office/drawing/2014/main" id="{3FC1F6B9-7613-08F9-1D55-AF2BD258C82A}"/>
              </a:ext>
            </a:extLst>
          </p:cNvPr>
          <p:cNvSpPr/>
          <p:nvPr/>
        </p:nvSpPr>
        <p:spPr>
          <a:xfrm>
            <a:off x="1281546" y="983673"/>
            <a:ext cx="3505200" cy="4064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400" b="1" dirty="0" err="1">
                <a:solidFill>
                  <a:srgbClr val="4A4A4A"/>
                </a:solidFill>
                <a:latin typeface="Noto Sans SC"/>
                <a:ea typeface="Noto Sans SC"/>
                <a:cs typeface="Noto Sans SC"/>
                <a:sym typeface="Noto Sans SC"/>
              </a:rPr>
              <a:t>内环境稳态的调节</a:t>
            </a:r>
            <a:endParaRPr lang="en-US" altLang="zh-CN" sz="1600" dirty="0"/>
          </a:p>
        </p:txBody>
      </p:sp>
      <p:cxnSp>
        <p:nvCxnSpPr>
          <p:cNvPr id="7" name="Connector 7">
            <a:extLst>
              <a:ext uri="{FF2B5EF4-FFF2-40B4-BE49-F238E27FC236}">
                <a16:creationId xmlns:a16="http://schemas.microsoft.com/office/drawing/2014/main" id="{5F95729B-DBD9-8CBA-26BC-D9C263C1A19C}"/>
              </a:ext>
            </a:extLst>
          </p:cNvPr>
          <p:cNvCxnSpPr/>
          <p:nvPr/>
        </p:nvCxnSpPr>
        <p:spPr>
          <a:xfrm rot="-15625">
            <a:off x="773560" y="1485323"/>
            <a:ext cx="2794087" cy="12700"/>
          </a:xfrm>
          <a:prstGeom prst="line">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8" name="AutoShape 8">
            <a:extLst>
              <a:ext uri="{FF2B5EF4-FFF2-40B4-BE49-F238E27FC236}">
                <a16:creationId xmlns:a16="http://schemas.microsoft.com/office/drawing/2014/main" id="{CB75308C-CFA3-A26C-2F58-7BADCB619B05}"/>
              </a:ext>
            </a:extLst>
          </p:cNvPr>
          <p:cNvSpPr/>
          <p:nvPr/>
        </p:nvSpPr>
        <p:spPr>
          <a:xfrm>
            <a:off x="773546" y="1618673"/>
            <a:ext cx="3805382"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err="1">
                <a:solidFill>
                  <a:srgbClr val="4A4A4A"/>
                </a:solidFill>
                <a:latin typeface="Noto Sans SC"/>
                <a:ea typeface="Noto Sans SC"/>
                <a:cs typeface="Noto Sans SC"/>
                <a:sym typeface="Noto Sans SC"/>
              </a:rPr>
              <a:t>真题举例</a:t>
            </a:r>
            <a:r>
              <a:rPr lang="en-US" sz="2400" b="1" i="0" u="none" strike="noStrike" dirty="0">
                <a:solidFill>
                  <a:srgbClr val="4A4A4A"/>
                </a:solidFill>
                <a:latin typeface="Noto Sans SC"/>
                <a:ea typeface="Noto Sans SC"/>
                <a:cs typeface="Noto Sans SC"/>
                <a:sym typeface="Noto Sans SC"/>
              </a:rPr>
              <a:t> &amp; </a:t>
            </a:r>
            <a:r>
              <a:rPr lang="en-US" sz="2400" b="1" i="0" u="none" strike="noStrike" dirty="0" err="1">
                <a:solidFill>
                  <a:srgbClr val="4A4A4A"/>
                </a:solidFill>
                <a:latin typeface="Noto Sans SC"/>
                <a:ea typeface="Noto Sans SC"/>
                <a:cs typeface="Noto Sans SC"/>
                <a:sym typeface="Noto Sans SC"/>
              </a:rPr>
              <a:t>教材关联</a:t>
            </a:r>
            <a:endParaRPr lang="en-US" sz="2400" dirty="0"/>
          </a:p>
        </p:txBody>
      </p:sp>
      <p:sp>
        <p:nvSpPr>
          <p:cNvPr id="21" name="AutoShape 21">
            <a:extLst>
              <a:ext uri="{FF2B5EF4-FFF2-40B4-BE49-F238E27FC236}">
                <a16:creationId xmlns:a16="http://schemas.microsoft.com/office/drawing/2014/main" id="{860C480B-C2FC-9F4E-A275-BA7BDB661367}"/>
              </a:ext>
            </a:extLst>
          </p:cNvPr>
          <p:cNvSpPr/>
          <p:nvPr/>
        </p:nvSpPr>
        <p:spPr>
          <a:xfrm>
            <a:off x="681181" y="1973119"/>
            <a:ext cx="11051310" cy="4602018"/>
          </a:xfrm>
          <a:prstGeom prst="rect">
            <a:avLst/>
          </a:prstGeom>
          <a:noFill/>
          <a:ln w="12700" cap="flat" cmpd="sng">
            <a:noFill/>
            <a:prstDash val="solid"/>
            <a:round/>
          </a:ln>
        </p:spPr>
        <p:txBody>
          <a:bodyPr vert="horz" wrap="square" lIns="0" tIns="0" rIns="0" bIns="0" rtlCol="0" anchor="t" anchorCtr="0"/>
          <a:lstStyle/>
          <a:p>
            <a:pPr>
              <a:lnSpc>
                <a:spcPct val="125000"/>
              </a:lnSpc>
              <a:defRPr/>
            </a:pPr>
            <a:r>
              <a:rPr lang="en-US" altLang="zh-CN" sz="2400" dirty="0">
                <a:solidFill>
                  <a:srgbClr val="4A4A4A"/>
                </a:solidFill>
                <a:latin typeface="Noto Sans SC"/>
                <a:ea typeface="Noto Sans SC"/>
                <a:cs typeface="Noto Sans SC"/>
                <a:sym typeface="Noto Sans SC"/>
              </a:rPr>
              <a:t>（2025江苏卷，第13题）</a:t>
            </a:r>
            <a:r>
              <a:rPr lang="en-US" altLang="zh-CN" sz="2400" dirty="0">
                <a:solidFill>
                  <a:srgbClr val="646464"/>
                </a:solidFill>
                <a:latin typeface="Noto Sans SC"/>
                <a:ea typeface="Noto Sans SC"/>
                <a:cs typeface="Noto Sans SC"/>
                <a:sym typeface="Noto Sans SC"/>
              </a:rPr>
              <a:t>关于人体的内环境与稳态，下列叙述错误的是（ ）</a:t>
            </a:r>
            <a:endParaRPr lang="en-US" altLang="zh-CN" sz="3600" dirty="0"/>
          </a:p>
          <a:p>
            <a:pPr>
              <a:lnSpc>
                <a:spcPct val="125000"/>
              </a:lnSpc>
            </a:pPr>
            <a:r>
              <a:rPr lang="en-US" altLang="zh-CN" sz="2400" dirty="0">
                <a:solidFill>
                  <a:srgbClr val="646464"/>
                </a:solidFill>
                <a:latin typeface="Noto Sans SC"/>
                <a:ea typeface="Noto Sans SC"/>
                <a:cs typeface="Noto Sans SC"/>
                <a:sym typeface="Noto Sans SC"/>
              </a:rPr>
              <a:t>A. </a:t>
            </a:r>
            <a:r>
              <a:rPr lang="en-US" altLang="zh-CN" sz="2400" dirty="0" err="1">
                <a:solidFill>
                  <a:srgbClr val="646464"/>
                </a:solidFill>
                <a:latin typeface="Noto Sans SC"/>
                <a:ea typeface="Noto Sans SC"/>
                <a:cs typeface="Noto Sans SC"/>
                <a:sym typeface="Noto Sans SC"/>
              </a:rPr>
              <a:t>血浆Na⁺浓度升高时，醛固酮增加</a:t>
            </a:r>
            <a:endParaRPr lang="en-US" altLang="zh-CN" sz="2400" dirty="0">
              <a:solidFill>
                <a:srgbClr val="646464"/>
              </a:solidFill>
              <a:latin typeface="Noto Sans SC"/>
              <a:ea typeface="Noto Sans SC"/>
              <a:cs typeface="Noto Sans SC"/>
              <a:sym typeface="Noto Sans SC"/>
            </a:endParaRPr>
          </a:p>
          <a:p>
            <a:pPr>
              <a:lnSpc>
                <a:spcPct val="125000"/>
              </a:lnSpc>
            </a:pPr>
            <a:r>
              <a:rPr lang="en-US" altLang="zh-CN" sz="2400" dirty="0">
                <a:solidFill>
                  <a:srgbClr val="646464"/>
                </a:solidFill>
                <a:latin typeface="Noto Sans SC"/>
                <a:ea typeface="Noto Sans SC"/>
                <a:cs typeface="Noto Sans SC"/>
                <a:sym typeface="Noto Sans SC"/>
              </a:rPr>
              <a:t>B. </a:t>
            </a:r>
            <a:r>
              <a:rPr lang="en-US" altLang="zh-CN" sz="2400" dirty="0" err="1">
                <a:solidFill>
                  <a:srgbClr val="646464"/>
                </a:solidFill>
                <a:latin typeface="Noto Sans SC"/>
                <a:ea typeface="Noto Sans SC"/>
                <a:cs typeface="Noto Sans SC"/>
                <a:sym typeface="Noto Sans SC"/>
              </a:rPr>
              <a:t>血浆H⁺浓度升高时，HCO</a:t>
            </a:r>
            <a:r>
              <a:rPr lang="en-US" altLang="zh-CN" sz="2400" dirty="0">
                <a:solidFill>
                  <a:srgbClr val="646464"/>
                </a:solidFill>
                <a:latin typeface="Noto Sans SC"/>
                <a:ea typeface="Noto Sans SC"/>
                <a:cs typeface="Noto Sans SC"/>
                <a:sym typeface="Noto Sans SC"/>
              </a:rPr>
              <a:t>₃⁻</a:t>
            </a:r>
            <a:r>
              <a:rPr lang="en-US" altLang="zh-CN" sz="2400" dirty="0" err="1">
                <a:solidFill>
                  <a:srgbClr val="646464"/>
                </a:solidFill>
                <a:latin typeface="Noto Sans SC"/>
                <a:ea typeface="Noto Sans SC"/>
                <a:cs typeface="Noto Sans SC"/>
                <a:sym typeface="Noto Sans SC"/>
              </a:rPr>
              <a:t>缓冲</a:t>
            </a:r>
            <a:endParaRPr lang="en-US" altLang="zh-CN" sz="2400" dirty="0">
              <a:solidFill>
                <a:srgbClr val="646464"/>
              </a:solidFill>
              <a:latin typeface="Noto Sans SC"/>
              <a:ea typeface="Noto Sans SC"/>
              <a:cs typeface="Noto Sans SC"/>
              <a:sym typeface="Noto Sans SC"/>
            </a:endParaRPr>
          </a:p>
          <a:p>
            <a:pPr>
              <a:lnSpc>
                <a:spcPct val="125000"/>
              </a:lnSpc>
            </a:pPr>
            <a:r>
              <a:rPr lang="en-US" altLang="zh-CN" sz="2400" dirty="0">
                <a:solidFill>
                  <a:srgbClr val="646464"/>
                </a:solidFill>
                <a:latin typeface="Noto Sans SC"/>
                <a:ea typeface="Noto Sans SC"/>
                <a:cs typeface="Noto Sans SC"/>
                <a:sym typeface="Noto Sans SC"/>
              </a:rPr>
              <a:t>C. </a:t>
            </a:r>
            <a:r>
              <a:rPr lang="en-US" altLang="zh-CN" sz="2400" dirty="0" err="1">
                <a:solidFill>
                  <a:srgbClr val="646464"/>
                </a:solidFill>
                <a:latin typeface="Noto Sans SC"/>
                <a:ea typeface="Noto Sans SC"/>
                <a:cs typeface="Noto Sans SC"/>
                <a:sym typeface="Noto Sans SC"/>
              </a:rPr>
              <a:t>寒冷刺激时，肾上腺素、甲状腺激素分泌增加</a:t>
            </a:r>
            <a:endParaRPr lang="en-US" altLang="zh-CN" sz="2400" dirty="0">
              <a:solidFill>
                <a:srgbClr val="646464"/>
              </a:solidFill>
              <a:latin typeface="Noto Sans SC"/>
              <a:ea typeface="Noto Sans SC"/>
              <a:cs typeface="Noto Sans SC"/>
              <a:sym typeface="Noto Sans SC"/>
            </a:endParaRPr>
          </a:p>
          <a:p>
            <a:pPr>
              <a:lnSpc>
                <a:spcPct val="125000"/>
              </a:lnSpc>
            </a:pPr>
            <a:r>
              <a:rPr lang="en-US" altLang="zh-CN" sz="2400" dirty="0">
                <a:solidFill>
                  <a:srgbClr val="646464"/>
                </a:solidFill>
                <a:latin typeface="Noto Sans SC"/>
                <a:ea typeface="Noto Sans SC"/>
                <a:cs typeface="Noto Sans SC"/>
                <a:sym typeface="Noto Sans SC"/>
              </a:rPr>
              <a:t>D. </a:t>
            </a:r>
            <a:r>
              <a:rPr lang="en-US" altLang="zh-CN" sz="2400" dirty="0" err="1">
                <a:solidFill>
                  <a:srgbClr val="646464"/>
                </a:solidFill>
                <a:latin typeface="Noto Sans SC"/>
                <a:ea typeface="Noto Sans SC"/>
                <a:cs typeface="Noto Sans SC"/>
                <a:sym typeface="Noto Sans SC"/>
              </a:rPr>
              <a:t>失水过多时，抗利尿激素释放增加</a:t>
            </a:r>
            <a:endParaRPr lang="en-US" altLang="zh-CN" sz="2400" dirty="0">
              <a:solidFill>
                <a:srgbClr val="646464"/>
              </a:solidFill>
              <a:latin typeface="Noto Sans SC"/>
              <a:ea typeface="Noto Sans SC"/>
              <a:cs typeface="Noto Sans SC"/>
              <a:sym typeface="Noto Sans SC"/>
            </a:endParaRPr>
          </a:p>
          <a:p>
            <a:pPr>
              <a:lnSpc>
                <a:spcPct val="125000"/>
              </a:lnSpc>
            </a:pPr>
            <a:endParaRPr lang="en-US" altLang="zh-CN" sz="2400" dirty="0">
              <a:solidFill>
                <a:srgbClr val="646464"/>
              </a:solidFill>
              <a:latin typeface="Noto Sans SC"/>
              <a:ea typeface="Noto Sans SC"/>
              <a:cs typeface="Noto Sans SC"/>
              <a:sym typeface="Noto Sans SC"/>
            </a:endParaRPr>
          </a:p>
        </p:txBody>
      </p:sp>
      <p:pic>
        <p:nvPicPr>
          <p:cNvPr id="9" name="Picture 11">
            <a:extLst>
              <a:ext uri="{FF2B5EF4-FFF2-40B4-BE49-F238E27FC236}">
                <a16:creationId xmlns:a16="http://schemas.microsoft.com/office/drawing/2014/main" id="{11E3D361-2D5D-0812-7585-8BFCE4E142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3545" y="983673"/>
            <a:ext cx="406400" cy="406400"/>
          </a:xfrm>
          <a:prstGeom prst="rect">
            <a:avLst/>
          </a:prstGeom>
        </p:spPr>
      </p:pic>
      <p:sp>
        <p:nvSpPr>
          <p:cNvPr id="5" name="AutoShape 21">
            <a:extLst>
              <a:ext uri="{FF2B5EF4-FFF2-40B4-BE49-F238E27FC236}">
                <a16:creationId xmlns:a16="http://schemas.microsoft.com/office/drawing/2014/main" id="{CFFF59EF-6D59-E299-E6C7-44C2171B98AF}"/>
              </a:ext>
            </a:extLst>
          </p:cNvPr>
          <p:cNvSpPr/>
          <p:nvPr/>
        </p:nvSpPr>
        <p:spPr>
          <a:xfrm>
            <a:off x="681180" y="4274128"/>
            <a:ext cx="11051310" cy="2222387"/>
          </a:xfrm>
          <a:prstGeom prst="rect">
            <a:avLst/>
          </a:prstGeom>
          <a:noFill/>
          <a:ln w="12700" cap="flat" cmpd="sng">
            <a:noFill/>
            <a:prstDash val="solid"/>
            <a:round/>
          </a:ln>
        </p:spPr>
        <p:txBody>
          <a:bodyPr vert="horz" wrap="square" lIns="0" tIns="0" rIns="0" bIns="0" rtlCol="0" anchor="t" anchorCtr="0"/>
          <a:lstStyle/>
          <a:p>
            <a:pPr>
              <a:lnSpc>
                <a:spcPct val="125000"/>
              </a:lnSpc>
            </a:pPr>
            <a:r>
              <a:rPr lang="en-US" altLang="zh-CN" sz="2400" dirty="0">
                <a:solidFill>
                  <a:srgbClr val="005A9C"/>
                </a:solidFill>
                <a:latin typeface="Noto Sans SC"/>
                <a:ea typeface="Noto Sans SC"/>
                <a:cs typeface="Noto Sans SC"/>
                <a:sym typeface="Noto Sans SC"/>
              </a:rPr>
              <a:t>教材关联：人教版选择性必修1《稳态与调节》第1章及第2章第4节（P2-P9, P39-P45）</a:t>
            </a:r>
            <a:endParaRPr lang="en-US" altLang="zh-CN" sz="2400" dirty="0">
              <a:solidFill>
                <a:srgbClr val="646464"/>
              </a:solidFill>
              <a:latin typeface="Noto Sans SC"/>
              <a:ea typeface="Noto Sans SC"/>
              <a:cs typeface="Noto Sans SC"/>
              <a:sym typeface="Noto Sans SC"/>
            </a:endParaRPr>
          </a:p>
        </p:txBody>
      </p:sp>
      <p:sp>
        <p:nvSpPr>
          <p:cNvPr id="10" name="AutoShape 21">
            <a:extLst>
              <a:ext uri="{FF2B5EF4-FFF2-40B4-BE49-F238E27FC236}">
                <a16:creationId xmlns:a16="http://schemas.microsoft.com/office/drawing/2014/main" id="{6F6A38C3-1C66-7CBE-E0DD-7E859E853D8F}"/>
              </a:ext>
            </a:extLst>
          </p:cNvPr>
          <p:cNvSpPr/>
          <p:nvPr/>
        </p:nvSpPr>
        <p:spPr>
          <a:xfrm>
            <a:off x="681180" y="5170632"/>
            <a:ext cx="11051310" cy="1365194"/>
          </a:xfrm>
          <a:prstGeom prst="rect">
            <a:avLst/>
          </a:prstGeom>
          <a:noFill/>
          <a:ln w="12700" cap="flat" cmpd="sng">
            <a:noFill/>
            <a:prstDash val="solid"/>
            <a:round/>
          </a:ln>
        </p:spPr>
        <p:txBody>
          <a:bodyPr vert="horz" wrap="square" lIns="0" tIns="0" rIns="0" bIns="0" rtlCol="0" anchor="t" anchorCtr="0"/>
          <a:lstStyle/>
          <a:p>
            <a:pPr>
              <a:lnSpc>
                <a:spcPct val="125000"/>
              </a:lnSpc>
            </a:pPr>
            <a:r>
              <a:rPr lang="en-US" altLang="zh-CN" sz="2400" b="1" dirty="0" err="1">
                <a:solidFill>
                  <a:srgbClr val="4A4A4A"/>
                </a:solidFill>
                <a:latin typeface="Noto Sans SC"/>
                <a:ea typeface="Noto Sans SC"/>
                <a:cs typeface="Noto Sans SC"/>
                <a:sym typeface="Noto Sans SC"/>
              </a:rPr>
              <a:t>核心知识</a:t>
            </a:r>
            <a:r>
              <a:rPr lang="en-US" altLang="zh-CN" sz="2400" b="1" dirty="0">
                <a:solidFill>
                  <a:srgbClr val="4A4A4A"/>
                </a:solidFill>
                <a:latin typeface="Noto Sans SC"/>
                <a:ea typeface="Noto Sans SC"/>
                <a:cs typeface="Noto Sans SC"/>
                <a:sym typeface="Noto Sans SC"/>
              </a:rPr>
              <a:t> &amp; </a:t>
            </a:r>
            <a:r>
              <a:rPr lang="en-US" altLang="zh-CN" sz="2400" b="1" dirty="0" err="1">
                <a:solidFill>
                  <a:srgbClr val="4A4A4A"/>
                </a:solidFill>
                <a:latin typeface="Noto Sans SC"/>
                <a:ea typeface="Noto Sans SC"/>
                <a:cs typeface="Noto Sans SC"/>
                <a:sym typeface="Noto Sans SC"/>
              </a:rPr>
              <a:t>能力</a:t>
            </a:r>
            <a:endParaRPr lang="en-US" altLang="zh-CN" sz="2400" b="1" dirty="0">
              <a:solidFill>
                <a:srgbClr val="4A4A4A"/>
              </a:solidFill>
              <a:latin typeface="Noto Sans SC"/>
              <a:ea typeface="Noto Sans SC"/>
              <a:cs typeface="Noto Sans SC"/>
              <a:sym typeface="Noto Sans SC"/>
            </a:endParaRP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对接：水盐</a:t>
            </a:r>
            <a:r>
              <a:rPr lang="en-US" altLang="zh-CN" sz="2400" dirty="0">
                <a:solidFill>
                  <a:srgbClr val="646464"/>
                </a:solidFill>
                <a:latin typeface="Noto Sans SC"/>
                <a:ea typeface="Noto Sans SC"/>
                <a:cs typeface="Noto Sans SC"/>
                <a:sym typeface="Noto Sans SC"/>
              </a:rPr>
              <a:t>/</a:t>
            </a:r>
            <a:r>
              <a:rPr lang="en-US" altLang="zh-CN" sz="2400" dirty="0" err="1">
                <a:solidFill>
                  <a:srgbClr val="646464"/>
                </a:solidFill>
                <a:latin typeface="Noto Sans SC"/>
                <a:ea typeface="Noto Sans SC"/>
                <a:cs typeface="Noto Sans SC"/>
                <a:sym typeface="Noto Sans SC"/>
              </a:rPr>
              <a:t>酸碱平衡、体温调节</a:t>
            </a:r>
            <a:endParaRPr lang="en-US" altLang="zh-CN" sz="2400" dirty="0">
              <a:solidFill>
                <a:srgbClr val="646464"/>
              </a:solidFill>
              <a:latin typeface="Noto Sans SC"/>
              <a:ea typeface="Noto Sans SC"/>
              <a:cs typeface="Noto Sans SC"/>
              <a:sym typeface="Noto Sans SC"/>
            </a:endParaRP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能力：理解稳态机制、分析调节正误</a:t>
            </a:r>
            <a:endParaRPr lang="en-US" altLang="zh-CN" sz="2400" dirty="0">
              <a:solidFill>
                <a:srgbClr val="646464"/>
              </a:solidFill>
              <a:latin typeface="Noto Sans SC"/>
              <a:ea typeface="Noto Sans SC"/>
              <a:cs typeface="Noto Sans SC"/>
              <a:sym typeface="Noto Sans SC"/>
            </a:endParaRPr>
          </a:p>
        </p:txBody>
      </p:sp>
    </p:spTree>
    <p:extLst>
      <p:ext uri="{BB962C8B-B14F-4D97-AF65-F5344CB8AC3E}">
        <p14:creationId xmlns:p14="http://schemas.microsoft.com/office/powerpoint/2010/main" val="249342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C1655-DCD8-0AFA-6D26-891A0B2BA94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9C7AFF7-47F7-C91E-E5F5-C05015C14B4C}"/>
              </a:ext>
            </a:extLst>
          </p:cNvPr>
          <p:cNvSpPr/>
          <p:nvPr/>
        </p:nvSpPr>
        <p:spPr>
          <a:xfrm>
            <a:off x="519546" y="94673"/>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稳态与调节模块</a:t>
            </a:r>
            <a:endParaRPr lang="en-US" sz="1100"/>
          </a:p>
        </p:txBody>
      </p:sp>
      <p:sp>
        <p:nvSpPr>
          <p:cNvPr id="3" name="AutoShape 3">
            <a:extLst>
              <a:ext uri="{FF2B5EF4-FFF2-40B4-BE49-F238E27FC236}">
                <a16:creationId xmlns:a16="http://schemas.microsoft.com/office/drawing/2014/main" id="{23E3E9CF-A366-E597-DCE5-EC0575502FB2}"/>
              </a:ext>
            </a:extLst>
          </p:cNvPr>
          <p:cNvSpPr/>
          <p:nvPr/>
        </p:nvSpPr>
        <p:spPr>
          <a:xfrm>
            <a:off x="140851" y="729673"/>
            <a:ext cx="11753277" cy="6020954"/>
          </a:xfrm>
          <a:prstGeom prst="roundRect">
            <a:avLst>
              <a:gd name="adj" fmla="val 3846"/>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ctr" anchorCtr="0"/>
          <a:lstStyle/>
          <a:p>
            <a:pPr algn="ctr">
              <a:defRPr/>
            </a:pPr>
            <a:endParaRPr/>
          </a:p>
        </p:txBody>
      </p:sp>
      <p:sp>
        <p:nvSpPr>
          <p:cNvPr id="4" name="AutoShape 4">
            <a:extLst>
              <a:ext uri="{FF2B5EF4-FFF2-40B4-BE49-F238E27FC236}">
                <a16:creationId xmlns:a16="http://schemas.microsoft.com/office/drawing/2014/main" id="{27234ACD-E6EC-00BA-EC72-16DAE058B9AE}"/>
              </a:ext>
            </a:extLst>
          </p:cNvPr>
          <p:cNvSpPr/>
          <p:nvPr/>
        </p:nvSpPr>
        <p:spPr>
          <a:xfrm>
            <a:off x="519546" y="729673"/>
            <a:ext cx="3302000" cy="76200"/>
          </a:xfrm>
          <a:prstGeom prst="roundRect">
            <a:avLst>
              <a:gd name="adj" fmla="val 0"/>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sz="2400"/>
          </a:p>
        </p:txBody>
      </p:sp>
      <p:sp>
        <p:nvSpPr>
          <p:cNvPr id="6" name="AutoShape 6">
            <a:extLst>
              <a:ext uri="{FF2B5EF4-FFF2-40B4-BE49-F238E27FC236}">
                <a16:creationId xmlns:a16="http://schemas.microsoft.com/office/drawing/2014/main" id="{9B3CEC9A-6951-5458-F302-CEB81E581085}"/>
              </a:ext>
            </a:extLst>
          </p:cNvPr>
          <p:cNvSpPr/>
          <p:nvPr/>
        </p:nvSpPr>
        <p:spPr>
          <a:xfrm>
            <a:off x="1281546" y="858315"/>
            <a:ext cx="3505200" cy="4064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400" b="1" dirty="0" err="1">
                <a:solidFill>
                  <a:srgbClr val="4A4A4A"/>
                </a:solidFill>
                <a:latin typeface="Noto Sans SC"/>
                <a:ea typeface="Noto Sans SC"/>
                <a:cs typeface="Noto Sans SC"/>
                <a:sym typeface="Noto Sans SC"/>
              </a:rPr>
              <a:t>免疫调节与疾病关联</a:t>
            </a:r>
            <a:endParaRPr lang="en-US" altLang="zh-CN" sz="1600" dirty="0"/>
          </a:p>
        </p:txBody>
      </p:sp>
      <p:cxnSp>
        <p:nvCxnSpPr>
          <p:cNvPr id="7" name="Connector 7">
            <a:extLst>
              <a:ext uri="{FF2B5EF4-FFF2-40B4-BE49-F238E27FC236}">
                <a16:creationId xmlns:a16="http://schemas.microsoft.com/office/drawing/2014/main" id="{E1B7A9F5-D914-3780-60CD-BE2AB20F6611}"/>
              </a:ext>
            </a:extLst>
          </p:cNvPr>
          <p:cNvCxnSpPr/>
          <p:nvPr/>
        </p:nvCxnSpPr>
        <p:spPr>
          <a:xfrm rot="-15625">
            <a:off x="773560" y="1312148"/>
            <a:ext cx="2794087" cy="12700"/>
          </a:xfrm>
          <a:prstGeom prst="line">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8" name="AutoShape 8">
            <a:extLst>
              <a:ext uri="{FF2B5EF4-FFF2-40B4-BE49-F238E27FC236}">
                <a16:creationId xmlns:a16="http://schemas.microsoft.com/office/drawing/2014/main" id="{51F583CC-6971-35AD-5BBD-5883A62F2D53}"/>
              </a:ext>
            </a:extLst>
          </p:cNvPr>
          <p:cNvSpPr/>
          <p:nvPr/>
        </p:nvSpPr>
        <p:spPr>
          <a:xfrm>
            <a:off x="773546" y="1371757"/>
            <a:ext cx="2898802" cy="280153"/>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err="1">
                <a:solidFill>
                  <a:srgbClr val="4A4A4A"/>
                </a:solidFill>
                <a:latin typeface="Noto Sans SC"/>
                <a:ea typeface="Noto Sans SC"/>
                <a:cs typeface="Noto Sans SC"/>
                <a:sym typeface="Noto Sans SC"/>
              </a:rPr>
              <a:t>真题举例</a:t>
            </a:r>
            <a:r>
              <a:rPr lang="en-US" sz="2400" b="1" i="0" u="none" strike="noStrike" dirty="0">
                <a:solidFill>
                  <a:srgbClr val="4A4A4A"/>
                </a:solidFill>
                <a:latin typeface="Noto Sans SC"/>
                <a:ea typeface="Noto Sans SC"/>
                <a:cs typeface="Noto Sans SC"/>
                <a:sym typeface="Noto Sans SC"/>
              </a:rPr>
              <a:t> &amp; </a:t>
            </a:r>
            <a:r>
              <a:rPr lang="en-US" sz="2400" b="1" i="0" u="none" strike="noStrike" dirty="0" err="1">
                <a:solidFill>
                  <a:srgbClr val="4A4A4A"/>
                </a:solidFill>
                <a:latin typeface="Noto Sans SC"/>
                <a:ea typeface="Noto Sans SC"/>
                <a:cs typeface="Noto Sans SC"/>
                <a:sym typeface="Noto Sans SC"/>
              </a:rPr>
              <a:t>教材关联</a:t>
            </a:r>
            <a:endParaRPr lang="en-US" sz="2400" dirty="0"/>
          </a:p>
        </p:txBody>
      </p:sp>
      <p:sp>
        <p:nvSpPr>
          <p:cNvPr id="21" name="AutoShape 21">
            <a:extLst>
              <a:ext uri="{FF2B5EF4-FFF2-40B4-BE49-F238E27FC236}">
                <a16:creationId xmlns:a16="http://schemas.microsoft.com/office/drawing/2014/main" id="{BE743B31-D97B-CF20-DE80-D6B6EDDDB107}"/>
              </a:ext>
            </a:extLst>
          </p:cNvPr>
          <p:cNvSpPr/>
          <p:nvPr/>
        </p:nvSpPr>
        <p:spPr>
          <a:xfrm>
            <a:off x="417943" y="1229481"/>
            <a:ext cx="6664037" cy="2009910"/>
          </a:xfrm>
          <a:prstGeom prst="rect">
            <a:avLst/>
          </a:prstGeom>
          <a:noFill/>
          <a:ln w="12700" cap="flat" cmpd="sng">
            <a:noFill/>
            <a:prstDash val="solid"/>
            <a:round/>
          </a:ln>
        </p:spPr>
        <p:txBody>
          <a:bodyPr vert="horz" wrap="square" lIns="0" tIns="0" rIns="0" bIns="0" rtlCol="0" anchor="ctr" anchorCtr="0"/>
          <a:lstStyle/>
          <a:p>
            <a:pPr fontAlgn="ctr"/>
            <a:r>
              <a:rPr lang="en-US" altLang="zh-CN" sz="2400" dirty="0">
                <a:solidFill>
                  <a:srgbClr val="4A4A4A"/>
                </a:solidFill>
                <a:latin typeface="Noto Sans SC"/>
                <a:ea typeface="Noto Sans SC"/>
                <a:cs typeface="Noto Sans SC"/>
                <a:sym typeface="Noto Sans SC"/>
              </a:rPr>
              <a:t>                                             （2025江苏卷，第22题）</a:t>
            </a:r>
            <a:r>
              <a:rPr lang="zh-CN" altLang="zh-CN" sz="2400" dirty="0">
                <a:solidFill>
                  <a:srgbClr val="646464"/>
                </a:solidFill>
                <a:latin typeface="Noto Sans SC"/>
                <a:ea typeface="Noto Sans SC"/>
              </a:rPr>
              <a:t>人体具有自我防御能力，能抵御病原体的侵袭。干扰素基因刺激因子（</a:t>
            </a:r>
            <a:r>
              <a:rPr lang="en-US" altLang="zh-CN" sz="2400" dirty="0">
                <a:solidFill>
                  <a:srgbClr val="646464"/>
                </a:solidFill>
                <a:latin typeface="Noto Sans SC"/>
                <a:ea typeface="Noto Sans SC"/>
              </a:rPr>
              <a:t>STING</a:t>
            </a:r>
            <a:r>
              <a:rPr lang="zh-CN" altLang="zh-CN" sz="2400" dirty="0">
                <a:solidFill>
                  <a:srgbClr val="646464"/>
                </a:solidFill>
                <a:latin typeface="Noto Sans SC"/>
                <a:ea typeface="Noto Sans SC"/>
              </a:rPr>
              <a:t>）是人体免疫功能的关键参与者，细胞中</a:t>
            </a:r>
            <a:r>
              <a:rPr lang="en-US" altLang="zh-CN" sz="2400" dirty="0">
                <a:solidFill>
                  <a:srgbClr val="646464"/>
                </a:solidFill>
                <a:latin typeface="Noto Sans SC"/>
                <a:ea typeface="Noto Sans SC"/>
              </a:rPr>
              <a:t>STING</a:t>
            </a:r>
            <a:r>
              <a:rPr lang="zh-CN" altLang="zh-CN" sz="2400" dirty="0">
                <a:solidFill>
                  <a:srgbClr val="646464"/>
                </a:solidFill>
                <a:latin typeface="Noto Sans SC"/>
                <a:ea typeface="Noto Sans SC"/>
              </a:rPr>
              <a:t>转运到高尔基体后，可激活</a:t>
            </a:r>
            <a:r>
              <a:rPr lang="en-US" altLang="zh-CN" sz="2400" dirty="0">
                <a:solidFill>
                  <a:srgbClr val="646464"/>
                </a:solidFill>
                <a:latin typeface="Noto Sans SC"/>
                <a:ea typeface="Noto Sans SC"/>
              </a:rPr>
              <a:t>STING</a:t>
            </a:r>
            <a:r>
              <a:rPr lang="zh-CN" altLang="zh-CN" sz="2400" dirty="0">
                <a:solidFill>
                  <a:srgbClr val="646464"/>
                </a:solidFill>
                <a:latin typeface="Noto Sans SC"/>
                <a:ea typeface="Noto Sans SC"/>
              </a:rPr>
              <a:t>信号通路，促进免疫相关基因</a:t>
            </a:r>
            <a:endParaRPr lang="en-US" altLang="zh-CN" sz="2400" dirty="0">
              <a:solidFill>
                <a:srgbClr val="646464"/>
              </a:solidFill>
              <a:latin typeface="Noto Sans SC"/>
              <a:ea typeface="Noto Sans SC"/>
              <a:cs typeface="Noto Sans SC"/>
              <a:sym typeface="Noto Sans SC"/>
            </a:endParaRPr>
          </a:p>
        </p:txBody>
      </p:sp>
      <p:pic>
        <p:nvPicPr>
          <p:cNvPr id="5" name="Picture 17">
            <a:extLst>
              <a:ext uri="{FF2B5EF4-FFF2-40B4-BE49-F238E27FC236}">
                <a16:creationId xmlns:a16="http://schemas.microsoft.com/office/drawing/2014/main" id="{53E7F564-451F-678F-C854-3CA7374B80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3545" y="857738"/>
            <a:ext cx="406400" cy="406400"/>
          </a:xfrm>
          <a:prstGeom prst="rect">
            <a:avLst/>
          </a:prstGeom>
        </p:spPr>
      </p:pic>
      <p:pic>
        <p:nvPicPr>
          <p:cNvPr id="10" name="图片 9">
            <a:extLst>
              <a:ext uri="{FF2B5EF4-FFF2-40B4-BE49-F238E27FC236}">
                <a16:creationId xmlns:a16="http://schemas.microsoft.com/office/drawing/2014/main" id="{034733AF-FAE7-B375-7E42-7F86C68BF06C}"/>
              </a:ext>
            </a:extLst>
          </p:cNvPr>
          <p:cNvPicPr>
            <a:picLocks noChangeAspect="1"/>
          </p:cNvPicPr>
          <p:nvPr/>
        </p:nvPicPr>
        <p:blipFill>
          <a:blip r:embed="rId5"/>
          <a:stretch>
            <a:fillRect/>
          </a:stretch>
        </p:blipFill>
        <p:spPr>
          <a:xfrm>
            <a:off x="7128164" y="107373"/>
            <a:ext cx="4922985" cy="2769966"/>
          </a:xfrm>
          <a:prstGeom prst="rect">
            <a:avLst/>
          </a:prstGeom>
        </p:spPr>
      </p:pic>
      <p:sp>
        <p:nvSpPr>
          <p:cNvPr id="11" name="AutoShape 21">
            <a:extLst>
              <a:ext uri="{FF2B5EF4-FFF2-40B4-BE49-F238E27FC236}">
                <a16:creationId xmlns:a16="http://schemas.microsoft.com/office/drawing/2014/main" id="{701A43F9-81D4-166A-FCBA-5A72D290C85C}"/>
              </a:ext>
            </a:extLst>
          </p:cNvPr>
          <p:cNvSpPr/>
          <p:nvPr/>
        </p:nvSpPr>
        <p:spPr>
          <a:xfrm>
            <a:off x="526174" y="4964735"/>
            <a:ext cx="11374583" cy="447768"/>
          </a:xfrm>
          <a:prstGeom prst="rect">
            <a:avLst/>
          </a:prstGeom>
          <a:noFill/>
          <a:ln w="12700" cap="flat" cmpd="sng">
            <a:noFill/>
            <a:prstDash val="solid"/>
            <a:round/>
          </a:ln>
        </p:spPr>
        <p:txBody>
          <a:bodyPr vert="horz" wrap="square" lIns="0" tIns="0" rIns="0" bIns="0" rtlCol="0" anchor="t" anchorCtr="0"/>
          <a:lstStyle/>
          <a:p>
            <a:pPr fontAlgn="ctr"/>
            <a:r>
              <a:rPr lang="en-US" altLang="zh-CN" sz="2400" dirty="0">
                <a:solidFill>
                  <a:srgbClr val="005A9C"/>
                </a:solidFill>
                <a:latin typeface="Noto Sans SC"/>
                <a:ea typeface="Noto Sans SC"/>
                <a:cs typeface="Noto Sans SC"/>
                <a:sym typeface="Noto Sans SC"/>
              </a:rPr>
              <a:t>教材关联：人教版选择性必修1《稳态与调节》第4章（P63-P78）</a:t>
            </a:r>
          </a:p>
        </p:txBody>
      </p:sp>
      <p:sp>
        <p:nvSpPr>
          <p:cNvPr id="12" name="AutoShape 21">
            <a:extLst>
              <a:ext uri="{FF2B5EF4-FFF2-40B4-BE49-F238E27FC236}">
                <a16:creationId xmlns:a16="http://schemas.microsoft.com/office/drawing/2014/main" id="{606B010E-BF19-B234-8FB3-B2B9E3D78ED6}"/>
              </a:ext>
            </a:extLst>
          </p:cNvPr>
          <p:cNvSpPr/>
          <p:nvPr/>
        </p:nvSpPr>
        <p:spPr>
          <a:xfrm>
            <a:off x="519544" y="3077044"/>
            <a:ext cx="11028218" cy="1878454"/>
          </a:xfrm>
          <a:prstGeom prst="rect">
            <a:avLst/>
          </a:prstGeom>
          <a:noFill/>
          <a:ln w="12700" cap="flat" cmpd="sng">
            <a:noFill/>
            <a:prstDash val="solid"/>
            <a:round/>
          </a:ln>
        </p:spPr>
        <p:txBody>
          <a:bodyPr vert="horz" wrap="square" lIns="0" tIns="0" rIns="0" bIns="0" rtlCol="0" anchor="t" anchorCtr="0"/>
          <a:lstStyle/>
          <a:p>
            <a:pPr fontAlgn="ctr"/>
            <a:r>
              <a:rPr lang="zh-CN" altLang="zh-CN" sz="2400" dirty="0">
                <a:solidFill>
                  <a:srgbClr val="646464"/>
                </a:solidFill>
                <a:latin typeface="Noto Sans SC"/>
                <a:ea typeface="Noto Sans SC"/>
              </a:rPr>
              <a:t>（</a:t>
            </a:r>
            <a:r>
              <a:rPr lang="en-US" altLang="zh-CN" sz="2400" dirty="0">
                <a:solidFill>
                  <a:srgbClr val="646464"/>
                </a:solidFill>
                <a:latin typeface="Noto Sans SC"/>
                <a:ea typeface="Noto Sans SC"/>
              </a:rPr>
              <a:t>2</a:t>
            </a:r>
            <a:r>
              <a:rPr lang="zh-CN" altLang="zh-CN" sz="2400" dirty="0">
                <a:solidFill>
                  <a:srgbClr val="646464"/>
                </a:solidFill>
                <a:latin typeface="Noto Sans SC"/>
                <a:ea typeface="Noto Sans SC"/>
              </a:rPr>
              <a:t>）激活的</a:t>
            </a:r>
            <a:r>
              <a:rPr lang="en-US" altLang="zh-CN" sz="2400" dirty="0">
                <a:solidFill>
                  <a:srgbClr val="646464"/>
                </a:solidFill>
                <a:latin typeface="Noto Sans SC"/>
                <a:ea typeface="Noto Sans SC"/>
              </a:rPr>
              <a:t>IRF3</a:t>
            </a:r>
            <a:r>
              <a:rPr lang="zh-CN" altLang="zh-CN" sz="2400" dirty="0">
                <a:solidFill>
                  <a:srgbClr val="646464"/>
                </a:solidFill>
                <a:latin typeface="Noto Sans SC"/>
                <a:ea typeface="Noto Sans SC"/>
              </a:rPr>
              <a:t>进入细胞核，促进细胞表达干扰素，抑制病毒增殖，这种免疫类型为</a:t>
            </a:r>
            <a:r>
              <a:rPr lang="en-US" altLang="zh-CN" sz="2400" dirty="0">
                <a:solidFill>
                  <a:srgbClr val="646464"/>
                </a:solidFill>
                <a:latin typeface="Noto Sans SC"/>
                <a:ea typeface="Noto Sans SC"/>
              </a:rPr>
              <a:t>______</a:t>
            </a:r>
            <a:r>
              <a:rPr lang="zh-CN" altLang="zh-CN" sz="2400" dirty="0">
                <a:solidFill>
                  <a:srgbClr val="646464"/>
                </a:solidFill>
                <a:latin typeface="Noto Sans SC"/>
                <a:ea typeface="Noto Sans SC"/>
              </a:rPr>
              <a:t>。</a:t>
            </a:r>
          </a:p>
          <a:p>
            <a:pPr fontAlgn="ctr"/>
            <a:r>
              <a:rPr lang="zh-CN" altLang="zh-CN" sz="2400" dirty="0">
                <a:solidFill>
                  <a:srgbClr val="646464"/>
                </a:solidFill>
                <a:latin typeface="Noto Sans SC"/>
                <a:ea typeface="Noto Sans SC"/>
              </a:rPr>
              <a:t>（</a:t>
            </a:r>
            <a:r>
              <a:rPr lang="en-US" altLang="zh-CN" sz="2400" dirty="0">
                <a:solidFill>
                  <a:srgbClr val="646464"/>
                </a:solidFill>
                <a:latin typeface="Noto Sans SC"/>
                <a:ea typeface="Noto Sans SC"/>
              </a:rPr>
              <a:t>3</a:t>
            </a:r>
            <a:r>
              <a:rPr lang="zh-CN" altLang="zh-CN" sz="2400" dirty="0">
                <a:solidFill>
                  <a:srgbClr val="646464"/>
                </a:solidFill>
                <a:latin typeface="Noto Sans SC"/>
                <a:ea typeface="Noto Sans SC"/>
              </a:rPr>
              <a:t>）</a:t>
            </a:r>
            <a:r>
              <a:rPr lang="en-US" altLang="zh-CN" sz="2400" dirty="0">
                <a:solidFill>
                  <a:srgbClr val="646464"/>
                </a:solidFill>
                <a:latin typeface="Noto Sans SC"/>
                <a:ea typeface="Noto Sans SC"/>
              </a:rPr>
              <a:t>STING</a:t>
            </a:r>
            <a:r>
              <a:rPr lang="zh-CN" altLang="zh-CN" sz="2400" dirty="0">
                <a:solidFill>
                  <a:srgbClr val="646464"/>
                </a:solidFill>
                <a:latin typeface="Noto Sans SC"/>
                <a:ea typeface="Noto Sans SC"/>
              </a:rPr>
              <a:t>蛋白复合物还可以激活转录因子</a:t>
            </a:r>
            <a:r>
              <a:rPr lang="en-US" altLang="zh-CN" sz="2400" dirty="0" err="1">
                <a:solidFill>
                  <a:srgbClr val="646464"/>
                </a:solidFill>
                <a:latin typeface="Noto Sans SC"/>
                <a:ea typeface="Noto Sans SC"/>
              </a:rPr>
              <a:t>NFκB</a:t>
            </a:r>
            <a:r>
              <a:rPr lang="zh-CN" altLang="zh-CN" sz="2400" dirty="0">
                <a:solidFill>
                  <a:srgbClr val="646464"/>
                </a:solidFill>
                <a:latin typeface="Noto Sans SC"/>
                <a:ea typeface="Noto Sans SC"/>
              </a:rPr>
              <a:t>，促进细胞表达抗原呈递相关蛋白，进而可将入侵病毒的抗原呈递在细胞表面，有利于</a:t>
            </a:r>
            <a:r>
              <a:rPr lang="en-US" altLang="zh-CN" sz="2400" dirty="0">
                <a:solidFill>
                  <a:srgbClr val="646464"/>
                </a:solidFill>
                <a:latin typeface="Noto Sans SC"/>
                <a:ea typeface="Noto Sans SC"/>
              </a:rPr>
              <a:t>T</a:t>
            </a:r>
            <a:r>
              <a:rPr lang="zh-CN" altLang="zh-CN" sz="2400" dirty="0">
                <a:solidFill>
                  <a:srgbClr val="646464"/>
                </a:solidFill>
                <a:latin typeface="Noto Sans SC"/>
                <a:ea typeface="Noto Sans SC"/>
              </a:rPr>
              <a:t>细胞通过</a:t>
            </a:r>
            <a:r>
              <a:rPr lang="en-US" altLang="zh-CN" sz="2400" dirty="0">
                <a:solidFill>
                  <a:srgbClr val="646464"/>
                </a:solidFill>
                <a:latin typeface="Noto Sans SC"/>
                <a:ea typeface="Noto Sans SC"/>
              </a:rPr>
              <a:t>______</a:t>
            </a:r>
            <a:r>
              <a:rPr lang="zh-CN" altLang="zh-CN" sz="2400" dirty="0">
                <a:solidFill>
                  <a:srgbClr val="646464"/>
                </a:solidFill>
                <a:latin typeface="Noto Sans SC"/>
                <a:ea typeface="Noto Sans SC"/>
              </a:rPr>
              <a:t>识别到病毒抗原后活化，裂解被病毒感染的靶细胞，这种免疫方式为</a:t>
            </a:r>
            <a:r>
              <a:rPr lang="en-US" altLang="zh-CN" sz="2400" dirty="0">
                <a:solidFill>
                  <a:srgbClr val="646464"/>
                </a:solidFill>
                <a:latin typeface="Noto Sans SC"/>
                <a:ea typeface="Noto Sans SC"/>
              </a:rPr>
              <a:t>______</a:t>
            </a:r>
            <a:r>
              <a:rPr lang="zh-CN" altLang="zh-CN" sz="2400" dirty="0">
                <a:solidFill>
                  <a:srgbClr val="646464"/>
                </a:solidFill>
                <a:latin typeface="Noto Sans SC"/>
                <a:ea typeface="Noto Sans SC"/>
              </a:rPr>
              <a:t>。</a:t>
            </a:r>
          </a:p>
        </p:txBody>
      </p:sp>
      <p:sp>
        <p:nvSpPr>
          <p:cNvPr id="13" name="AutoShape 21">
            <a:extLst>
              <a:ext uri="{FF2B5EF4-FFF2-40B4-BE49-F238E27FC236}">
                <a16:creationId xmlns:a16="http://schemas.microsoft.com/office/drawing/2014/main" id="{456A15C5-DA3F-3C80-E95C-E805F61AEA1E}"/>
              </a:ext>
            </a:extLst>
          </p:cNvPr>
          <p:cNvSpPr/>
          <p:nvPr/>
        </p:nvSpPr>
        <p:spPr>
          <a:xfrm>
            <a:off x="6788730" y="2789001"/>
            <a:ext cx="5484091" cy="376382"/>
          </a:xfrm>
          <a:prstGeom prst="rect">
            <a:avLst/>
          </a:prstGeom>
          <a:noFill/>
          <a:ln w="12700" cap="flat" cmpd="sng">
            <a:noFill/>
            <a:prstDash val="solid"/>
            <a:round/>
          </a:ln>
        </p:spPr>
        <p:txBody>
          <a:bodyPr vert="horz" wrap="square" lIns="0" tIns="0" rIns="0" bIns="0" rtlCol="0" anchor="ctr" anchorCtr="0"/>
          <a:lstStyle/>
          <a:p>
            <a:pPr fontAlgn="ctr"/>
            <a:r>
              <a:rPr lang="zh-CN" altLang="zh-CN" sz="2400" dirty="0">
                <a:solidFill>
                  <a:srgbClr val="646464"/>
                </a:solidFill>
                <a:latin typeface="Noto Sans SC"/>
                <a:ea typeface="Noto Sans SC"/>
              </a:rPr>
              <a:t>的表达，如图</a:t>
            </a:r>
            <a:r>
              <a:rPr lang="en-US" altLang="zh-CN" sz="2400" dirty="0">
                <a:solidFill>
                  <a:srgbClr val="646464"/>
                </a:solidFill>
                <a:latin typeface="Noto Sans SC"/>
                <a:ea typeface="Noto Sans SC"/>
              </a:rPr>
              <a:t>1</a:t>
            </a:r>
            <a:r>
              <a:rPr lang="zh-CN" altLang="zh-CN" sz="2400" dirty="0">
                <a:solidFill>
                  <a:srgbClr val="646464"/>
                </a:solidFill>
                <a:latin typeface="Noto Sans SC"/>
                <a:ea typeface="Noto Sans SC"/>
              </a:rPr>
              <a:t>所示。请回答下列问题：</a:t>
            </a:r>
            <a:endParaRPr lang="en-US" altLang="zh-CN" sz="2400" dirty="0">
              <a:solidFill>
                <a:srgbClr val="646464"/>
              </a:solidFill>
              <a:latin typeface="Noto Sans SC"/>
              <a:ea typeface="Noto Sans SC"/>
            </a:endParaRPr>
          </a:p>
        </p:txBody>
      </p:sp>
      <p:sp>
        <p:nvSpPr>
          <p:cNvPr id="15" name="AutoShape 21">
            <a:extLst>
              <a:ext uri="{FF2B5EF4-FFF2-40B4-BE49-F238E27FC236}">
                <a16:creationId xmlns:a16="http://schemas.microsoft.com/office/drawing/2014/main" id="{1CBA2DE0-6ADD-15C4-C0B7-E69B0F66FE70}"/>
              </a:ext>
            </a:extLst>
          </p:cNvPr>
          <p:cNvSpPr/>
          <p:nvPr/>
        </p:nvSpPr>
        <p:spPr>
          <a:xfrm>
            <a:off x="519544" y="5412502"/>
            <a:ext cx="11374583" cy="434509"/>
          </a:xfrm>
          <a:prstGeom prst="rect">
            <a:avLst/>
          </a:prstGeom>
          <a:noFill/>
          <a:ln w="12700" cap="flat" cmpd="sng">
            <a:noFill/>
            <a:prstDash val="solid"/>
            <a:round/>
          </a:ln>
        </p:spPr>
        <p:txBody>
          <a:bodyPr vert="horz" wrap="square" lIns="0" tIns="0" rIns="0" bIns="0" rtlCol="0" anchor="t" anchorCtr="0"/>
          <a:lstStyle/>
          <a:p>
            <a:pPr lvl="1"/>
            <a:r>
              <a:rPr lang="zh-CN" altLang="zh-CN" sz="2400" b="1" dirty="0">
                <a:solidFill>
                  <a:srgbClr val="4A4A4A"/>
                </a:solidFill>
                <a:latin typeface="Noto Sans SC"/>
                <a:ea typeface="Noto Sans SC"/>
                <a:cs typeface="Noto Sans SC"/>
              </a:rPr>
              <a:t>核心知识</a:t>
            </a:r>
            <a:r>
              <a:rPr lang="zh-CN" altLang="zh-CN" sz="2400" dirty="0">
                <a:solidFill>
                  <a:schemeClr val="tx1"/>
                </a:solidFill>
                <a:latin typeface="Noto Sans SC"/>
                <a:ea typeface="Noto Sans SC"/>
              </a:rPr>
              <a:t>：</a:t>
            </a:r>
            <a:r>
              <a:rPr lang="zh-CN" altLang="zh-CN" sz="2400" dirty="0">
                <a:solidFill>
                  <a:srgbClr val="646464"/>
                </a:solidFill>
                <a:latin typeface="Noto Sans SC"/>
                <a:ea typeface="Noto Sans SC"/>
              </a:rPr>
              <a:t>特异性免疫（体液免疫和细胞免疫）、基因表达分析的实验方法。</a:t>
            </a:r>
          </a:p>
        </p:txBody>
      </p:sp>
      <p:sp>
        <p:nvSpPr>
          <p:cNvPr id="16" name="AutoShape 21">
            <a:extLst>
              <a:ext uri="{FF2B5EF4-FFF2-40B4-BE49-F238E27FC236}">
                <a16:creationId xmlns:a16="http://schemas.microsoft.com/office/drawing/2014/main" id="{DFF46873-8687-1A49-B101-5A74EE264F3E}"/>
              </a:ext>
            </a:extLst>
          </p:cNvPr>
          <p:cNvSpPr/>
          <p:nvPr/>
        </p:nvSpPr>
        <p:spPr>
          <a:xfrm>
            <a:off x="531090" y="5807650"/>
            <a:ext cx="11374583" cy="779897"/>
          </a:xfrm>
          <a:prstGeom prst="rect">
            <a:avLst/>
          </a:prstGeom>
          <a:noFill/>
          <a:ln w="12700" cap="flat" cmpd="sng">
            <a:noFill/>
            <a:prstDash val="solid"/>
            <a:round/>
          </a:ln>
        </p:spPr>
        <p:txBody>
          <a:bodyPr vert="horz" wrap="square" lIns="0" tIns="0" rIns="0" bIns="0" rtlCol="0" anchor="t" anchorCtr="0"/>
          <a:lstStyle/>
          <a:p>
            <a:pPr lvl="1"/>
            <a:r>
              <a:rPr lang="zh-CN" altLang="zh-CN" sz="2400" b="1" dirty="0">
                <a:solidFill>
                  <a:srgbClr val="4A4A4A"/>
                </a:solidFill>
                <a:latin typeface="Noto Sans SC"/>
                <a:ea typeface="Noto Sans SC"/>
                <a:cs typeface="Noto Sans SC"/>
              </a:rPr>
              <a:t>考察能力</a:t>
            </a:r>
            <a:r>
              <a:rPr lang="zh-CN" altLang="zh-CN" sz="2400" dirty="0">
                <a:solidFill>
                  <a:schemeClr val="tx1"/>
                </a:solidFill>
                <a:latin typeface="Noto Sans SC"/>
                <a:ea typeface="Noto Sans SC"/>
              </a:rPr>
              <a:t>：</a:t>
            </a:r>
            <a:r>
              <a:rPr lang="zh-CN" altLang="zh-CN" sz="2400" dirty="0">
                <a:solidFill>
                  <a:srgbClr val="646464"/>
                </a:solidFill>
                <a:latin typeface="Noto Sans SC"/>
                <a:ea typeface="Noto Sans SC"/>
              </a:rPr>
              <a:t>理解免疫调节的分子机制；分析</a:t>
            </a:r>
            <a:r>
              <a:rPr lang="en-US" altLang="zh-CN" sz="2400" dirty="0">
                <a:solidFill>
                  <a:srgbClr val="646464"/>
                </a:solidFill>
                <a:latin typeface="Noto Sans SC"/>
                <a:ea typeface="Noto Sans SC"/>
              </a:rPr>
              <a:t> STING </a:t>
            </a:r>
            <a:r>
              <a:rPr lang="zh-CN" altLang="zh-CN" sz="2400" dirty="0">
                <a:solidFill>
                  <a:srgbClr val="646464"/>
                </a:solidFill>
                <a:latin typeface="Noto Sans SC"/>
                <a:ea typeface="Noto Sans SC"/>
              </a:rPr>
              <a:t>信号通路在免疫和代谢中的作用；解读实验数据并得出结论；设计实验筛选差异表达基因。</a:t>
            </a:r>
          </a:p>
        </p:txBody>
      </p:sp>
    </p:spTree>
    <p:extLst>
      <p:ext uri="{BB962C8B-B14F-4D97-AF65-F5344CB8AC3E}">
        <p14:creationId xmlns:p14="http://schemas.microsoft.com/office/powerpoint/2010/main" val="79733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生物与环境模块核心概念</a:t>
            </a:r>
            <a:endParaRPr lang="en-US" sz="1100"/>
          </a:p>
        </p:txBody>
      </p:sp>
      <p:sp>
        <p:nvSpPr>
          <p:cNvPr id="3" name="AutoShape 3"/>
          <p:cNvSpPr/>
          <p:nvPr/>
        </p:nvSpPr>
        <p:spPr>
          <a:xfrm>
            <a:off x="762000" y="1651000"/>
            <a:ext cx="5334000" cy="4318000"/>
          </a:xfrm>
          <a:prstGeom prst="roundRect">
            <a:avLst>
              <a:gd name="adj" fmla="val 2941"/>
            </a:avLst>
          </a:prstGeom>
          <a:solidFill>
            <a:srgbClr val="FFFFFF">
              <a:alpha val="10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srcRect l="10124" r="10124"/>
          <a:stretch>
            <a:fillRect/>
          </a:stretch>
        </p:blipFill>
        <p:spPr>
          <a:xfrm>
            <a:off x="889000" y="1778000"/>
            <a:ext cx="5080000" cy="4064000"/>
          </a:xfrm>
          <a:prstGeom prst="rect">
            <a:avLst/>
          </a:prstGeom>
          <a:noFill/>
          <a:ln w="25400" cap="flat" cmpd="sng">
            <a:noFill/>
            <a:prstDash val="solid"/>
            <a:round/>
          </a:ln>
        </p:spPr>
      </p:pic>
      <p:sp>
        <p:nvSpPr>
          <p:cNvPr id="5" name="AutoShape 5"/>
          <p:cNvSpPr/>
          <p:nvPr/>
        </p:nvSpPr>
        <p:spPr>
          <a:xfrm>
            <a:off x="6350000" y="1651000"/>
            <a:ext cx="5080000" cy="1079500"/>
          </a:xfrm>
          <a:prstGeom prst="roundRect">
            <a:avLst>
              <a:gd name="adj" fmla="val 11764"/>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04000" y="1930400"/>
            <a:ext cx="508000" cy="508000"/>
          </a:xfrm>
          <a:prstGeom prst="rect">
            <a:avLst/>
          </a:prstGeom>
        </p:spPr>
      </p:pic>
      <p:sp>
        <p:nvSpPr>
          <p:cNvPr id="7" name="AutoShape 7"/>
          <p:cNvSpPr/>
          <p:nvPr/>
        </p:nvSpPr>
        <p:spPr>
          <a:xfrm>
            <a:off x="7239000" y="1930400"/>
            <a:ext cx="3937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种群与群落</a:t>
            </a:r>
            <a:endParaRPr lang="en-US" sz="1100"/>
          </a:p>
        </p:txBody>
      </p:sp>
      <p:sp>
        <p:nvSpPr>
          <p:cNvPr id="8" name="AutoShape 8"/>
          <p:cNvSpPr/>
          <p:nvPr/>
        </p:nvSpPr>
        <p:spPr>
          <a:xfrm>
            <a:off x="6350000" y="2921000"/>
            <a:ext cx="5080000" cy="1079500"/>
          </a:xfrm>
          <a:prstGeom prst="roundRect">
            <a:avLst>
              <a:gd name="adj" fmla="val 11764"/>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04000" y="3200400"/>
            <a:ext cx="508000" cy="508000"/>
          </a:xfrm>
          <a:prstGeom prst="rect">
            <a:avLst/>
          </a:prstGeom>
        </p:spPr>
      </p:pic>
      <p:sp>
        <p:nvSpPr>
          <p:cNvPr id="10" name="AutoShape 10"/>
          <p:cNvSpPr/>
          <p:nvPr/>
        </p:nvSpPr>
        <p:spPr>
          <a:xfrm>
            <a:off x="7239000" y="3200400"/>
            <a:ext cx="3937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生态系统的结构与功能</a:t>
            </a:r>
            <a:endParaRPr lang="en-US" sz="1100"/>
          </a:p>
        </p:txBody>
      </p:sp>
      <p:sp>
        <p:nvSpPr>
          <p:cNvPr id="11" name="AutoShape 11"/>
          <p:cNvSpPr/>
          <p:nvPr/>
        </p:nvSpPr>
        <p:spPr>
          <a:xfrm>
            <a:off x="6350000" y="4191000"/>
            <a:ext cx="5080000" cy="1079500"/>
          </a:xfrm>
          <a:prstGeom prst="roundRect">
            <a:avLst>
              <a:gd name="adj" fmla="val 11764"/>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04000" y="4470400"/>
            <a:ext cx="508000" cy="508000"/>
          </a:xfrm>
          <a:prstGeom prst="rect">
            <a:avLst/>
          </a:prstGeom>
        </p:spPr>
      </p:pic>
      <p:sp>
        <p:nvSpPr>
          <p:cNvPr id="13" name="AutoShape 13"/>
          <p:cNvSpPr/>
          <p:nvPr/>
        </p:nvSpPr>
        <p:spPr>
          <a:xfrm>
            <a:off x="7239000" y="4470400"/>
            <a:ext cx="3937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生态系统的稳定性与生态工程</a:t>
            </a:r>
            <a:endParaRPr lang="en-US" sz="1100"/>
          </a:p>
        </p:txBody>
      </p:sp>
      <p:sp>
        <p:nvSpPr>
          <p:cNvPr id="14" name="AutoShape 14"/>
          <p:cNvSpPr/>
          <p:nvPr/>
        </p:nvSpPr>
        <p:spPr>
          <a:xfrm>
            <a:off x="6350000" y="5461000"/>
            <a:ext cx="5080000" cy="1079500"/>
          </a:xfrm>
          <a:prstGeom prst="roundRect">
            <a:avLst>
              <a:gd name="adj" fmla="val 11764"/>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04000" y="5740400"/>
            <a:ext cx="508000" cy="508000"/>
          </a:xfrm>
          <a:prstGeom prst="rect">
            <a:avLst/>
          </a:prstGeom>
        </p:spPr>
      </p:pic>
      <p:sp>
        <p:nvSpPr>
          <p:cNvPr id="16" name="AutoShape 16"/>
          <p:cNvSpPr/>
          <p:nvPr/>
        </p:nvSpPr>
        <p:spPr>
          <a:xfrm>
            <a:off x="7239000" y="5740400"/>
            <a:ext cx="3937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4A4A4A"/>
                </a:solidFill>
                <a:latin typeface="Noto Sans SC"/>
                <a:ea typeface="Noto Sans SC"/>
                <a:cs typeface="Noto Sans SC"/>
                <a:sym typeface="Noto Sans SC"/>
              </a:rPr>
              <a:t>环境保护与可持续发展</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生物与环境模块：真题分析与能力考察</a:t>
            </a:r>
            <a:endParaRPr lang="en-US" sz="1100"/>
          </a:p>
        </p:txBody>
      </p:sp>
      <p:sp>
        <p:nvSpPr>
          <p:cNvPr id="3" name="AutoShape 3"/>
          <p:cNvSpPr/>
          <p:nvPr/>
        </p:nvSpPr>
        <p:spPr>
          <a:xfrm>
            <a:off x="762000" y="1270000"/>
            <a:ext cx="11430000" cy="5461000"/>
          </a:xfrm>
          <a:prstGeom prst="roundRect">
            <a:avLst>
              <a:gd name="adj" fmla="val 2469"/>
            </a:avLst>
          </a:prstGeom>
          <a:solidFill>
            <a:srgbClr val="FFFFFF">
              <a:alpha val="10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0" tIns="0" rIns="0" bIns="0" rtlCol="0" anchor="ctr" anchorCtr="0"/>
          <a:lstStyle/>
          <a:p>
            <a:pPr algn="ctr">
              <a:defRPr/>
            </a:pPr>
            <a:endParaRPr/>
          </a:p>
        </p:txBody>
      </p:sp>
      <p:sp>
        <p:nvSpPr>
          <p:cNvPr id="4" name="AutoShape 4"/>
          <p:cNvSpPr/>
          <p:nvPr/>
        </p:nvSpPr>
        <p:spPr>
          <a:xfrm>
            <a:off x="762000" y="1270000"/>
            <a:ext cx="5143500" cy="76200"/>
          </a:xfrm>
          <a:prstGeom prst="roundRect">
            <a:avLst>
              <a:gd name="adj" fmla="val 0"/>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1587500"/>
            <a:ext cx="355600" cy="355600"/>
          </a:xfrm>
          <a:prstGeom prst="rect">
            <a:avLst/>
          </a:prstGeom>
        </p:spPr>
      </p:pic>
      <p:sp>
        <p:nvSpPr>
          <p:cNvPr id="6" name="AutoShape 6"/>
          <p:cNvSpPr/>
          <p:nvPr/>
        </p:nvSpPr>
        <p:spPr>
          <a:xfrm>
            <a:off x="1460500" y="1549400"/>
            <a:ext cx="4822536" cy="431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err="1">
                <a:solidFill>
                  <a:srgbClr val="4A4A4A"/>
                </a:solidFill>
                <a:latin typeface="Noto Sans SC"/>
                <a:ea typeface="Noto Sans SC"/>
                <a:cs typeface="Noto Sans SC"/>
                <a:sym typeface="Noto Sans SC"/>
              </a:rPr>
              <a:t>真题考点：生态修复工程</a:t>
            </a:r>
            <a:endParaRPr lang="en-US" sz="1600" dirty="0"/>
          </a:p>
        </p:txBody>
      </p:sp>
      <p:cxnSp>
        <p:nvCxnSpPr>
          <p:cNvPr id="7" name="Connector 7"/>
          <p:cNvCxnSpPr/>
          <p:nvPr/>
        </p:nvCxnSpPr>
        <p:spPr>
          <a:xfrm rot="-9418">
            <a:off x="1016009" y="2025650"/>
            <a:ext cx="4635535" cy="12700"/>
          </a:xfrm>
          <a:prstGeom prst="straightConnector1">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8" name="AutoShape 8"/>
          <p:cNvSpPr/>
          <p:nvPr/>
        </p:nvSpPr>
        <p:spPr>
          <a:xfrm>
            <a:off x="1016000" y="2159000"/>
            <a:ext cx="11176000" cy="3810000"/>
          </a:xfrm>
          <a:prstGeom prst="rect">
            <a:avLst/>
          </a:prstGeom>
          <a:noFill/>
          <a:ln w="12700" cap="flat" cmpd="sng">
            <a:noFill/>
            <a:prstDash val="solid"/>
            <a:round/>
          </a:ln>
        </p:spPr>
        <p:txBody>
          <a:bodyPr vert="horz" wrap="square" lIns="0" tIns="0" rIns="0" bIns="0" rtlCol="0" anchor="ctr" anchorCtr="0"/>
          <a:lstStyle/>
          <a:p>
            <a:pPr fontAlgn="ctr"/>
            <a:r>
              <a:rPr lang="en-US" sz="2400" b="1" i="0" u="none" strike="noStrike" dirty="0" err="1">
                <a:solidFill>
                  <a:srgbClr val="005A9C"/>
                </a:solidFill>
                <a:latin typeface="Noto Sans SC"/>
                <a:ea typeface="Noto Sans SC"/>
                <a:cs typeface="Noto Sans SC"/>
                <a:sym typeface="Noto Sans SC"/>
              </a:rPr>
              <a:t>真题举例</a:t>
            </a:r>
            <a:r>
              <a:rPr lang="en-US" sz="2400" b="1" i="0" u="none" strike="noStrike" dirty="0">
                <a:solidFill>
                  <a:srgbClr val="005A9C"/>
                </a:solidFill>
                <a:latin typeface="Noto Sans SC"/>
                <a:ea typeface="Noto Sans SC"/>
                <a:cs typeface="Noto Sans SC"/>
                <a:sym typeface="Noto Sans SC"/>
              </a:rPr>
              <a:t>：</a:t>
            </a:r>
            <a:r>
              <a:rPr lang="en-US" sz="2400" b="0" i="0" u="none" strike="noStrike" dirty="0">
                <a:solidFill>
                  <a:srgbClr val="4A4A4A"/>
                </a:solidFill>
                <a:latin typeface="Noto Sans SC"/>
                <a:ea typeface="Noto Sans SC"/>
                <a:cs typeface="Noto Sans SC"/>
                <a:sym typeface="Noto Sans SC"/>
              </a:rPr>
              <a:t>（2025江苏卷，第5题）</a:t>
            </a:r>
            <a:r>
              <a:rPr lang="zh-CN" altLang="zh-CN" sz="2400" dirty="0">
                <a:solidFill>
                  <a:srgbClr val="4A4A4A"/>
                </a:solidFill>
                <a:latin typeface="Noto Sans SC"/>
                <a:ea typeface="Noto Sans SC"/>
              </a:rPr>
              <a:t>江苏某地运用生态修复工程技术，将废弃矿区建设成为中国最美的乡村湿地之一。下列相关叙述错误的是（</a:t>
            </a:r>
            <a:r>
              <a:rPr lang="en-US" altLang="zh-CN" sz="2400" dirty="0">
                <a:solidFill>
                  <a:srgbClr val="4A4A4A"/>
                </a:solidFill>
                <a:latin typeface="Noto Sans SC"/>
                <a:ea typeface="Noto Sans SC"/>
              </a:rPr>
              <a:t>    </a:t>
            </a:r>
            <a:r>
              <a:rPr lang="zh-CN" altLang="zh-CN" sz="2400" dirty="0">
                <a:solidFill>
                  <a:srgbClr val="4A4A4A"/>
                </a:solidFill>
                <a:latin typeface="Noto Sans SC"/>
                <a:ea typeface="Noto Sans SC"/>
              </a:rPr>
              <a:t>）</a:t>
            </a:r>
            <a:endParaRPr lang="en-US" altLang="zh-CN" sz="2400" dirty="0">
              <a:solidFill>
                <a:srgbClr val="4A4A4A"/>
              </a:solidFill>
              <a:latin typeface="Noto Sans SC"/>
              <a:ea typeface="Noto Sans SC"/>
            </a:endParaRPr>
          </a:p>
          <a:p>
            <a:pPr fontAlgn="ctr"/>
            <a:r>
              <a:rPr lang="en-US" altLang="zh-CN" sz="2400" dirty="0">
                <a:solidFill>
                  <a:srgbClr val="4A4A4A"/>
                </a:solidFill>
                <a:latin typeface="Noto Sans SC"/>
                <a:ea typeface="Noto Sans SC"/>
              </a:rPr>
              <a:t>A.</a:t>
            </a:r>
            <a:r>
              <a:rPr lang="zh-CN" altLang="zh-CN" sz="2400" dirty="0">
                <a:solidFill>
                  <a:srgbClr val="4A4A4A"/>
                </a:solidFill>
                <a:latin typeface="Noto Sans SC"/>
                <a:ea typeface="Noto Sans SC"/>
              </a:rPr>
              <a:t>先从非生物因素入手，改善地貌条件、治理水体污染、修建引水工程</a:t>
            </a:r>
            <a:r>
              <a:rPr lang="en-US" altLang="zh-CN" sz="2400" dirty="0">
                <a:solidFill>
                  <a:srgbClr val="4A4A4A"/>
                </a:solidFill>
                <a:latin typeface="Noto Sans SC"/>
                <a:ea typeface="Noto Sans SC"/>
              </a:rPr>
              <a:t>B. </a:t>
            </a:r>
            <a:r>
              <a:rPr lang="zh-CN" altLang="zh-CN" sz="2400" dirty="0">
                <a:solidFill>
                  <a:srgbClr val="4A4A4A"/>
                </a:solidFill>
                <a:latin typeface="Noto Sans SC"/>
                <a:ea typeface="Noto Sans SC"/>
              </a:rPr>
              <a:t>构建适合本地、结构良好的植被体系，提高生产者的生物量</a:t>
            </a:r>
          </a:p>
          <a:p>
            <a:pPr fontAlgn="ctr"/>
            <a:r>
              <a:rPr lang="en-US" altLang="zh-CN" sz="2400" dirty="0">
                <a:solidFill>
                  <a:srgbClr val="4A4A4A"/>
                </a:solidFill>
                <a:latin typeface="Noto Sans SC"/>
                <a:ea typeface="Noto Sans SC"/>
              </a:rPr>
              <a:t>C. </a:t>
            </a:r>
            <a:r>
              <a:rPr lang="zh-CN" altLang="zh-CN" sz="2400" dirty="0">
                <a:solidFill>
                  <a:srgbClr val="4A4A4A"/>
                </a:solidFill>
                <a:latin typeface="Noto Sans SC"/>
                <a:ea typeface="Noto Sans SC"/>
              </a:rPr>
              <a:t>生态修复工程调整了生态系统的营养结构</a:t>
            </a:r>
          </a:p>
          <a:p>
            <a:pPr fontAlgn="ctr"/>
            <a:r>
              <a:rPr lang="en-US" altLang="zh-CN" sz="2400" dirty="0">
                <a:solidFill>
                  <a:srgbClr val="4A4A4A"/>
                </a:solidFill>
                <a:latin typeface="Noto Sans SC"/>
                <a:ea typeface="Noto Sans SC"/>
              </a:rPr>
              <a:t>D. </a:t>
            </a:r>
            <a:r>
              <a:rPr lang="zh-CN" altLang="zh-CN" sz="2400" dirty="0">
                <a:solidFill>
                  <a:srgbClr val="4A4A4A"/>
                </a:solidFill>
                <a:latin typeface="Noto Sans SC"/>
                <a:ea typeface="Noto Sans SC"/>
              </a:rPr>
              <a:t>建设合理景观，综合提高其经济、生态等生物多样性的直接价值</a:t>
            </a:r>
          </a:p>
          <a:p>
            <a:pPr indent="0" algn="l">
              <a:lnSpc>
                <a:spcPct val="125000"/>
              </a:lnSpc>
            </a:pPr>
            <a:endParaRPr lang="en-US" sz="2400" b="0" i="0" u="none" strike="noStrike" dirty="0">
              <a:solidFill>
                <a:srgbClr val="4A4A4A"/>
              </a:solidFill>
              <a:latin typeface="Noto Sans SC"/>
              <a:ea typeface="Noto Sans SC"/>
              <a:cs typeface="Noto Sans SC"/>
              <a:sym typeface="Noto Sans SC"/>
            </a:endParaRPr>
          </a:p>
          <a:p>
            <a:pPr indent="0" algn="l">
              <a:lnSpc>
                <a:spcPct val="125000"/>
              </a:lnSpc>
            </a:pPr>
            <a:r>
              <a:rPr lang="en-US" sz="2400" b="1" i="0" u="none" strike="noStrike" dirty="0">
                <a:solidFill>
                  <a:srgbClr val="005A9C"/>
                </a:solidFill>
                <a:latin typeface="Noto Sans SC"/>
                <a:ea typeface="Noto Sans SC"/>
                <a:cs typeface="Noto Sans SC"/>
                <a:sym typeface="Noto Sans SC"/>
              </a:rPr>
              <a:t>教材关联：</a:t>
            </a:r>
            <a:r>
              <a:rPr lang="en-US" sz="2400" b="0" i="0" u="none" strike="noStrike" dirty="0">
                <a:solidFill>
                  <a:srgbClr val="4A4A4A"/>
                </a:solidFill>
                <a:latin typeface="Noto Sans SC"/>
                <a:ea typeface="Noto Sans SC"/>
                <a:cs typeface="Noto Sans SC"/>
                <a:sym typeface="Noto Sans SC"/>
              </a:rPr>
              <a:t>人教版选择性必修2《生物与环境》第5、6章（P85-P110）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C3C94-1021-4610-709A-09DED832EDF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0A04E87-6480-3E4E-E249-7BCC750238C9}"/>
              </a:ext>
            </a:extLst>
          </p:cNvPr>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生物与环境模块：真题分析与能力考察</a:t>
            </a:r>
            <a:endParaRPr lang="en-US" sz="1100"/>
          </a:p>
        </p:txBody>
      </p:sp>
      <p:sp>
        <p:nvSpPr>
          <p:cNvPr id="3" name="AutoShape 3">
            <a:extLst>
              <a:ext uri="{FF2B5EF4-FFF2-40B4-BE49-F238E27FC236}">
                <a16:creationId xmlns:a16="http://schemas.microsoft.com/office/drawing/2014/main" id="{84951041-5E53-8859-5B34-64E7F66AECCD}"/>
              </a:ext>
            </a:extLst>
          </p:cNvPr>
          <p:cNvSpPr/>
          <p:nvPr/>
        </p:nvSpPr>
        <p:spPr>
          <a:xfrm>
            <a:off x="762000" y="1270000"/>
            <a:ext cx="11430000" cy="5461000"/>
          </a:xfrm>
          <a:prstGeom prst="roundRect">
            <a:avLst>
              <a:gd name="adj" fmla="val 2469"/>
            </a:avLst>
          </a:prstGeom>
          <a:solidFill>
            <a:srgbClr val="FFFFFF">
              <a:alpha val="10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0" tIns="0" rIns="0" bIns="0" rtlCol="0" anchor="ctr" anchorCtr="0"/>
          <a:lstStyle/>
          <a:p>
            <a:pPr algn="ctr">
              <a:defRPr/>
            </a:pPr>
            <a:endParaRPr/>
          </a:p>
        </p:txBody>
      </p:sp>
      <p:sp>
        <p:nvSpPr>
          <p:cNvPr id="4" name="AutoShape 4">
            <a:extLst>
              <a:ext uri="{FF2B5EF4-FFF2-40B4-BE49-F238E27FC236}">
                <a16:creationId xmlns:a16="http://schemas.microsoft.com/office/drawing/2014/main" id="{1E58BB27-0BF5-C46B-0ADE-1C7C86156CC0}"/>
              </a:ext>
            </a:extLst>
          </p:cNvPr>
          <p:cNvSpPr/>
          <p:nvPr/>
        </p:nvSpPr>
        <p:spPr>
          <a:xfrm>
            <a:off x="762000" y="1270000"/>
            <a:ext cx="5143500" cy="76200"/>
          </a:xfrm>
          <a:prstGeom prst="roundRect">
            <a:avLst>
              <a:gd name="adj" fmla="val 0"/>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6" name="AutoShape 6">
            <a:extLst>
              <a:ext uri="{FF2B5EF4-FFF2-40B4-BE49-F238E27FC236}">
                <a16:creationId xmlns:a16="http://schemas.microsoft.com/office/drawing/2014/main" id="{5003A746-2D79-E417-60A8-65D2BBD3891D}"/>
              </a:ext>
            </a:extLst>
          </p:cNvPr>
          <p:cNvSpPr/>
          <p:nvPr/>
        </p:nvSpPr>
        <p:spPr>
          <a:xfrm>
            <a:off x="1460500" y="1549400"/>
            <a:ext cx="4822536" cy="4318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400" b="1" dirty="0" err="1">
                <a:solidFill>
                  <a:srgbClr val="4A4A4A"/>
                </a:solidFill>
                <a:latin typeface="Noto Sans SC"/>
                <a:ea typeface="Noto Sans SC"/>
                <a:cs typeface="Noto Sans SC"/>
                <a:sym typeface="Noto Sans SC"/>
              </a:rPr>
              <a:t>真题考点：种群与群落</a:t>
            </a:r>
            <a:endParaRPr lang="en-US" altLang="zh-CN" sz="1600" dirty="0"/>
          </a:p>
        </p:txBody>
      </p:sp>
      <p:cxnSp>
        <p:nvCxnSpPr>
          <p:cNvPr id="7" name="Connector 7">
            <a:extLst>
              <a:ext uri="{FF2B5EF4-FFF2-40B4-BE49-F238E27FC236}">
                <a16:creationId xmlns:a16="http://schemas.microsoft.com/office/drawing/2014/main" id="{7E8D2A88-2081-E84A-7338-BB1B05CE3131}"/>
              </a:ext>
            </a:extLst>
          </p:cNvPr>
          <p:cNvCxnSpPr/>
          <p:nvPr/>
        </p:nvCxnSpPr>
        <p:spPr>
          <a:xfrm rot="-9418">
            <a:off x="1016009" y="2025650"/>
            <a:ext cx="4635535" cy="12700"/>
          </a:xfrm>
          <a:prstGeom prst="straightConnector1">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8" name="AutoShape 8">
            <a:extLst>
              <a:ext uri="{FF2B5EF4-FFF2-40B4-BE49-F238E27FC236}">
                <a16:creationId xmlns:a16="http://schemas.microsoft.com/office/drawing/2014/main" id="{A78B765D-2456-06B8-98A3-9D69BE06806D}"/>
              </a:ext>
            </a:extLst>
          </p:cNvPr>
          <p:cNvSpPr/>
          <p:nvPr/>
        </p:nvSpPr>
        <p:spPr>
          <a:xfrm>
            <a:off x="1016000" y="2347768"/>
            <a:ext cx="11176000" cy="38100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sz="2400" b="1" i="0" u="none" strike="noStrike" dirty="0" err="1">
                <a:solidFill>
                  <a:srgbClr val="005A9C"/>
                </a:solidFill>
                <a:latin typeface="Noto Sans SC"/>
                <a:ea typeface="Noto Sans SC"/>
                <a:cs typeface="Noto Sans SC"/>
                <a:sym typeface="Noto Sans SC"/>
              </a:rPr>
              <a:t>真题举例</a:t>
            </a:r>
            <a:r>
              <a:rPr lang="en-US" altLang="zh-CN" sz="2400" b="1" dirty="0">
                <a:solidFill>
                  <a:srgbClr val="005A9C"/>
                </a:solidFill>
                <a:latin typeface="Noto Sans SC"/>
                <a:ea typeface="Noto Sans SC"/>
                <a:cs typeface="Noto Sans SC"/>
                <a:sym typeface="Noto Sans SC"/>
              </a:rPr>
              <a:t> ：</a:t>
            </a:r>
            <a:r>
              <a:rPr lang="en-US" altLang="zh-CN" sz="2400" dirty="0">
                <a:solidFill>
                  <a:srgbClr val="4A4A4A"/>
                </a:solidFill>
                <a:latin typeface="Noto Sans SC"/>
                <a:ea typeface="Noto Sans SC"/>
                <a:cs typeface="Noto Sans SC"/>
                <a:sym typeface="Noto Sans SC"/>
              </a:rPr>
              <a:t>（2025江苏卷，第17题</a:t>
            </a:r>
            <a:r>
              <a:rPr lang="en-US" altLang="zh-CN" sz="2400" dirty="0">
                <a:solidFill>
                  <a:srgbClr val="4A4A4A"/>
                </a:solidFill>
                <a:latin typeface="Noto Sans SC"/>
                <a:ea typeface="Noto Sans SC"/>
                <a:sym typeface="Noto Sans SC"/>
              </a:rPr>
              <a:t>）</a:t>
            </a:r>
            <a:r>
              <a:rPr lang="en-US" altLang="zh-CN" sz="2400" dirty="0">
                <a:solidFill>
                  <a:srgbClr val="4A4A4A"/>
                </a:solidFill>
                <a:latin typeface="Noto Sans SC"/>
                <a:ea typeface="Noto Sans SC"/>
              </a:rPr>
              <a:t> 17. </a:t>
            </a:r>
            <a:r>
              <a:rPr lang="zh-CN" altLang="zh-CN" sz="2400" dirty="0">
                <a:solidFill>
                  <a:srgbClr val="4A4A4A"/>
                </a:solidFill>
                <a:latin typeface="Noto Sans SC"/>
                <a:ea typeface="Noto Sans SC"/>
              </a:rPr>
              <a:t>某岛屿上分布一种特有的爬行动物，以多种候鸟为食，候鸟主要栖息在灌丛和稀树草地。图示该爬行动物在不同生境下的年龄组成，下列相关叙述正确的有（</a:t>
            </a:r>
            <a:r>
              <a:rPr lang="en-US" altLang="zh-CN" sz="2400" dirty="0">
                <a:solidFill>
                  <a:srgbClr val="4A4A4A"/>
                </a:solidFill>
                <a:latin typeface="Noto Sans SC"/>
                <a:ea typeface="Noto Sans SC"/>
              </a:rPr>
              <a:t>    </a:t>
            </a:r>
            <a:r>
              <a:rPr lang="zh-CN" altLang="zh-CN" sz="2400" dirty="0">
                <a:solidFill>
                  <a:srgbClr val="4A4A4A"/>
                </a:solidFill>
                <a:latin typeface="Noto Sans SC"/>
                <a:ea typeface="Noto Sans SC"/>
              </a:rPr>
              <a:t>）</a:t>
            </a:r>
          </a:p>
          <a:p>
            <a:pPr fontAlgn="ctr"/>
            <a:r>
              <a:rPr lang="en-US" altLang="zh-CN" sz="2400" dirty="0">
                <a:solidFill>
                  <a:srgbClr val="4A4A4A"/>
                </a:solidFill>
                <a:latin typeface="Noto Sans SC"/>
                <a:ea typeface="Noto Sans SC"/>
              </a:rPr>
              <a:t>A. </a:t>
            </a:r>
            <a:r>
              <a:rPr lang="zh-CN" altLang="zh-CN" sz="2400" dirty="0">
                <a:solidFill>
                  <a:srgbClr val="4A4A4A"/>
                </a:solidFill>
                <a:latin typeface="Noto Sans SC"/>
                <a:ea typeface="Noto Sans SC"/>
              </a:rPr>
              <a:t>该爬行动物种群的年龄结构呈稳定型</a:t>
            </a:r>
          </a:p>
          <a:p>
            <a:pPr fontAlgn="ctr"/>
            <a:r>
              <a:rPr lang="en-US" altLang="zh-CN" sz="2400" dirty="0">
                <a:solidFill>
                  <a:srgbClr val="4A4A4A"/>
                </a:solidFill>
                <a:latin typeface="Noto Sans SC"/>
                <a:ea typeface="Noto Sans SC"/>
              </a:rPr>
              <a:t>B. </a:t>
            </a:r>
            <a:r>
              <a:rPr lang="zh-CN" altLang="zh-CN" sz="2400" dirty="0">
                <a:solidFill>
                  <a:srgbClr val="4A4A4A"/>
                </a:solidFill>
                <a:latin typeface="Noto Sans SC"/>
                <a:ea typeface="Noto Sans SC"/>
              </a:rPr>
              <a:t>岛屿上植被和该爬行动物的分布均具有明显</a:t>
            </a:r>
            <a:endParaRPr lang="en-US" altLang="zh-CN" sz="2400" dirty="0">
              <a:solidFill>
                <a:srgbClr val="4A4A4A"/>
              </a:solidFill>
              <a:latin typeface="Noto Sans SC"/>
              <a:ea typeface="Noto Sans SC"/>
            </a:endParaRPr>
          </a:p>
          <a:p>
            <a:pPr fontAlgn="ctr"/>
            <a:r>
              <a:rPr lang="zh-CN" altLang="zh-CN" sz="2400" dirty="0">
                <a:solidFill>
                  <a:srgbClr val="4A4A4A"/>
                </a:solidFill>
                <a:latin typeface="Noto Sans SC"/>
                <a:ea typeface="Noto Sans SC"/>
              </a:rPr>
              <a:t>的垂直结构</a:t>
            </a:r>
          </a:p>
          <a:p>
            <a:pPr fontAlgn="ctr"/>
            <a:r>
              <a:rPr lang="en-US" altLang="zh-CN" sz="2400" dirty="0">
                <a:solidFill>
                  <a:srgbClr val="4A4A4A"/>
                </a:solidFill>
                <a:latin typeface="Noto Sans SC"/>
                <a:ea typeface="Noto Sans SC"/>
              </a:rPr>
              <a:t>C. </a:t>
            </a:r>
            <a:r>
              <a:rPr lang="zh-CN" altLang="zh-CN" sz="2400" dirty="0">
                <a:solidFill>
                  <a:srgbClr val="4A4A4A"/>
                </a:solidFill>
                <a:latin typeface="Noto Sans SC"/>
                <a:ea typeface="Noto Sans SC"/>
              </a:rPr>
              <a:t>岛屿生态系统的部分能量随候鸟的迁徙等途</a:t>
            </a:r>
            <a:endParaRPr lang="en-US" altLang="zh-CN" sz="2400" dirty="0">
              <a:solidFill>
                <a:srgbClr val="4A4A4A"/>
              </a:solidFill>
              <a:latin typeface="Noto Sans SC"/>
              <a:ea typeface="Noto Sans SC"/>
            </a:endParaRPr>
          </a:p>
          <a:p>
            <a:pPr fontAlgn="ctr"/>
            <a:r>
              <a:rPr lang="zh-CN" altLang="zh-CN" sz="2400" dirty="0">
                <a:solidFill>
                  <a:srgbClr val="4A4A4A"/>
                </a:solidFill>
                <a:latin typeface="Noto Sans SC"/>
                <a:ea typeface="Noto Sans SC"/>
              </a:rPr>
              <a:t>径流出</a:t>
            </a:r>
          </a:p>
          <a:p>
            <a:pPr fontAlgn="ctr"/>
            <a:r>
              <a:rPr lang="en-US" altLang="zh-CN" sz="2400" dirty="0">
                <a:solidFill>
                  <a:srgbClr val="4A4A4A"/>
                </a:solidFill>
                <a:latin typeface="Noto Sans SC"/>
                <a:ea typeface="Noto Sans SC"/>
              </a:rPr>
              <a:t>D. </a:t>
            </a:r>
            <a:r>
              <a:rPr lang="zh-CN" altLang="zh-CN" sz="2400" dirty="0">
                <a:solidFill>
                  <a:srgbClr val="4A4A4A"/>
                </a:solidFill>
                <a:latin typeface="Noto Sans SC"/>
                <a:ea typeface="Noto Sans SC"/>
              </a:rPr>
              <a:t>栖息在不同生境中的候鸟存在生态位分化</a:t>
            </a:r>
          </a:p>
          <a:p>
            <a:pPr>
              <a:lnSpc>
                <a:spcPct val="125000"/>
              </a:lnSpc>
              <a:defRPr/>
            </a:pPr>
            <a:endParaRPr lang="en-US" sz="2400" b="0" i="0" u="none" strike="noStrike" dirty="0">
              <a:solidFill>
                <a:srgbClr val="4A4A4A"/>
              </a:solidFill>
              <a:latin typeface="Noto Sans SC"/>
              <a:ea typeface="Noto Sans SC"/>
              <a:cs typeface="Noto Sans SC"/>
              <a:sym typeface="Noto Sans SC"/>
            </a:endParaRPr>
          </a:p>
          <a:p>
            <a:pPr>
              <a:lnSpc>
                <a:spcPct val="125000"/>
              </a:lnSpc>
            </a:pPr>
            <a:r>
              <a:rPr lang="en-US" sz="2400" b="1" i="0" u="none" strike="noStrike" dirty="0" err="1">
                <a:solidFill>
                  <a:srgbClr val="005A9C"/>
                </a:solidFill>
                <a:latin typeface="Noto Sans SC"/>
                <a:ea typeface="Noto Sans SC"/>
                <a:cs typeface="Noto Sans SC"/>
                <a:sym typeface="Noto Sans SC"/>
              </a:rPr>
              <a:t>教材关联</a:t>
            </a:r>
            <a:r>
              <a:rPr lang="en-US" sz="2400" b="1" i="0" u="none" strike="noStrike" dirty="0">
                <a:solidFill>
                  <a:srgbClr val="005A9C"/>
                </a:solidFill>
                <a:latin typeface="Noto Sans SC"/>
                <a:ea typeface="Noto Sans SC"/>
                <a:cs typeface="Noto Sans SC"/>
                <a:sym typeface="Noto Sans SC"/>
              </a:rPr>
              <a:t>：</a:t>
            </a:r>
            <a:r>
              <a:rPr lang="en-US" altLang="zh-CN" sz="2400" dirty="0">
                <a:solidFill>
                  <a:srgbClr val="4A4A4A"/>
                </a:solidFill>
                <a:latin typeface="Noto Sans SC"/>
                <a:ea typeface="Noto Sans SC"/>
                <a:cs typeface="Noto Sans SC"/>
                <a:sym typeface="Noto Sans SC"/>
              </a:rPr>
              <a:t> 人教版选择性必修2《生物与环境》第1、2章（P2-P32）</a:t>
            </a:r>
            <a:endParaRPr lang="en-US" sz="2400" b="0" i="0" u="none" strike="noStrike" dirty="0">
              <a:solidFill>
                <a:srgbClr val="4A4A4A"/>
              </a:solidFill>
              <a:latin typeface="Noto Sans SC"/>
              <a:ea typeface="Noto Sans SC"/>
              <a:cs typeface="Noto Sans SC"/>
              <a:sym typeface="Noto Sans SC"/>
            </a:endParaRPr>
          </a:p>
        </p:txBody>
      </p:sp>
      <p:pic>
        <p:nvPicPr>
          <p:cNvPr id="9" name="Picture 11">
            <a:extLst>
              <a:ext uri="{FF2B5EF4-FFF2-40B4-BE49-F238E27FC236}">
                <a16:creationId xmlns:a16="http://schemas.microsoft.com/office/drawing/2014/main" id="{9A05638D-81BF-6CE7-75FF-696DA73605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2520" y="1587500"/>
            <a:ext cx="355600" cy="355600"/>
          </a:xfrm>
          <a:prstGeom prst="rect">
            <a:avLst/>
          </a:prstGeom>
        </p:spPr>
      </p:pic>
      <p:pic>
        <p:nvPicPr>
          <p:cNvPr id="10" name="图片 9">
            <a:extLst>
              <a:ext uri="{FF2B5EF4-FFF2-40B4-BE49-F238E27FC236}">
                <a16:creationId xmlns:a16="http://schemas.microsoft.com/office/drawing/2014/main" id="{557FE1A6-FC85-73B5-6097-57D74682D241}"/>
              </a:ext>
            </a:extLst>
          </p:cNvPr>
          <p:cNvPicPr>
            <a:picLocks noChangeAspect="1"/>
          </p:cNvPicPr>
          <p:nvPr/>
        </p:nvPicPr>
        <p:blipFill>
          <a:blip r:embed="rId5"/>
          <a:stretch>
            <a:fillRect/>
          </a:stretch>
        </p:blipFill>
        <p:spPr>
          <a:xfrm>
            <a:off x="7343027" y="3011056"/>
            <a:ext cx="4422947" cy="3050308"/>
          </a:xfrm>
          <a:prstGeom prst="rect">
            <a:avLst/>
          </a:prstGeom>
        </p:spPr>
      </p:pic>
    </p:spTree>
    <p:extLst>
      <p:ext uri="{BB962C8B-B14F-4D97-AF65-F5344CB8AC3E}">
        <p14:creationId xmlns:p14="http://schemas.microsoft.com/office/powerpoint/2010/main" val="3075639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生物技术与工程模块核心概念</a:t>
            </a:r>
            <a:endParaRPr lang="en-US" sz="1100"/>
          </a:p>
        </p:txBody>
      </p:sp>
      <p:sp>
        <p:nvSpPr>
          <p:cNvPr id="3" name="AutoShape 3"/>
          <p:cNvSpPr/>
          <p:nvPr/>
        </p:nvSpPr>
        <p:spPr>
          <a:xfrm>
            <a:off x="762000" y="1651000"/>
            <a:ext cx="5080000" cy="4064000"/>
          </a:xfrm>
          <a:prstGeom prst="roundRect">
            <a:avLst>
              <a:gd name="adj" fmla="val 3125"/>
            </a:avLst>
          </a:prstGeom>
          <a:solidFill>
            <a:srgbClr val="FFFFFF">
              <a:alpha val="100000"/>
            </a:srgbClr>
          </a:solidFill>
          <a:ln w="25400" cap="flat" cmpd="sng">
            <a:noFill/>
            <a:prstDash val="solid"/>
            <a:round/>
          </a:ln>
          <a:effectLst>
            <a:outerShdw blurRad="127000" dist="50800" dir="5400000" algn="tl" rotWithShape="0">
              <a:srgbClr val="000000">
                <a:alpha val="10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srcRect l="1592" r="1592"/>
          <a:stretch>
            <a:fillRect/>
          </a:stretch>
        </p:blipFill>
        <p:spPr>
          <a:xfrm>
            <a:off x="1016000" y="1905000"/>
            <a:ext cx="4572000" cy="3556000"/>
          </a:xfrm>
          <a:prstGeom prst="rect">
            <a:avLst/>
          </a:prstGeom>
          <a:noFill/>
          <a:ln w="25400" cap="flat" cmpd="sng">
            <a:noFill/>
            <a:prstDash val="solid"/>
            <a:round/>
          </a:ln>
        </p:spPr>
      </p:pic>
      <p:sp>
        <p:nvSpPr>
          <p:cNvPr id="5" name="AutoShape 5"/>
          <p:cNvSpPr/>
          <p:nvPr/>
        </p:nvSpPr>
        <p:spPr>
          <a:xfrm>
            <a:off x="6223000" y="1651000"/>
            <a:ext cx="5207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77000" y="1905000"/>
            <a:ext cx="508000" cy="508000"/>
          </a:xfrm>
          <a:prstGeom prst="rect">
            <a:avLst/>
          </a:prstGeom>
        </p:spPr>
      </p:pic>
      <p:sp>
        <p:nvSpPr>
          <p:cNvPr id="7" name="AutoShape 7"/>
          <p:cNvSpPr/>
          <p:nvPr/>
        </p:nvSpPr>
        <p:spPr>
          <a:xfrm>
            <a:off x="7112000" y="1841500"/>
            <a:ext cx="4064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发酵工程</a:t>
            </a:r>
            <a:endParaRPr lang="en-US" sz="1100"/>
          </a:p>
        </p:txBody>
      </p:sp>
      <p:sp>
        <p:nvSpPr>
          <p:cNvPr id="8" name="AutoShape 8"/>
          <p:cNvSpPr/>
          <p:nvPr/>
        </p:nvSpPr>
        <p:spPr>
          <a:xfrm>
            <a:off x="6223000" y="2921000"/>
            <a:ext cx="5207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77000" y="3175000"/>
            <a:ext cx="508000" cy="508000"/>
          </a:xfrm>
          <a:prstGeom prst="rect">
            <a:avLst/>
          </a:prstGeom>
        </p:spPr>
      </p:pic>
      <p:sp>
        <p:nvSpPr>
          <p:cNvPr id="10" name="AutoShape 10"/>
          <p:cNvSpPr/>
          <p:nvPr/>
        </p:nvSpPr>
        <p:spPr>
          <a:xfrm>
            <a:off x="7112000" y="3111500"/>
            <a:ext cx="4064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基因工程</a:t>
            </a:r>
            <a:endParaRPr lang="en-US" sz="1100"/>
          </a:p>
        </p:txBody>
      </p:sp>
      <p:sp>
        <p:nvSpPr>
          <p:cNvPr id="11" name="AutoShape 11"/>
          <p:cNvSpPr/>
          <p:nvPr/>
        </p:nvSpPr>
        <p:spPr>
          <a:xfrm>
            <a:off x="6223000" y="4191000"/>
            <a:ext cx="5207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77000" y="4445000"/>
            <a:ext cx="508000" cy="508000"/>
          </a:xfrm>
          <a:prstGeom prst="rect">
            <a:avLst/>
          </a:prstGeom>
        </p:spPr>
      </p:pic>
      <p:sp>
        <p:nvSpPr>
          <p:cNvPr id="13" name="AutoShape 13"/>
          <p:cNvSpPr/>
          <p:nvPr/>
        </p:nvSpPr>
        <p:spPr>
          <a:xfrm>
            <a:off x="7112000" y="4381500"/>
            <a:ext cx="4064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细胞工程（植物、动物）</a:t>
            </a:r>
            <a:endParaRPr lang="en-US" sz="1100"/>
          </a:p>
        </p:txBody>
      </p:sp>
      <p:sp>
        <p:nvSpPr>
          <p:cNvPr id="14" name="AutoShape 14"/>
          <p:cNvSpPr/>
          <p:nvPr/>
        </p:nvSpPr>
        <p:spPr>
          <a:xfrm>
            <a:off x="6223000" y="5461000"/>
            <a:ext cx="5207000" cy="1016000"/>
          </a:xfrm>
          <a:prstGeom prst="roundRect">
            <a:avLst>
              <a:gd name="adj" fmla="val 12500"/>
            </a:avLst>
          </a:prstGeom>
          <a:solidFill>
            <a:srgbClr val="FFFFFF">
              <a:alpha val="100000"/>
            </a:srgbClr>
          </a:solidFill>
          <a:ln w="25400" cap="flat" cmpd="sng">
            <a:no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endParaRPr/>
          </a:p>
        </p:txBody>
      </p:sp>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77000" y="5715000"/>
            <a:ext cx="508000" cy="508000"/>
          </a:xfrm>
          <a:prstGeom prst="rect">
            <a:avLst/>
          </a:prstGeom>
        </p:spPr>
      </p:pic>
      <p:sp>
        <p:nvSpPr>
          <p:cNvPr id="16" name="AutoShape 16"/>
          <p:cNvSpPr/>
          <p:nvPr/>
        </p:nvSpPr>
        <p:spPr>
          <a:xfrm>
            <a:off x="7112000" y="5651500"/>
            <a:ext cx="4064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4A4A4A"/>
                </a:solidFill>
                <a:latin typeface="Noto Sans SC"/>
                <a:ea typeface="Noto Sans SC"/>
                <a:cs typeface="Noto Sans SC"/>
                <a:sym typeface="Noto Sans SC"/>
              </a:rPr>
              <a:t>微生物的培养与应用</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270163" y="215900"/>
            <a:ext cx="3906982"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dirty="0" err="1">
                <a:solidFill>
                  <a:srgbClr val="005A9C"/>
                </a:solidFill>
                <a:latin typeface="Noto Sans SC"/>
                <a:ea typeface="Noto Sans SC"/>
                <a:cs typeface="Noto Sans SC"/>
                <a:sym typeface="Noto Sans SC"/>
              </a:rPr>
              <a:t>生物技术与工程模块</a:t>
            </a:r>
            <a:endParaRPr lang="en-US" sz="1100" dirty="0"/>
          </a:p>
        </p:txBody>
      </p:sp>
      <p:sp>
        <p:nvSpPr>
          <p:cNvPr id="3" name="AutoShape 3"/>
          <p:cNvSpPr/>
          <p:nvPr/>
        </p:nvSpPr>
        <p:spPr>
          <a:xfrm>
            <a:off x="270162" y="865909"/>
            <a:ext cx="11748655" cy="5909897"/>
          </a:xfrm>
          <a:prstGeom prst="roundRect">
            <a:avLst>
              <a:gd name="adj" fmla="val 3846"/>
            </a:avLst>
          </a:prstGeom>
          <a:solidFill>
            <a:srgbClr val="FFFFFF">
              <a:alpha val="10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0" tIns="0" rIns="0" bIns="0" rtlCol="0" anchor="ctr" anchorCtr="0"/>
          <a:lstStyle/>
          <a:p>
            <a:pPr algn="ctr">
              <a:defRPr/>
            </a:pPr>
            <a:endParaRPr/>
          </a:p>
        </p:txBody>
      </p:sp>
      <p:sp>
        <p:nvSpPr>
          <p:cNvPr id="4" name="AutoShape 4"/>
          <p:cNvSpPr/>
          <p:nvPr/>
        </p:nvSpPr>
        <p:spPr>
          <a:xfrm>
            <a:off x="270163" y="865910"/>
            <a:ext cx="3302000" cy="76200"/>
          </a:xfrm>
          <a:prstGeom prst="roundRect">
            <a:avLst>
              <a:gd name="adj" fmla="val 166666"/>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4163" y="1119910"/>
            <a:ext cx="406400" cy="406400"/>
          </a:xfrm>
          <a:prstGeom prst="rect">
            <a:avLst/>
          </a:prstGeom>
        </p:spPr>
      </p:pic>
      <p:sp>
        <p:nvSpPr>
          <p:cNvPr id="6" name="AutoShape 6"/>
          <p:cNvSpPr/>
          <p:nvPr/>
        </p:nvSpPr>
        <p:spPr>
          <a:xfrm>
            <a:off x="1032162" y="1119910"/>
            <a:ext cx="2729345"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a:solidFill>
                  <a:srgbClr val="4A4A4A"/>
                </a:solidFill>
                <a:latin typeface="Noto Sans SC"/>
                <a:ea typeface="Noto Sans SC"/>
                <a:cs typeface="Noto Sans SC"/>
                <a:sym typeface="Noto Sans SC"/>
              </a:rPr>
              <a:t>果醋制作（第6题）</a:t>
            </a:r>
            <a:endParaRPr lang="en-US" sz="1600" dirty="0"/>
          </a:p>
        </p:txBody>
      </p:sp>
      <p:cxnSp>
        <p:nvCxnSpPr>
          <p:cNvPr id="7" name="Connector 7"/>
          <p:cNvCxnSpPr/>
          <p:nvPr/>
        </p:nvCxnSpPr>
        <p:spPr>
          <a:xfrm rot="-15625">
            <a:off x="524177" y="1621560"/>
            <a:ext cx="2794087" cy="12700"/>
          </a:xfrm>
          <a:prstGeom prst="straightConnector1">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18" name="AutoShape 18"/>
          <p:cNvSpPr/>
          <p:nvPr/>
        </p:nvSpPr>
        <p:spPr>
          <a:xfrm>
            <a:off x="524162" y="1595663"/>
            <a:ext cx="11106728" cy="2421533"/>
          </a:xfrm>
          <a:prstGeom prst="rect">
            <a:avLst/>
          </a:prstGeom>
          <a:noFill/>
          <a:ln w="12700" cap="flat" cmpd="sng">
            <a:noFill/>
            <a:prstDash val="solid"/>
            <a:round/>
          </a:ln>
        </p:spPr>
        <p:txBody>
          <a:bodyPr vert="horz" wrap="square" lIns="0" tIns="0" rIns="0" bIns="0" rtlCol="0" anchor="t" anchorCtr="0"/>
          <a:lstStyle/>
          <a:p>
            <a:pPr>
              <a:lnSpc>
                <a:spcPct val="125000"/>
              </a:lnSpc>
              <a:defRPr/>
            </a:pPr>
            <a:r>
              <a:rPr lang="en-US" sz="2400" b="1" i="0" u="none" strike="noStrike" dirty="0" err="1">
                <a:solidFill>
                  <a:srgbClr val="005A9C"/>
                </a:solidFill>
                <a:latin typeface="Noto Sans SC"/>
                <a:ea typeface="Noto Sans SC"/>
                <a:cs typeface="Noto Sans SC"/>
                <a:sym typeface="Noto Sans SC"/>
              </a:rPr>
              <a:t>真题举例</a:t>
            </a:r>
            <a:r>
              <a:rPr lang="en-US" sz="2400" b="1" i="0" u="none" strike="noStrike" dirty="0">
                <a:solidFill>
                  <a:srgbClr val="005A9C"/>
                </a:solidFill>
                <a:latin typeface="Noto Sans SC"/>
                <a:ea typeface="Noto Sans SC"/>
                <a:cs typeface="Noto Sans SC"/>
                <a:sym typeface="Noto Sans SC"/>
              </a:rPr>
              <a:t>：</a:t>
            </a:r>
            <a:r>
              <a:rPr lang="en-US" sz="2400" b="0" i="0" u="none" strike="noStrike" dirty="0">
                <a:solidFill>
                  <a:srgbClr val="646464"/>
                </a:solidFill>
                <a:latin typeface="Noto Sans SC"/>
                <a:ea typeface="Noto Sans SC"/>
                <a:cs typeface="Noto Sans SC"/>
                <a:sym typeface="Noto Sans SC"/>
              </a:rPr>
              <a:t>（2025江苏卷，第6题）</a:t>
            </a:r>
            <a:r>
              <a:rPr lang="zh-CN" altLang="zh-CN" sz="2400" dirty="0">
                <a:solidFill>
                  <a:srgbClr val="646464"/>
                </a:solidFill>
                <a:latin typeface="Noto Sans SC"/>
                <a:ea typeface="Noto Sans SC"/>
              </a:rPr>
              <a:t>某同学利用红叶李果实制作果醋，图示其操作的简易流程。下列相关叙述正确的是（</a:t>
            </a:r>
            <a:r>
              <a:rPr lang="en-US" altLang="zh-CN" sz="2400" dirty="0">
                <a:solidFill>
                  <a:srgbClr val="646464"/>
                </a:solidFill>
                <a:latin typeface="Noto Sans SC"/>
                <a:ea typeface="Noto Sans SC"/>
              </a:rPr>
              <a:t>    </a:t>
            </a:r>
            <a:r>
              <a:rPr lang="zh-CN" altLang="zh-CN" sz="2400" dirty="0">
                <a:solidFill>
                  <a:srgbClr val="646464"/>
                </a:solidFill>
                <a:latin typeface="Noto Sans SC"/>
                <a:ea typeface="Noto Sans SC"/>
              </a:rPr>
              <a:t>）</a:t>
            </a:r>
            <a:endParaRPr lang="en-US" sz="2400" dirty="0">
              <a:solidFill>
                <a:srgbClr val="646464"/>
              </a:solidFill>
              <a:latin typeface="Noto Sans SC"/>
              <a:ea typeface="Noto Sans SC"/>
            </a:endParaRPr>
          </a:p>
          <a:p>
            <a:pPr fontAlgn="ctr"/>
            <a:r>
              <a:rPr lang="en-US" altLang="zh-CN" sz="2400" dirty="0">
                <a:solidFill>
                  <a:srgbClr val="646464"/>
                </a:solidFill>
                <a:latin typeface="Noto Sans SC"/>
                <a:ea typeface="Noto Sans SC"/>
              </a:rPr>
              <a:t>A. </a:t>
            </a:r>
            <a:r>
              <a:rPr lang="zh-CN" altLang="zh-CN" sz="2400" dirty="0">
                <a:solidFill>
                  <a:srgbClr val="646464"/>
                </a:solidFill>
                <a:latin typeface="Noto Sans SC"/>
                <a:ea typeface="Noto Sans SC"/>
              </a:rPr>
              <a:t>果酒、果醋发酵所需菌种的细胞结构相同</a:t>
            </a:r>
          </a:p>
          <a:p>
            <a:pPr fontAlgn="ctr"/>
            <a:r>
              <a:rPr lang="en-US" altLang="zh-CN" sz="2400" dirty="0">
                <a:solidFill>
                  <a:srgbClr val="646464"/>
                </a:solidFill>
                <a:latin typeface="Noto Sans SC"/>
                <a:ea typeface="Noto Sans SC"/>
              </a:rPr>
              <a:t>B. </a:t>
            </a:r>
            <a:r>
              <a:rPr lang="zh-CN" altLang="zh-CN" sz="2400" dirty="0">
                <a:solidFill>
                  <a:srgbClr val="646464"/>
                </a:solidFill>
                <a:latin typeface="Noto Sans SC"/>
                <a:ea typeface="Noto Sans SC"/>
              </a:rPr>
              <a:t>过程</a:t>
            </a:r>
            <a:r>
              <a:rPr lang="en-US" altLang="zh-CN" sz="2400" dirty="0">
                <a:solidFill>
                  <a:srgbClr val="646464"/>
                </a:solidFill>
                <a:latin typeface="Noto Sans SC"/>
                <a:ea typeface="Noto Sans SC"/>
              </a:rPr>
              <a:t>①</a:t>
            </a:r>
            <a:r>
              <a:rPr lang="zh-CN" altLang="zh-CN" sz="2400" dirty="0">
                <a:solidFill>
                  <a:srgbClr val="646464"/>
                </a:solidFill>
                <a:latin typeface="Noto Sans SC"/>
                <a:ea typeface="Noto Sans SC"/>
              </a:rPr>
              <a:t>中添加适量果胶酶，有利于提高出汁率</a:t>
            </a:r>
          </a:p>
          <a:p>
            <a:pPr fontAlgn="ctr"/>
            <a:r>
              <a:rPr lang="en-US" altLang="zh-CN" sz="2400" dirty="0">
                <a:solidFill>
                  <a:srgbClr val="646464"/>
                </a:solidFill>
                <a:latin typeface="Noto Sans SC"/>
                <a:ea typeface="Noto Sans SC"/>
              </a:rPr>
              <a:t>C. </a:t>
            </a:r>
            <a:r>
              <a:rPr lang="zh-CN" altLang="zh-CN" sz="2400" dirty="0">
                <a:solidFill>
                  <a:srgbClr val="646464"/>
                </a:solidFill>
                <a:latin typeface="Noto Sans SC"/>
                <a:ea typeface="Noto Sans SC"/>
              </a:rPr>
              <a:t>过程</a:t>
            </a:r>
            <a:r>
              <a:rPr lang="en-US" altLang="zh-CN" sz="2400" dirty="0">
                <a:solidFill>
                  <a:srgbClr val="646464"/>
                </a:solidFill>
                <a:latin typeface="Noto Sans SC"/>
                <a:ea typeface="Noto Sans SC"/>
              </a:rPr>
              <a:t>②</a:t>
            </a:r>
            <a:r>
              <a:rPr lang="zh-CN" altLang="zh-CN" sz="2400" dirty="0">
                <a:solidFill>
                  <a:srgbClr val="646464"/>
                </a:solidFill>
                <a:latin typeface="Noto Sans SC"/>
                <a:ea typeface="Noto Sans SC"/>
              </a:rPr>
              <a:t>中，为使菌种充分吸收营养物质，需每日多次开盖搅拌</a:t>
            </a:r>
          </a:p>
          <a:p>
            <a:pPr fontAlgn="ctr"/>
            <a:r>
              <a:rPr lang="en-US" altLang="zh-CN" sz="2400" dirty="0">
                <a:solidFill>
                  <a:srgbClr val="646464"/>
                </a:solidFill>
                <a:latin typeface="Noto Sans SC"/>
                <a:ea typeface="Noto Sans SC"/>
              </a:rPr>
              <a:t>D. </a:t>
            </a:r>
            <a:r>
              <a:rPr lang="zh-CN" altLang="zh-CN" sz="2400" dirty="0">
                <a:solidFill>
                  <a:srgbClr val="646464"/>
                </a:solidFill>
                <a:latin typeface="Noto Sans SC"/>
                <a:ea typeface="Noto Sans SC"/>
              </a:rPr>
              <a:t>过程</a:t>
            </a:r>
            <a:r>
              <a:rPr lang="en-US" altLang="zh-CN" sz="2400" dirty="0">
                <a:solidFill>
                  <a:srgbClr val="646464"/>
                </a:solidFill>
                <a:latin typeface="Noto Sans SC"/>
                <a:ea typeface="Noto Sans SC"/>
              </a:rPr>
              <a:t>③</a:t>
            </a:r>
            <a:r>
              <a:rPr lang="zh-CN" altLang="zh-CN" sz="2400" dirty="0">
                <a:solidFill>
                  <a:srgbClr val="646464"/>
                </a:solidFill>
                <a:latin typeface="Noto Sans SC"/>
                <a:ea typeface="Noto Sans SC"/>
              </a:rPr>
              <a:t>发酵时会产生大量气泡，需拧松瓶盖放气</a:t>
            </a:r>
          </a:p>
        </p:txBody>
      </p:sp>
      <p:graphicFrame>
        <p:nvGraphicFramePr>
          <p:cNvPr id="22" name="对象 21">
            <a:extLst>
              <a:ext uri="{FF2B5EF4-FFF2-40B4-BE49-F238E27FC236}">
                <a16:creationId xmlns:a16="http://schemas.microsoft.com/office/drawing/2014/main" id="{EA175D8E-E8FD-4EF4-B08D-01358177E94F}"/>
              </a:ext>
            </a:extLst>
          </p:cNvPr>
          <p:cNvGraphicFramePr>
            <a:graphicFrameLocks noChangeAspect="1"/>
          </p:cNvGraphicFramePr>
          <p:nvPr>
            <p:extLst>
              <p:ext uri="{D42A27DB-BD31-4B8C-83A1-F6EECF244321}">
                <p14:modId xmlns:p14="http://schemas.microsoft.com/office/powerpoint/2010/main" val="2349546134"/>
              </p:ext>
            </p:extLst>
          </p:nvPr>
        </p:nvGraphicFramePr>
        <p:xfrm>
          <a:off x="4165603" y="834903"/>
          <a:ext cx="7259774" cy="691407"/>
        </p:xfrm>
        <a:graphic>
          <a:graphicData uri="http://schemas.openxmlformats.org/presentationml/2006/ole">
            <mc:AlternateContent xmlns:mc="http://schemas.openxmlformats.org/markup-compatibility/2006">
              <mc:Choice xmlns:v="urn:schemas-microsoft-com:vml" Requires="v">
                <p:oleObj r:id="rId5" imgW="2806700" imgH="266700" progId="Equation.DSMT4">
                  <p:embed/>
                </p:oleObj>
              </mc:Choice>
              <mc:Fallback>
                <p:oleObj r:id="rId5" imgW="2806700" imgH="266700" progId="Equation.DSMT4">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5603" y="834903"/>
                        <a:ext cx="7259774" cy="691407"/>
                      </a:xfrm>
                      <a:prstGeom prst="rect">
                        <a:avLst/>
                      </a:prstGeom>
                      <a:noFill/>
                    </p:spPr>
                  </p:pic>
                </p:oleObj>
              </mc:Fallback>
            </mc:AlternateContent>
          </a:graphicData>
        </a:graphic>
      </p:graphicFrame>
      <p:sp>
        <p:nvSpPr>
          <p:cNvPr id="8" name="AutoShape 18">
            <a:extLst>
              <a:ext uri="{FF2B5EF4-FFF2-40B4-BE49-F238E27FC236}">
                <a16:creationId xmlns:a16="http://schemas.microsoft.com/office/drawing/2014/main" id="{D9AED40C-BBC8-F21B-BDB5-527203142E80}"/>
              </a:ext>
            </a:extLst>
          </p:cNvPr>
          <p:cNvSpPr/>
          <p:nvPr/>
        </p:nvSpPr>
        <p:spPr>
          <a:xfrm>
            <a:off x="524161" y="3957007"/>
            <a:ext cx="11106728" cy="427490"/>
          </a:xfrm>
          <a:prstGeom prst="rect">
            <a:avLst/>
          </a:prstGeom>
          <a:noFill/>
          <a:ln w="12700" cap="flat" cmpd="sng">
            <a:noFill/>
            <a:prstDash val="solid"/>
            <a:round/>
          </a:ln>
        </p:spPr>
        <p:txBody>
          <a:bodyPr vert="horz" wrap="square" lIns="0" tIns="0" rIns="0" bIns="0" rtlCol="0" anchor="t" anchorCtr="0"/>
          <a:lstStyle/>
          <a:p>
            <a:pPr indent="0" algn="l">
              <a:lnSpc>
                <a:spcPct val="125000"/>
              </a:lnSpc>
            </a:pPr>
            <a:r>
              <a:rPr lang="en-US" sz="2400" b="1" i="0" u="none" strike="noStrike" dirty="0">
                <a:solidFill>
                  <a:srgbClr val="005A9C"/>
                </a:solidFill>
                <a:latin typeface="Noto Sans SC"/>
                <a:ea typeface="Noto Sans SC"/>
                <a:cs typeface="Noto Sans SC"/>
                <a:sym typeface="Noto Sans SC"/>
              </a:rPr>
              <a:t>教材关联：</a:t>
            </a:r>
            <a:r>
              <a:rPr lang="en-US" sz="2400" b="0" i="0" u="none" strike="noStrike" dirty="0">
                <a:solidFill>
                  <a:srgbClr val="646464"/>
                </a:solidFill>
                <a:latin typeface="Noto Sans SC"/>
                <a:ea typeface="Noto Sans SC"/>
                <a:cs typeface="Noto Sans SC"/>
                <a:sym typeface="Noto Sans SC"/>
              </a:rPr>
              <a:t>人教版选择性必修3《生物技术与工程》第1章（P1-P15）</a:t>
            </a:r>
          </a:p>
          <a:p>
            <a:pPr indent="0" algn="l">
              <a:lnSpc>
                <a:spcPct val="125000"/>
              </a:lnSpc>
            </a:pPr>
            <a:endParaRPr lang="en-US" sz="2400" b="0" i="0" u="none" strike="noStrike" dirty="0">
              <a:solidFill>
                <a:srgbClr val="646464"/>
              </a:solidFill>
              <a:latin typeface="Noto Sans SC"/>
              <a:ea typeface="Noto Sans SC"/>
              <a:cs typeface="Noto Sans SC"/>
              <a:sym typeface="Noto Sans SC"/>
            </a:endParaRPr>
          </a:p>
        </p:txBody>
      </p:sp>
      <p:sp>
        <p:nvSpPr>
          <p:cNvPr id="9" name="AutoShape 18">
            <a:extLst>
              <a:ext uri="{FF2B5EF4-FFF2-40B4-BE49-F238E27FC236}">
                <a16:creationId xmlns:a16="http://schemas.microsoft.com/office/drawing/2014/main" id="{6152333D-128F-87C0-5507-3C87EF31E2F2}"/>
              </a:ext>
            </a:extLst>
          </p:cNvPr>
          <p:cNvSpPr/>
          <p:nvPr/>
        </p:nvSpPr>
        <p:spPr>
          <a:xfrm>
            <a:off x="524160" y="4364505"/>
            <a:ext cx="11106728" cy="402091"/>
          </a:xfrm>
          <a:prstGeom prst="rect">
            <a:avLst/>
          </a:prstGeom>
          <a:noFill/>
          <a:ln w="12700" cap="flat" cmpd="sng">
            <a:noFill/>
            <a:prstDash val="solid"/>
            <a:round/>
          </a:ln>
        </p:spPr>
        <p:txBody>
          <a:bodyPr vert="horz" wrap="square" lIns="0" tIns="0" rIns="0" bIns="0" rtlCol="0" anchor="t" anchorCtr="0"/>
          <a:lstStyle/>
          <a:p>
            <a:pPr indent="0" algn="l">
              <a:lnSpc>
                <a:spcPct val="125000"/>
              </a:lnSpc>
            </a:pPr>
            <a:r>
              <a:rPr lang="en-US" sz="2400" b="1" i="0" u="none" strike="noStrike" dirty="0" err="1">
                <a:solidFill>
                  <a:srgbClr val="005A9C"/>
                </a:solidFill>
                <a:latin typeface="Noto Sans SC"/>
                <a:ea typeface="Noto Sans SC"/>
                <a:cs typeface="Noto Sans SC"/>
                <a:sym typeface="Noto Sans SC"/>
              </a:rPr>
              <a:t>核心知识对接：</a:t>
            </a:r>
            <a:r>
              <a:rPr lang="en-US" sz="2400" b="0" i="0" u="none" strike="noStrike" dirty="0" err="1">
                <a:solidFill>
                  <a:srgbClr val="646464"/>
                </a:solidFill>
                <a:latin typeface="Noto Sans SC"/>
                <a:ea typeface="Noto Sans SC"/>
                <a:cs typeface="Noto Sans SC"/>
                <a:sym typeface="Noto Sans SC"/>
              </a:rPr>
              <a:t>果醋制作的原理、菌种、发酵条件</a:t>
            </a:r>
            <a:endParaRPr lang="en-US" sz="2400" b="0" i="0" u="none" strike="noStrike" dirty="0">
              <a:solidFill>
                <a:srgbClr val="646464"/>
              </a:solidFill>
              <a:latin typeface="Noto Sans SC"/>
              <a:ea typeface="Noto Sans SC"/>
              <a:cs typeface="Noto Sans SC"/>
              <a:sym typeface="Noto Sans SC"/>
            </a:endParaRPr>
          </a:p>
        </p:txBody>
      </p:sp>
      <p:sp>
        <p:nvSpPr>
          <p:cNvPr id="10" name="AutoShape 18">
            <a:extLst>
              <a:ext uri="{FF2B5EF4-FFF2-40B4-BE49-F238E27FC236}">
                <a16:creationId xmlns:a16="http://schemas.microsoft.com/office/drawing/2014/main" id="{8E49A386-B7D6-398D-16A1-E813930E8B27}"/>
              </a:ext>
            </a:extLst>
          </p:cNvPr>
          <p:cNvSpPr/>
          <p:nvPr/>
        </p:nvSpPr>
        <p:spPr>
          <a:xfrm>
            <a:off x="524160" y="4812127"/>
            <a:ext cx="11106728" cy="1829974"/>
          </a:xfrm>
          <a:prstGeom prst="rect">
            <a:avLst/>
          </a:prstGeom>
          <a:noFill/>
          <a:ln w="12700" cap="flat" cmpd="sng">
            <a:noFill/>
            <a:prstDash val="solid"/>
            <a:round/>
          </a:ln>
        </p:spPr>
        <p:txBody>
          <a:bodyPr vert="horz" wrap="square" lIns="0" tIns="0" rIns="0" bIns="0" rtlCol="0" anchor="t" anchorCtr="0"/>
          <a:lstStyle/>
          <a:p>
            <a:pPr indent="0" algn="l">
              <a:lnSpc>
                <a:spcPct val="125000"/>
              </a:lnSpc>
            </a:pPr>
            <a:r>
              <a:rPr lang="en-US" sz="2400" b="1" i="0" u="none" strike="noStrike" dirty="0" err="1">
                <a:solidFill>
                  <a:srgbClr val="005A9C"/>
                </a:solidFill>
                <a:latin typeface="Noto Sans SC"/>
                <a:ea typeface="Noto Sans SC"/>
                <a:cs typeface="Noto Sans SC"/>
                <a:sym typeface="Noto Sans SC"/>
              </a:rPr>
              <a:t>考察学生能力</a:t>
            </a:r>
            <a:r>
              <a:rPr lang="en-US" sz="2400" b="1" i="0" u="none" strike="noStrike" dirty="0">
                <a:solidFill>
                  <a:srgbClr val="005A9C"/>
                </a:solidFill>
                <a:latin typeface="Noto Sans SC"/>
                <a:ea typeface="Noto Sans SC"/>
                <a:cs typeface="Noto Sans SC"/>
                <a:sym typeface="Noto Sans SC"/>
              </a:rPr>
              <a:t>：</a:t>
            </a:r>
          </a:p>
          <a:p>
            <a:pPr marL="114300" indent="-114300" algn="l">
              <a:lnSpc>
                <a:spcPct val="125000"/>
              </a:lnSpc>
              <a:buClr>
                <a:srgbClr val="646464"/>
              </a:buClr>
              <a:buChar char="•"/>
            </a:pPr>
            <a:r>
              <a:rPr lang="en-US" sz="2400" b="0" i="0" u="none" strike="noStrike" dirty="0" err="1">
                <a:solidFill>
                  <a:srgbClr val="646464"/>
                </a:solidFill>
                <a:latin typeface="Noto Sans SC"/>
                <a:ea typeface="Noto Sans SC"/>
                <a:cs typeface="Noto Sans SC"/>
                <a:sym typeface="Noto Sans SC"/>
              </a:rPr>
              <a:t>识记果醋制作的基本原理和操作流程</a:t>
            </a:r>
            <a:endParaRPr lang="en-US" sz="2400" b="0" i="0" u="none" strike="noStrike" dirty="0">
              <a:solidFill>
                <a:srgbClr val="646464"/>
              </a:solidFill>
              <a:latin typeface="Noto Sans SC"/>
              <a:ea typeface="Noto Sans SC"/>
              <a:cs typeface="Noto Sans SC"/>
              <a:sym typeface="Noto Sans SC"/>
            </a:endParaRPr>
          </a:p>
          <a:p>
            <a:pPr marL="114300" indent="-114300" algn="l">
              <a:lnSpc>
                <a:spcPct val="125000"/>
              </a:lnSpc>
              <a:buClr>
                <a:srgbClr val="646464"/>
              </a:buClr>
              <a:buChar char="•"/>
            </a:pPr>
            <a:r>
              <a:rPr lang="en-US" sz="2400" b="0" i="0" u="none" strike="noStrike" dirty="0" err="1">
                <a:solidFill>
                  <a:srgbClr val="646464"/>
                </a:solidFill>
                <a:latin typeface="Noto Sans SC"/>
                <a:ea typeface="Noto Sans SC"/>
                <a:cs typeface="Noto Sans SC"/>
                <a:sym typeface="Noto Sans SC"/>
              </a:rPr>
              <a:t>区分果酒和果醋发酵的条件差异</a:t>
            </a:r>
            <a:endParaRPr lang="en-US" sz="2400" b="0" i="0" u="none" strike="noStrike" dirty="0">
              <a:solidFill>
                <a:srgbClr val="646464"/>
              </a:solidFill>
              <a:latin typeface="Noto Sans SC"/>
              <a:ea typeface="Noto Sans SC"/>
              <a:cs typeface="Noto Sans SC"/>
              <a:sym typeface="Noto Sans SC"/>
            </a:endParaRPr>
          </a:p>
          <a:p>
            <a:pPr marL="114300" indent="-114300" algn="l">
              <a:lnSpc>
                <a:spcPct val="125000"/>
              </a:lnSpc>
              <a:buClr>
                <a:srgbClr val="646464"/>
              </a:buClr>
              <a:buChar char="•"/>
            </a:pPr>
            <a:r>
              <a:rPr lang="en-US" sz="2400" b="0" i="0" u="none" strike="noStrike" dirty="0" err="1">
                <a:solidFill>
                  <a:srgbClr val="646464"/>
                </a:solidFill>
                <a:latin typeface="Noto Sans SC"/>
                <a:ea typeface="Noto Sans SC"/>
                <a:cs typeface="Noto Sans SC"/>
                <a:sym typeface="Noto Sans SC"/>
              </a:rPr>
              <a:t>分析发酵过程中微生物的代谢特点</a:t>
            </a:r>
            <a:endParaRPr lang="en-US" sz="2400" b="0" i="0" u="none" strike="noStrike" dirty="0">
              <a:solidFill>
                <a:srgbClr val="646464"/>
              </a:solidFill>
              <a:latin typeface="Noto Sans SC"/>
              <a:ea typeface="Noto Sans SC"/>
              <a:cs typeface="Noto Sans SC"/>
              <a:sym typeface="Noto Sans S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02DCB-5493-8BF5-924C-F0ED9ABFDBF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E54EB5D-4BAE-6783-9FE6-CA6D41CCDFEA}"/>
              </a:ext>
            </a:extLst>
          </p:cNvPr>
          <p:cNvSpPr/>
          <p:nvPr/>
        </p:nvSpPr>
        <p:spPr>
          <a:xfrm>
            <a:off x="270163" y="215900"/>
            <a:ext cx="3906982"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dirty="0" err="1">
                <a:solidFill>
                  <a:srgbClr val="005A9C"/>
                </a:solidFill>
                <a:latin typeface="Noto Sans SC"/>
                <a:ea typeface="Noto Sans SC"/>
                <a:cs typeface="Noto Sans SC"/>
                <a:sym typeface="Noto Sans SC"/>
              </a:rPr>
              <a:t>生物技术与工程模块</a:t>
            </a:r>
            <a:endParaRPr lang="en-US" sz="1100" dirty="0"/>
          </a:p>
        </p:txBody>
      </p:sp>
      <p:sp>
        <p:nvSpPr>
          <p:cNvPr id="3" name="AutoShape 3">
            <a:extLst>
              <a:ext uri="{FF2B5EF4-FFF2-40B4-BE49-F238E27FC236}">
                <a16:creationId xmlns:a16="http://schemas.microsoft.com/office/drawing/2014/main" id="{53D45E87-5BE8-21C5-4B52-4B0DBD887A19}"/>
              </a:ext>
            </a:extLst>
          </p:cNvPr>
          <p:cNvSpPr/>
          <p:nvPr/>
        </p:nvSpPr>
        <p:spPr>
          <a:xfrm>
            <a:off x="270162" y="865910"/>
            <a:ext cx="11748655" cy="5992090"/>
          </a:xfrm>
          <a:prstGeom prst="roundRect">
            <a:avLst>
              <a:gd name="adj" fmla="val 3846"/>
            </a:avLst>
          </a:prstGeom>
          <a:solidFill>
            <a:srgbClr val="FFFFFF">
              <a:alpha val="10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0" tIns="0" rIns="0" bIns="0" rtlCol="0" anchor="ctr" anchorCtr="0"/>
          <a:lstStyle/>
          <a:p>
            <a:pPr algn="ctr">
              <a:defRPr/>
            </a:pPr>
            <a:endParaRPr/>
          </a:p>
        </p:txBody>
      </p:sp>
      <p:sp>
        <p:nvSpPr>
          <p:cNvPr id="4" name="AutoShape 4">
            <a:extLst>
              <a:ext uri="{FF2B5EF4-FFF2-40B4-BE49-F238E27FC236}">
                <a16:creationId xmlns:a16="http://schemas.microsoft.com/office/drawing/2014/main" id="{578DC941-5638-25BC-4D77-6D4B7A809EEE}"/>
              </a:ext>
            </a:extLst>
          </p:cNvPr>
          <p:cNvSpPr/>
          <p:nvPr/>
        </p:nvSpPr>
        <p:spPr>
          <a:xfrm>
            <a:off x="270163" y="865910"/>
            <a:ext cx="3302000" cy="76200"/>
          </a:xfrm>
          <a:prstGeom prst="roundRect">
            <a:avLst>
              <a:gd name="adj" fmla="val 166666"/>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6" name="AutoShape 6">
            <a:extLst>
              <a:ext uri="{FF2B5EF4-FFF2-40B4-BE49-F238E27FC236}">
                <a16:creationId xmlns:a16="http://schemas.microsoft.com/office/drawing/2014/main" id="{3F87C50C-53D9-9AAF-9D95-004FD06B18E9}"/>
              </a:ext>
            </a:extLst>
          </p:cNvPr>
          <p:cNvSpPr/>
          <p:nvPr/>
        </p:nvSpPr>
        <p:spPr>
          <a:xfrm>
            <a:off x="1032162" y="1119910"/>
            <a:ext cx="2729345" cy="3810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400" b="1" dirty="0" err="1">
                <a:solidFill>
                  <a:srgbClr val="4A4A4A"/>
                </a:solidFill>
                <a:latin typeface="Noto Sans SC"/>
                <a:ea typeface="Noto Sans SC"/>
                <a:cs typeface="Noto Sans SC"/>
                <a:sym typeface="Noto Sans SC"/>
              </a:rPr>
              <a:t>胚胎工程</a:t>
            </a:r>
            <a:endParaRPr lang="en-US" altLang="zh-CN" sz="1600" dirty="0"/>
          </a:p>
        </p:txBody>
      </p:sp>
      <p:cxnSp>
        <p:nvCxnSpPr>
          <p:cNvPr id="7" name="Connector 7">
            <a:extLst>
              <a:ext uri="{FF2B5EF4-FFF2-40B4-BE49-F238E27FC236}">
                <a16:creationId xmlns:a16="http://schemas.microsoft.com/office/drawing/2014/main" id="{66239191-CA07-6DFC-A10D-A7A3E14A589A}"/>
              </a:ext>
            </a:extLst>
          </p:cNvPr>
          <p:cNvCxnSpPr/>
          <p:nvPr/>
        </p:nvCxnSpPr>
        <p:spPr>
          <a:xfrm rot="-15625">
            <a:off x="524177" y="1621560"/>
            <a:ext cx="2794087" cy="12700"/>
          </a:xfrm>
          <a:prstGeom prst="straightConnector1">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18" name="AutoShape 18">
            <a:extLst>
              <a:ext uri="{FF2B5EF4-FFF2-40B4-BE49-F238E27FC236}">
                <a16:creationId xmlns:a16="http://schemas.microsoft.com/office/drawing/2014/main" id="{D3B13550-7A2E-C057-9949-3F9E6CE6E88E}"/>
              </a:ext>
            </a:extLst>
          </p:cNvPr>
          <p:cNvSpPr/>
          <p:nvPr/>
        </p:nvSpPr>
        <p:spPr>
          <a:xfrm>
            <a:off x="524845" y="1678710"/>
            <a:ext cx="11399993" cy="2554814"/>
          </a:xfrm>
          <a:prstGeom prst="rect">
            <a:avLst/>
          </a:prstGeom>
          <a:noFill/>
          <a:ln w="12700" cap="flat" cmpd="sng">
            <a:noFill/>
            <a:prstDash val="solid"/>
            <a:round/>
          </a:ln>
        </p:spPr>
        <p:txBody>
          <a:bodyPr vert="horz" wrap="square" lIns="0" tIns="0" rIns="0" bIns="0" rtlCol="0" anchor="t" anchorCtr="0"/>
          <a:lstStyle/>
          <a:p>
            <a:pPr fontAlgn="ctr"/>
            <a:r>
              <a:rPr lang="en-US" sz="2400" b="1" i="0" u="none" strike="noStrike" dirty="0" err="1">
                <a:solidFill>
                  <a:srgbClr val="005A9C"/>
                </a:solidFill>
                <a:latin typeface="Noto Sans SC"/>
                <a:ea typeface="Noto Sans SC"/>
                <a:cs typeface="Noto Sans SC"/>
                <a:sym typeface="Noto Sans SC"/>
              </a:rPr>
              <a:t>真题举例</a:t>
            </a:r>
            <a:r>
              <a:rPr lang="en-US" sz="2400" b="1" i="0" u="none" strike="noStrike" dirty="0">
                <a:solidFill>
                  <a:srgbClr val="005A9C"/>
                </a:solidFill>
                <a:latin typeface="Noto Sans SC"/>
                <a:ea typeface="Noto Sans SC"/>
                <a:cs typeface="Noto Sans SC"/>
                <a:sym typeface="Noto Sans SC"/>
              </a:rPr>
              <a:t>：</a:t>
            </a:r>
            <a:r>
              <a:rPr lang="en-US" sz="2400" b="0" i="0" u="none" strike="noStrike" dirty="0">
                <a:solidFill>
                  <a:srgbClr val="646464"/>
                </a:solidFill>
                <a:latin typeface="Noto Sans SC"/>
                <a:ea typeface="Noto Sans SC"/>
                <a:cs typeface="Noto Sans SC"/>
                <a:sym typeface="Noto Sans SC"/>
              </a:rPr>
              <a:t>（2025江苏卷，第7题）</a:t>
            </a:r>
            <a:r>
              <a:rPr lang="zh-CN" altLang="zh-CN" sz="2400" dirty="0">
                <a:solidFill>
                  <a:srgbClr val="646464"/>
                </a:solidFill>
                <a:latin typeface="Noto Sans SC"/>
                <a:ea typeface="Noto Sans SC"/>
              </a:rPr>
              <a:t>梅花鹿和马鹿杂交后代生命力强、茸质好，但自然杂交很难完成，人工授精能解决此难题。胚胎工程技术的应用，可提高繁殖率，增加鹿场经济效益。下列相关叙述合理的是（</a:t>
            </a:r>
            <a:r>
              <a:rPr lang="en-US" altLang="zh-CN" sz="2400" dirty="0">
                <a:solidFill>
                  <a:srgbClr val="646464"/>
                </a:solidFill>
                <a:latin typeface="Noto Sans SC"/>
                <a:ea typeface="Noto Sans SC"/>
              </a:rPr>
              <a:t>    </a:t>
            </a:r>
            <a:r>
              <a:rPr lang="zh-CN" altLang="zh-CN" sz="2400" dirty="0">
                <a:solidFill>
                  <a:srgbClr val="646464"/>
                </a:solidFill>
                <a:latin typeface="Noto Sans SC"/>
                <a:ea typeface="Noto Sans SC"/>
              </a:rPr>
              <a:t>）</a:t>
            </a:r>
          </a:p>
          <a:p>
            <a:pPr fontAlgn="ctr"/>
            <a:r>
              <a:rPr lang="en-US" altLang="zh-CN" sz="2400" dirty="0">
                <a:solidFill>
                  <a:srgbClr val="646464"/>
                </a:solidFill>
                <a:latin typeface="Noto Sans SC"/>
                <a:ea typeface="Noto Sans SC"/>
              </a:rPr>
              <a:t>A. </a:t>
            </a:r>
            <a:r>
              <a:rPr lang="zh-CN" altLang="zh-CN" sz="2400" dirty="0">
                <a:solidFill>
                  <a:srgbClr val="646464"/>
                </a:solidFill>
                <a:latin typeface="Noto Sans SC"/>
                <a:ea typeface="Noto Sans SC"/>
              </a:rPr>
              <a:t>采集的精液无需固定、稀释，即可用血细胞计数板检测精子密度</a:t>
            </a:r>
          </a:p>
          <a:p>
            <a:pPr fontAlgn="ctr"/>
            <a:r>
              <a:rPr lang="en-US" altLang="zh-CN" sz="2400" dirty="0">
                <a:solidFill>
                  <a:srgbClr val="646464"/>
                </a:solidFill>
                <a:latin typeface="Noto Sans SC"/>
                <a:ea typeface="Noto Sans SC"/>
              </a:rPr>
              <a:t>B. </a:t>
            </a:r>
            <a:r>
              <a:rPr lang="zh-CN" altLang="zh-CN" sz="2400" dirty="0">
                <a:solidFill>
                  <a:srgbClr val="646464"/>
                </a:solidFill>
                <a:latin typeface="Noto Sans SC"/>
                <a:ea typeface="Noto Sans SC"/>
              </a:rPr>
              <a:t>人工授精时，采集的精液经获能处理后才能输入雌性生殖道</a:t>
            </a:r>
          </a:p>
          <a:p>
            <a:pPr fontAlgn="ctr"/>
            <a:r>
              <a:rPr lang="en-US" altLang="zh-CN" sz="2400" dirty="0">
                <a:solidFill>
                  <a:srgbClr val="646464"/>
                </a:solidFill>
                <a:latin typeface="Noto Sans SC"/>
                <a:ea typeface="Noto Sans SC"/>
              </a:rPr>
              <a:t>C. </a:t>
            </a:r>
            <a:r>
              <a:rPr lang="zh-CN" altLang="zh-CN" sz="2400" dirty="0">
                <a:solidFill>
                  <a:srgbClr val="646464"/>
                </a:solidFill>
                <a:latin typeface="Noto Sans SC"/>
                <a:ea typeface="Noto Sans SC"/>
              </a:rPr>
              <a:t>超数排卵处理时，常用含促性腺激素的促排卵剂</a:t>
            </a:r>
          </a:p>
          <a:p>
            <a:pPr fontAlgn="ctr"/>
            <a:r>
              <a:rPr lang="en-US" altLang="zh-CN" sz="2400" dirty="0">
                <a:solidFill>
                  <a:srgbClr val="646464"/>
                </a:solidFill>
                <a:latin typeface="Noto Sans SC"/>
                <a:ea typeface="Noto Sans SC"/>
              </a:rPr>
              <a:t>D. </a:t>
            </a:r>
            <a:r>
              <a:rPr lang="zh-CN" altLang="zh-CN" sz="2400" dirty="0">
                <a:solidFill>
                  <a:srgbClr val="646464"/>
                </a:solidFill>
                <a:latin typeface="Noto Sans SC"/>
                <a:ea typeface="Noto Sans SC"/>
              </a:rPr>
              <a:t>母体子宫对胚胎的免疫耐受性低下是胚胎移植的生理学基础</a:t>
            </a:r>
          </a:p>
        </p:txBody>
      </p:sp>
      <p:pic>
        <p:nvPicPr>
          <p:cNvPr id="8" name="Picture 10">
            <a:extLst>
              <a:ext uri="{FF2B5EF4-FFF2-40B4-BE49-F238E27FC236}">
                <a16:creationId xmlns:a16="http://schemas.microsoft.com/office/drawing/2014/main" id="{DF115C10-FEA4-86C3-D2A7-565A139C11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1845" y="1140697"/>
            <a:ext cx="406400" cy="406400"/>
          </a:xfrm>
          <a:prstGeom prst="rect">
            <a:avLst/>
          </a:prstGeom>
        </p:spPr>
      </p:pic>
      <p:sp>
        <p:nvSpPr>
          <p:cNvPr id="5" name="AutoShape 18">
            <a:extLst>
              <a:ext uri="{FF2B5EF4-FFF2-40B4-BE49-F238E27FC236}">
                <a16:creationId xmlns:a16="http://schemas.microsoft.com/office/drawing/2014/main" id="{8DA5E62D-AB33-881B-587B-D0A9C9968F68}"/>
              </a:ext>
            </a:extLst>
          </p:cNvPr>
          <p:cNvSpPr/>
          <p:nvPr/>
        </p:nvSpPr>
        <p:spPr>
          <a:xfrm>
            <a:off x="521845" y="4183250"/>
            <a:ext cx="11399993" cy="422498"/>
          </a:xfrm>
          <a:prstGeom prst="rect">
            <a:avLst/>
          </a:prstGeom>
          <a:noFill/>
          <a:ln w="12700" cap="flat" cmpd="sng">
            <a:noFill/>
            <a:prstDash val="solid"/>
            <a:round/>
          </a:ln>
        </p:spPr>
        <p:txBody>
          <a:bodyPr vert="horz" wrap="square" lIns="0" tIns="0" rIns="0" bIns="0" rtlCol="0" anchor="t" anchorCtr="0"/>
          <a:lstStyle/>
          <a:p>
            <a:pPr>
              <a:lnSpc>
                <a:spcPct val="125000"/>
              </a:lnSpc>
            </a:pPr>
            <a:r>
              <a:rPr lang="en-US" sz="2400" b="1" i="0" u="none" strike="noStrike" dirty="0">
                <a:solidFill>
                  <a:srgbClr val="005A9C"/>
                </a:solidFill>
                <a:latin typeface="Noto Sans SC"/>
                <a:ea typeface="Noto Sans SC"/>
                <a:cs typeface="Noto Sans SC"/>
                <a:sym typeface="Noto Sans SC"/>
              </a:rPr>
              <a:t>教材关联：</a:t>
            </a:r>
            <a:r>
              <a:rPr lang="en-US" altLang="zh-CN" sz="2400" dirty="0">
                <a:solidFill>
                  <a:srgbClr val="646464"/>
                </a:solidFill>
                <a:latin typeface="Noto Sans SC"/>
                <a:ea typeface="Noto Sans SC"/>
                <a:cs typeface="Noto Sans SC"/>
                <a:sym typeface="Noto Sans SC"/>
              </a:rPr>
              <a:t>人教版选择性必修3《生物技术与工程》第3章（P69-P82）</a:t>
            </a:r>
          </a:p>
        </p:txBody>
      </p:sp>
      <p:sp>
        <p:nvSpPr>
          <p:cNvPr id="9" name="AutoShape 18">
            <a:extLst>
              <a:ext uri="{FF2B5EF4-FFF2-40B4-BE49-F238E27FC236}">
                <a16:creationId xmlns:a16="http://schemas.microsoft.com/office/drawing/2014/main" id="{6E2D08CB-8948-DBB7-44F7-153E1FBB3E8B}"/>
              </a:ext>
            </a:extLst>
          </p:cNvPr>
          <p:cNvSpPr/>
          <p:nvPr/>
        </p:nvSpPr>
        <p:spPr>
          <a:xfrm>
            <a:off x="518845" y="4586838"/>
            <a:ext cx="11399993" cy="484241"/>
          </a:xfrm>
          <a:prstGeom prst="rect">
            <a:avLst/>
          </a:prstGeom>
          <a:noFill/>
          <a:ln w="12700" cap="flat" cmpd="sng">
            <a:noFill/>
            <a:prstDash val="solid"/>
            <a:round/>
          </a:ln>
        </p:spPr>
        <p:txBody>
          <a:bodyPr vert="horz" wrap="square" lIns="0" tIns="0" rIns="0" bIns="0" rtlCol="0" anchor="t" anchorCtr="0"/>
          <a:lstStyle/>
          <a:p>
            <a:pPr>
              <a:lnSpc>
                <a:spcPct val="125000"/>
              </a:lnSpc>
            </a:pPr>
            <a:r>
              <a:rPr lang="en-US" sz="2400" b="1" i="0" u="none" strike="noStrike" dirty="0" err="1">
                <a:solidFill>
                  <a:srgbClr val="005A9C"/>
                </a:solidFill>
                <a:latin typeface="Noto Sans SC"/>
                <a:ea typeface="Noto Sans SC"/>
                <a:cs typeface="Noto Sans SC"/>
                <a:sym typeface="Noto Sans SC"/>
              </a:rPr>
              <a:t>核心知识对接</a:t>
            </a:r>
            <a:r>
              <a:rPr lang="en-US" sz="2400" b="1" i="0" u="none" strike="noStrike" dirty="0">
                <a:solidFill>
                  <a:srgbClr val="005A9C"/>
                </a:solidFill>
                <a:latin typeface="Noto Sans SC"/>
                <a:ea typeface="Noto Sans SC"/>
                <a:cs typeface="Noto Sans SC"/>
                <a:sym typeface="Noto Sans SC"/>
              </a:rPr>
              <a:t>：</a:t>
            </a:r>
            <a:r>
              <a:rPr lang="en-US" altLang="zh-CN" sz="2400" dirty="0">
                <a:solidFill>
                  <a:srgbClr val="646464"/>
                </a:solidFill>
                <a:latin typeface="Noto Sans SC"/>
                <a:ea typeface="Noto Sans SC"/>
                <a:cs typeface="Noto Sans SC"/>
                <a:sym typeface="Noto Sans SC"/>
              </a:rPr>
              <a:t> </a:t>
            </a:r>
            <a:r>
              <a:rPr lang="en-US" altLang="zh-CN" sz="2400" dirty="0" err="1">
                <a:solidFill>
                  <a:srgbClr val="646464"/>
                </a:solidFill>
                <a:latin typeface="Noto Sans SC"/>
                <a:ea typeface="Noto Sans SC"/>
                <a:cs typeface="Noto Sans SC"/>
                <a:sym typeface="Noto Sans SC"/>
              </a:rPr>
              <a:t>体外受精、胚胎分割、胚胎移植、胚胎干细胞</a:t>
            </a:r>
            <a:endParaRPr lang="en-US" sz="2400" b="0" i="0" u="none" strike="noStrike" dirty="0">
              <a:solidFill>
                <a:srgbClr val="646464"/>
              </a:solidFill>
              <a:latin typeface="Noto Sans SC"/>
              <a:ea typeface="Noto Sans SC"/>
              <a:cs typeface="Noto Sans SC"/>
              <a:sym typeface="Noto Sans SC"/>
            </a:endParaRPr>
          </a:p>
        </p:txBody>
      </p:sp>
      <p:sp>
        <p:nvSpPr>
          <p:cNvPr id="10" name="AutoShape 18">
            <a:extLst>
              <a:ext uri="{FF2B5EF4-FFF2-40B4-BE49-F238E27FC236}">
                <a16:creationId xmlns:a16="http://schemas.microsoft.com/office/drawing/2014/main" id="{251D97DD-1BC0-4F23-7AC9-49EEAC5A9043}"/>
              </a:ext>
            </a:extLst>
          </p:cNvPr>
          <p:cNvSpPr/>
          <p:nvPr/>
        </p:nvSpPr>
        <p:spPr>
          <a:xfrm>
            <a:off x="524163" y="4959062"/>
            <a:ext cx="5845816" cy="1841360"/>
          </a:xfrm>
          <a:prstGeom prst="rect">
            <a:avLst/>
          </a:prstGeom>
          <a:noFill/>
          <a:ln w="12700" cap="flat" cmpd="sng">
            <a:noFill/>
            <a:prstDash val="solid"/>
            <a:round/>
          </a:ln>
        </p:spPr>
        <p:txBody>
          <a:bodyPr vert="horz" wrap="square" lIns="0" tIns="0" rIns="0" bIns="0" rtlCol="0" anchor="t" anchorCtr="0"/>
          <a:lstStyle/>
          <a:p>
            <a:pPr indent="0" algn="l">
              <a:lnSpc>
                <a:spcPct val="125000"/>
              </a:lnSpc>
            </a:pPr>
            <a:r>
              <a:rPr lang="en-US" sz="2400" b="1" i="0" u="none" strike="noStrike" dirty="0" err="1">
                <a:solidFill>
                  <a:srgbClr val="005A9C"/>
                </a:solidFill>
                <a:latin typeface="Noto Sans SC"/>
                <a:ea typeface="Noto Sans SC"/>
                <a:cs typeface="Noto Sans SC"/>
                <a:sym typeface="Noto Sans SC"/>
              </a:rPr>
              <a:t>考察学生能力</a:t>
            </a:r>
            <a:r>
              <a:rPr lang="en-US" sz="2400" b="1" i="0" u="none" strike="noStrike" dirty="0">
                <a:solidFill>
                  <a:srgbClr val="005A9C"/>
                </a:solidFill>
                <a:latin typeface="Noto Sans SC"/>
                <a:ea typeface="Noto Sans SC"/>
                <a:cs typeface="Noto Sans SC"/>
                <a:sym typeface="Noto Sans SC"/>
              </a:rPr>
              <a:t>：</a:t>
            </a: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理解胚胎工程的基本操作技术</a:t>
            </a:r>
            <a:endParaRPr lang="en-US" altLang="zh-CN" sz="2400" dirty="0">
              <a:solidFill>
                <a:srgbClr val="646464"/>
              </a:solidFill>
              <a:latin typeface="Noto Sans SC"/>
              <a:ea typeface="Noto Sans SC"/>
              <a:cs typeface="Noto Sans SC"/>
              <a:sym typeface="Noto Sans SC"/>
            </a:endParaRP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分析胚胎分割和移植的关键步骤</a:t>
            </a:r>
            <a:endParaRPr lang="en-US" altLang="zh-CN" sz="2400" dirty="0">
              <a:solidFill>
                <a:srgbClr val="646464"/>
              </a:solidFill>
              <a:latin typeface="Noto Sans SC"/>
              <a:ea typeface="Noto Sans SC"/>
              <a:cs typeface="Noto Sans SC"/>
              <a:sym typeface="Noto Sans SC"/>
            </a:endParaRP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掌握胚胎干细胞的特点和来源</a:t>
            </a:r>
            <a:endParaRPr lang="en-US" altLang="zh-CN" sz="2400" dirty="0">
              <a:solidFill>
                <a:srgbClr val="646464"/>
              </a:solidFill>
              <a:latin typeface="Noto Sans SC"/>
              <a:ea typeface="Noto Sans SC"/>
              <a:cs typeface="Noto Sans SC"/>
              <a:sym typeface="Noto Sans SC"/>
            </a:endParaRPr>
          </a:p>
        </p:txBody>
      </p:sp>
    </p:spTree>
    <p:extLst>
      <p:ext uri="{BB962C8B-B14F-4D97-AF65-F5344CB8AC3E}">
        <p14:creationId xmlns:p14="http://schemas.microsoft.com/office/powerpoint/2010/main" val="210613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A2856-CF13-0184-E723-8AADF7980BE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8B8232A-4C10-8535-B7B6-09A0E266CCD1}"/>
              </a:ext>
            </a:extLst>
          </p:cNvPr>
          <p:cNvSpPr/>
          <p:nvPr/>
        </p:nvSpPr>
        <p:spPr>
          <a:xfrm>
            <a:off x="270163" y="91214"/>
            <a:ext cx="3906982"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dirty="0" err="1">
                <a:solidFill>
                  <a:srgbClr val="005A9C"/>
                </a:solidFill>
                <a:latin typeface="Noto Sans SC"/>
                <a:ea typeface="Noto Sans SC"/>
                <a:cs typeface="Noto Sans SC"/>
                <a:sym typeface="Noto Sans SC"/>
              </a:rPr>
              <a:t>生物技术与工程模块</a:t>
            </a:r>
            <a:endParaRPr lang="en-US" sz="1100" dirty="0"/>
          </a:p>
        </p:txBody>
      </p:sp>
      <p:sp>
        <p:nvSpPr>
          <p:cNvPr id="3" name="AutoShape 3">
            <a:extLst>
              <a:ext uri="{FF2B5EF4-FFF2-40B4-BE49-F238E27FC236}">
                <a16:creationId xmlns:a16="http://schemas.microsoft.com/office/drawing/2014/main" id="{A052E82A-F18C-C050-5F83-F0E138E6878B}"/>
              </a:ext>
            </a:extLst>
          </p:cNvPr>
          <p:cNvSpPr/>
          <p:nvPr/>
        </p:nvSpPr>
        <p:spPr>
          <a:xfrm>
            <a:off x="270162" y="741224"/>
            <a:ext cx="11748655" cy="5992090"/>
          </a:xfrm>
          <a:prstGeom prst="roundRect">
            <a:avLst>
              <a:gd name="adj" fmla="val 3846"/>
            </a:avLst>
          </a:prstGeom>
          <a:solidFill>
            <a:srgbClr val="FFFFFF">
              <a:alpha val="10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0" tIns="0" rIns="0" bIns="0" rtlCol="0" anchor="ctr" anchorCtr="0"/>
          <a:lstStyle/>
          <a:p>
            <a:pPr algn="ctr">
              <a:defRPr/>
            </a:pPr>
            <a:endParaRPr/>
          </a:p>
        </p:txBody>
      </p:sp>
      <p:sp>
        <p:nvSpPr>
          <p:cNvPr id="4" name="AutoShape 4">
            <a:extLst>
              <a:ext uri="{FF2B5EF4-FFF2-40B4-BE49-F238E27FC236}">
                <a16:creationId xmlns:a16="http://schemas.microsoft.com/office/drawing/2014/main" id="{38E6F6BD-D1E3-5C74-965D-73E2BA028ACA}"/>
              </a:ext>
            </a:extLst>
          </p:cNvPr>
          <p:cNvSpPr/>
          <p:nvPr/>
        </p:nvSpPr>
        <p:spPr>
          <a:xfrm>
            <a:off x="270163" y="741224"/>
            <a:ext cx="3302000" cy="76200"/>
          </a:xfrm>
          <a:prstGeom prst="roundRect">
            <a:avLst>
              <a:gd name="adj" fmla="val 166666"/>
            </a:avLst>
          </a:prstGeom>
          <a:solidFill>
            <a:srgbClr val="005A9C">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6" name="AutoShape 6">
            <a:extLst>
              <a:ext uri="{FF2B5EF4-FFF2-40B4-BE49-F238E27FC236}">
                <a16:creationId xmlns:a16="http://schemas.microsoft.com/office/drawing/2014/main" id="{F58613F6-439F-3951-703E-E5E4E14F2A05}"/>
              </a:ext>
            </a:extLst>
          </p:cNvPr>
          <p:cNvSpPr/>
          <p:nvPr/>
        </p:nvSpPr>
        <p:spPr>
          <a:xfrm>
            <a:off x="1032162" y="879769"/>
            <a:ext cx="2729345" cy="3810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400" b="1" dirty="0" err="1">
                <a:solidFill>
                  <a:srgbClr val="4A4A4A"/>
                </a:solidFill>
                <a:latin typeface="Noto Sans SC"/>
                <a:ea typeface="Noto Sans SC"/>
                <a:cs typeface="Noto Sans SC"/>
                <a:sym typeface="Noto Sans SC"/>
              </a:rPr>
              <a:t>胚胎工程</a:t>
            </a:r>
            <a:endParaRPr lang="en-US" altLang="zh-CN" sz="1600" dirty="0"/>
          </a:p>
        </p:txBody>
      </p:sp>
      <p:cxnSp>
        <p:nvCxnSpPr>
          <p:cNvPr id="7" name="Connector 7">
            <a:extLst>
              <a:ext uri="{FF2B5EF4-FFF2-40B4-BE49-F238E27FC236}">
                <a16:creationId xmlns:a16="http://schemas.microsoft.com/office/drawing/2014/main" id="{A9647FF2-C074-8423-3A68-EA4CB3A035EE}"/>
              </a:ext>
            </a:extLst>
          </p:cNvPr>
          <p:cNvCxnSpPr/>
          <p:nvPr/>
        </p:nvCxnSpPr>
        <p:spPr>
          <a:xfrm rot="-15625">
            <a:off x="524177" y="1381419"/>
            <a:ext cx="2794087" cy="12700"/>
          </a:xfrm>
          <a:prstGeom prst="straightConnector1">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18" name="AutoShape 18">
            <a:extLst>
              <a:ext uri="{FF2B5EF4-FFF2-40B4-BE49-F238E27FC236}">
                <a16:creationId xmlns:a16="http://schemas.microsoft.com/office/drawing/2014/main" id="{D3B02FF4-A36C-80A1-5D93-571F4F890120}"/>
              </a:ext>
            </a:extLst>
          </p:cNvPr>
          <p:cNvSpPr/>
          <p:nvPr/>
        </p:nvSpPr>
        <p:spPr>
          <a:xfrm>
            <a:off x="521845" y="1385444"/>
            <a:ext cx="11399993" cy="2711662"/>
          </a:xfrm>
          <a:prstGeom prst="rect">
            <a:avLst/>
          </a:prstGeom>
          <a:noFill/>
          <a:ln w="12700" cap="flat" cmpd="sng">
            <a:noFill/>
            <a:prstDash val="solid"/>
            <a:round/>
          </a:ln>
        </p:spPr>
        <p:txBody>
          <a:bodyPr vert="horz" wrap="square" lIns="0" tIns="0" rIns="0" bIns="0" rtlCol="0" anchor="t" anchorCtr="0"/>
          <a:lstStyle/>
          <a:p>
            <a:pPr>
              <a:lnSpc>
                <a:spcPct val="125000"/>
              </a:lnSpc>
              <a:defRPr/>
            </a:pPr>
            <a:r>
              <a:rPr lang="en-US" altLang="zh-CN" sz="2400" b="1" dirty="0" err="1">
                <a:solidFill>
                  <a:srgbClr val="005A9C"/>
                </a:solidFill>
                <a:latin typeface="Noto Sans SC"/>
                <a:ea typeface="Noto Sans SC"/>
                <a:cs typeface="Noto Sans SC"/>
                <a:sym typeface="Noto Sans SC"/>
              </a:rPr>
              <a:t>真题举例</a:t>
            </a:r>
            <a:r>
              <a:rPr lang="en-US" altLang="zh-CN" sz="2400" b="1" dirty="0">
                <a:solidFill>
                  <a:srgbClr val="005A9C"/>
                </a:solidFill>
                <a:latin typeface="Noto Sans SC"/>
                <a:ea typeface="Noto Sans SC"/>
                <a:cs typeface="Noto Sans SC"/>
                <a:sym typeface="Noto Sans SC"/>
              </a:rPr>
              <a:t>：</a:t>
            </a:r>
            <a:r>
              <a:rPr lang="en-US" altLang="zh-CN" sz="2400" dirty="0">
                <a:solidFill>
                  <a:srgbClr val="646464"/>
                </a:solidFill>
                <a:latin typeface="Noto Sans SC"/>
                <a:ea typeface="Noto Sans SC"/>
                <a:cs typeface="Noto Sans SC"/>
                <a:sym typeface="Noto Sans SC"/>
              </a:rPr>
              <a:t>（2025江苏卷，第11题）从种植草莓的土壤中分离致病菌，简易流程如下：制备土壤悬液、分离、纯化、鉴定。下列相关叙述正确的是（ ）</a:t>
            </a:r>
            <a:endParaRPr lang="en-US" altLang="zh-CN" sz="3600" dirty="0"/>
          </a:p>
          <a:p>
            <a:pPr>
              <a:lnSpc>
                <a:spcPct val="125000"/>
              </a:lnSpc>
            </a:pPr>
            <a:r>
              <a:rPr lang="en-US" altLang="zh-CN" sz="2400" dirty="0">
                <a:solidFill>
                  <a:srgbClr val="646464"/>
                </a:solidFill>
                <a:latin typeface="Noto Sans SC"/>
                <a:ea typeface="Noto Sans SC"/>
                <a:cs typeface="Noto Sans SC"/>
                <a:sym typeface="Noto Sans SC"/>
              </a:rPr>
              <a:t>A. </a:t>
            </a:r>
            <a:r>
              <a:rPr lang="en-US" altLang="zh-CN" sz="2400" dirty="0" err="1">
                <a:solidFill>
                  <a:srgbClr val="646464"/>
                </a:solidFill>
                <a:latin typeface="Noto Sans SC"/>
                <a:ea typeface="Noto Sans SC"/>
                <a:cs typeface="Noto Sans SC"/>
                <a:sym typeface="Noto Sans SC"/>
              </a:rPr>
              <a:t>制备的培养基可用紫外线照射进行灭菌</a:t>
            </a:r>
            <a:endParaRPr lang="en-US" altLang="zh-CN" sz="2400" dirty="0">
              <a:solidFill>
                <a:srgbClr val="646464"/>
              </a:solidFill>
              <a:latin typeface="Noto Sans SC"/>
              <a:ea typeface="Noto Sans SC"/>
              <a:cs typeface="Noto Sans SC"/>
              <a:sym typeface="Noto Sans SC"/>
            </a:endParaRPr>
          </a:p>
          <a:p>
            <a:pPr>
              <a:lnSpc>
                <a:spcPct val="125000"/>
              </a:lnSpc>
            </a:pPr>
            <a:r>
              <a:rPr lang="en-US" altLang="zh-CN" sz="2400" dirty="0">
                <a:solidFill>
                  <a:srgbClr val="646464"/>
                </a:solidFill>
                <a:latin typeface="Noto Sans SC"/>
                <a:ea typeface="Noto Sans SC"/>
                <a:cs typeface="Noto Sans SC"/>
                <a:sym typeface="Noto Sans SC"/>
              </a:rPr>
              <a:t>B. </a:t>
            </a:r>
            <a:r>
              <a:rPr lang="en-US" altLang="zh-CN" sz="2400" dirty="0" err="1">
                <a:solidFill>
                  <a:srgbClr val="646464"/>
                </a:solidFill>
                <a:latin typeface="Noto Sans SC"/>
                <a:ea typeface="Noto Sans SC"/>
                <a:cs typeface="Noto Sans SC"/>
                <a:sym typeface="Noto Sans SC"/>
              </a:rPr>
              <a:t>将土样加入无菌水混匀，梯度稀释后取悬液加入平板并涂布</a:t>
            </a:r>
            <a:endParaRPr lang="en-US" altLang="zh-CN" sz="2400" dirty="0">
              <a:solidFill>
                <a:srgbClr val="646464"/>
              </a:solidFill>
              <a:latin typeface="Noto Sans SC"/>
              <a:ea typeface="Noto Sans SC"/>
              <a:cs typeface="Noto Sans SC"/>
              <a:sym typeface="Noto Sans SC"/>
            </a:endParaRPr>
          </a:p>
          <a:p>
            <a:pPr>
              <a:lnSpc>
                <a:spcPct val="125000"/>
              </a:lnSpc>
            </a:pPr>
            <a:r>
              <a:rPr lang="en-US" altLang="zh-CN" sz="2400" dirty="0">
                <a:solidFill>
                  <a:srgbClr val="646464"/>
                </a:solidFill>
                <a:latin typeface="Noto Sans SC"/>
                <a:ea typeface="Noto Sans SC"/>
                <a:cs typeface="Noto Sans SC"/>
                <a:sym typeface="Noto Sans SC"/>
              </a:rPr>
              <a:t>C. </a:t>
            </a:r>
            <a:r>
              <a:rPr lang="en-US" altLang="zh-CN" sz="2400" dirty="0" err="1">
                <a:solidFill>
                  <a:srgbClr val="646464"/>
                </a:solidFill>
                <a:latin typeface="Noto Sans SC"/>
                <a:ea typeface="Noto Sans SC"/>
                <a:cs typeface="Noto Sans SC"/>
                <a:sym typeface="Noto Sans SC"/>
              </a:rPr>
              <a:t>连续划线时，每次应从上次划线的起始端开始划线</a:t>
            </a:r>
            <a:endParaRPr lang="en-US" altLang="zh-CN" sz="2400" dirty="0">
              <a:solidFill>
                <a:srgbClr val="646464"/>
              </a:solidFill>
              <a:latin typeface="Noto Sans SC"/>
              <a:ea typeface="Noto Sans SC"/>
              <a:cs typeface="Noto Sans SC"/>
              <a:sym typeface="Noto Sans SC"/>
            </a:endParaRPr>
          </a:p>
          <a:p>
            <a:pPr>
              <a:lnSpc>
                <a:spcPct val="125000"/>
              </a:lnSpc>
            </a:pPr>
            <a:r>
              <a:rPr lang="en-US" altLang="zh-CN" sz="2400" dirty="0">
                <a:solidFill>
                  <a:srgbClr val="646464"/>
                </a:solidFill>
                <a:latin typeface="Noto Sans SC"/>
                <a:ea typeface="Noto Sans SC"/>
                <a:cs typeface="Noto Sans SC"/>
                <a:sym typeface="Noto Sans SC"/>
              </a:rPr>
              <a:t>D. </a:t>
            </a:r>
            <a:r>
              <a:rPr lang="en-US" altLang="zh-CN" sz="2400" dirty="0" err="1">
                <a:solidFill>
                  <a:srgbClr val="646464"/>
                </a:solidFill>
                <a:latin typeface="Noto Sans SC"/>
                <a:ea typeface="Noto Sans SC"/>
                <a:cs typeface="Noto Sans SC"/>
                <a:sym typeface="Noto Sans SC"/>
              </a:rPr>
              <a:t>鉴定后的致病菌，可接种在斜面培养基上，并在室温下长期保存</a:t>
            </a:r>
            <a:endParaRPr lang="en-US" altLang="zh-CN" sz="2400" dirty="0">
              <a:solidFill>
                <a:srgbClr val="646464"/>
              </a:solidFill>
              <a:latin typeface="Noto Sans SC"/>
              <a:ea typeface="Noto Sans SC"/>
              <a:cs typeface="Noto Sans SC"/>
              <a:sym typeface="Noto Sans SC"/>
            </a:endParaRPr>
          </a:p>
        </p:txBody>
      </p:sp>
      <p:pic>
        <p:nvPicPr>
          <p:cNvPr id="8" name="Picture 10">
            <a:extLst>
              <a:ext uri="{FF2B5EF4-FFF2-40B4-BE49-F238E27FC236}">
                <a16:creationId xmlns:a16="http://schemas.microsoft.com/office/drawing/2014/main" id="{FED6D10B-2693-E0C7-9338-B1F3EA10F3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1845" y="900556"/>
            <a:ext cx="406400" cy="406400"/>
          </a:xfrm>
          <a:prstGeom prst="rect">
            <a:avLst/>
          </a:prstGeom>
        </p:spPr>
      </p:pic>
      <p:sp>
        <p:nvSpPr>
          <p:cNvPr id="5" name="AutoShape 18">
            <a:extLst>
              <a:ext uri="{FF2B5EF4-FFF2-40B4-BE49-F238E27FC236}">
                <a16:creationId xmlns:a16="http://schemas.microsoft.com/office/drawing/2014/main" id="{F90F5EA4-72B0-D0CD-FAA4-83FDBA2FB8D1}"/>
              </a:ext>
            </a:extLst>
          </p:cNvPr>
          <p:cNvSpPr/>
          <p:nvPr/>
        </p:nvSpPr>
        <p:spPr>
          <a:xfrm>
            <a:off x="521845" y="4021652"/>
            <a:ext cx="11399993" cy="376829"/>
          </a:xfrm>
          <a:prstGeom prst="rect">
            <a:avLst/>
          </a:prstGeom>
          <a:noFill/>
          <a:ln w="12700" cap="flat" cmpd="sng">
            <a:noFill/>
            <a:prstDash val="solid"/>
            <a:round/>
          </a:ln>
        </p:spPr>
        <p:txBody>
          <a:bodyPr vert="horz" wrap="square" lIns="0" tIns="0" rIns="0" bIns="0" rtlCol="0" anchor="t" anchorCtr="0"/>
          <a:lstStyle/>
          <a:p>
            <a:pPr>
              <a:lnSpc>
                <a:spcPct val="125000"/>
              </a:lnSpc>
            </a:pPr>
            <a:r>
              <a:rPr lang="en-US" altLang="zh-CN" sz="2400" b="1" dirty="0">
                <a:solidFill>
                  <a:srgbClr val="005A9C"/>
                </a:solidFill>
                <a:latin typeface="Noto Sans SC"/>
                <a:ea typeface="Noto Sans SC"/>
                <a:cs typeface="Noto Sans SC"/>
                <a:sym typeface="Noto Sans SC"/>
              </a:rPr>
              <a:t>教材关联：</a:t>
            </a:r>
            <a:r>
              <a:rPr lang="en-US" altLang="zh-CN" sz="2400" dirty="0">
                <a:solidFill>
                  <a:srgbClr val="646464"/>
                </a:solidFill>
                <a:latin typeface="Noto Sans SC"/>
                <a:ea typeface="Noto Sans SC"/>
                <a:cs typeface="Noto Sans SC"/>
                <a:sym typeface="Noto Sans SC"/>
              </a:rPr>
              <a:t>人教版选择性必修3《生物技术与工程》第1章（P1-P15）</a:t>
            </a:r>
          </a:p>
        </p:txBody>
      </p:sp>
      <p:sp>
        <p:nvSpPr>
          <p:cNvPr id="9" name="AutoShape 18">
            <a:extLst>
              <a:ext uri="{FF2B5EF4-FFF2-40B4-BE49-F238E27FC236}">
                <a16:creationId xmlns:a16="http://schemas.microsoft.com/office/drawing/2014/main" id="{105A4259-B32A-A1A7-6A91-D84039A349DB}"/>
              </a:ext>
            </a:extLst>
          </p:cNvPr>
          <p:cNvSpPr/>
          <p:nvPr/>
        </p:nvSpPr>
        <p:spPr>
          <a:xfrm>
            <a:off x="521844" y="4398481"/>
            <a:ext cx="11399993" cy="429545"/>
          </a:xfrm>
          <a:prstGeom prst="rect">
            <a:avLst/>
          </a:prstGeom>
          <a:noFill/>
          <a:ln w="12700" cap="flat" cmpd="sng">
            <a:noFill/>
            <a:prstDash val="solid"/>
            <a:round/>
          </a:ln>
        </p:spPr>
        <p:txBody>
          <a:bodyPr vert="horz" wrap="square" lIns="0" tIns="0" rIns="0" bIns="0" rtlCol="0" anchor="t" anchorCtr="0"/>
          <a:lstStyle/>
          <a:p>
            <a:pPr>
              <a:lnSpc>
                <a:spcPct val="125000"/>
              </a:lnSpc>
            </a:pPr>
            <a:r>
              <a:rPr lang="en-US" altLang="zh-CN" sz="2400" b="1" dirty="0" err="1">
                <a:solidFill>
                  <a:srgbClr val="005A9C"/>
                </a:solidFill>
                <a:latin typeface="Noto Sans SC"/>
                <a:ea typeface="Noto Sans SC"/>
                <a:cs typeface="Noto Sans SC"/>
                <a:sym typeface="Noto Sans SC"/>
              </a:rPr>
              <a:t>核心知识对接：</a:t>
            </a:r>
            <a:r>
              <a:rPr lang="en-US" altLang="zh-CN" sz="2400" dirty="0" err="1">
                <a:solidFill>
                  <a:srgbClr val="646464"/>
                </a:solidFill>
                <a:latin typeface="Noto Sans SC"/>
                <a:ea typeface="Noto Sans SC"/>
                <a:cs typeface="Noto Sans SC"/>
                <a:sym typeface="Noto Sans SC"/>
              </a:rPr>
              <a:t>微生物的分离和纯化、培养基的灭菌、菌种的保存</a:t>
            </a:r>
            <a:endParaRPr lang="en-US" altLang="zh-CN" sz="2400" dirty="0">
              <a:solidFill>
                <a:srgbClr val="646464"/>
              </a:solidFill>
              <a:latin typeface="Noto Sans SC"/>
              <a:ea typeface="Noto Sans SC"/>
              <a:cs typeface="Noto Sans SC"/>
              <a:sym typeface="Noto Sans SC"/>
            </a:endParaRPr>
          </a:p>
        </p:txBody>
      </p:sp>
      <p:sp>
        <p:nvSpPr>
          <p:cNvPr id="10" name="AutoShape 18">
            <a:extLst>
              <a:ext uri="{FF2B5EF4-FFF2-40B4-BE49-F238E27FC236}">
                <a16:creationId xmlns:a16="http://schemas.microsoft.com/office/drawing/2014/main" id="{2D52B7D6-7B56-EB24-D050-A249E5FB4C13}"/>
              </a:ext>
            </a:extLst>
          </p:cNvPr>
          <p:cNvSpPr/>
          <p:nvPr/>
        </p:nvSpPr>
        <p:spPr>
          <a:xfrm>
            <a:off x="525273" y="4731276"/>
            <a:ext cx="11399993" cy="1833909"/>
          </a:xfrm>
          <a:prstGeom prst="rect">
            <a:avLst/>
          </a:prstGeom>
          <a:noFill/>
          <a:ln w="12700" cap="flat" cmpd="sng">
            <a:noFill/>
            <a:prstDash val="solid"/>
            <a:round/>
          </a:ln>
        </p:spPr>
        <p:txBody>
          <a:bodyPr vert="horz" wrap="square" lIns="0" tIns="0" rIns="0" bIns="0" rtlCol="0" anchor="t" anchorCtr="0"/>
          <a:lstStyle/>
          <a:p>
            <a:pPr>
              <a:lnSpc>
                <a:spcPct val="125000"/>
              </a:lnSpc>
            </a:pPr>
            <a:r>
              <a:rPr lang="en-US" altLang="zh-CN" sz="2400" b="1" dirty="0" err="1">
                <a:solidFill>
                  <a:srgbClr val="005A9C"/>
                </a:solidFill>
                <a:latin typeface="Noto Sans SC"/>
                <a:ea typeface="Noto Sans SC"/>
                <a:cs typeface="Noto Sans SC"/>
                <a:sym typeface="Noto Sans SC"/>
              </a:rPr>
              <a:t>考察学生能力</a:t>
            </a:r>
            <a:r>
              <a:rPr lang="en-US" altLang="zh-CN" sz="2400" b="1" dirty="0">
                <a:solidFill>
                  <a:srgbClr val="005A9C"/>
                </a:solidFill>
                <a:latin typeface="Noto Sans SC"/>
                <a:ea typeface="Noto Sans SC"/>
                <a:cs typeface="Noto Sans SC"/>
                <a:sym typeface="Noto Sans SC"/>
              </a:rPr>
              <a:t>：</a:t>
            </a: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掌握微生物分离和纯化的基本方法</a:t>
            </a:r>
            <a:endParaRPr lang="en-US" altLang="zh-CN" sz="2400" dirty="0">
              <a:solidFill>
                <a:srgbClr val="646464"/>
              </a:solidFill>
              <a:latin typeface="Noto Sans SC"/>
              <a:ea typeface="Noto Sans SC"/>
              <a:cs typeface="Noto Sans SC"/>
              <a:sym typeface="Noto Sans SC"/>
            </a:endParaRP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理解培养基灭菌和菌种保存的原理</a:t>
            </a:r>
            <a:endParaRPr lang="en-US" altLang="zh-CN" sz="2400" dirty="0">
              <a:solidFill>
                <a:srgbClr val="646464"/>
              </a:solidFill>
              <a:latin typeface="Noto Sans SC"/>
              <a:ea typeface="Noto Sans SC"/>
              <a:cs typeface="Noto Sans SC"/>
              <a:sym typeface="Noto Sans SC"/>
            </a:endParaRPr>
          </a:p>
          <a:p>
            <a:pPr marL="114300" indent="-114300">
              <a:lnSpc>
                <a:spcPct val="125000"/>
              </a:lnSpc>
              <a:buClr>
                <a:srgbClr val="646464"/>
              </a:buClr>
              <a:buChar char="•"/>
            </a:pPr>
            <a:r>
              <a:rPr lang="en-US" altLang="zh-CN" sz="2400" dirty="0" err="1">
                <a:solidFill>
                  <a:srgbClr val="646464"/>
                </a:solidFill>
                <a:latin typeface="Noto Sans SC"/>
                <a:ea typeface="Noto Sans SC"/>
                <a:cs typeface="Noto Sans SC"/>
                <a:sym typeface="Noto Sans SC"/>
              </a:rPr>
              <a:t>分析实验操作中的注意事项</a:t>
            </a:r>
            <a:endParaRPr lang="en-US" altLang="zh-CN" sz="2400" dirty="0">
              <a:solidFill>
                <a:srgbClr val="646464"/>
              </a:solidFill>
              <a:latin typeface="Noto Sans SC"/>
              <a:ea typeface="Noto Sans SC"/>
              <a:cs typeface="Noto Sans SC"/>
              <a:sym typeface="Noto Sans SC"/>
            </a:endParaRPr>
          </a:p>
        </p:txBody>
      </p:sp>
    </p:spTree>
    <p:extLst>
      <p:ext uri="{BB962C8B-B14F-4D97-AF65-F5344CB8AC3E}">
        <p14:creationId xmlns:p14="http://schemas.microsoft.com/office/powerpoint/2010/main" val="252017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016000" y="2413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005A9C"/>
                </a:solidFill>
                <a:latin typeface="Noto Sans SC"/>
                <a:ea typeface="Noto Sans SC"/>
                <a:cs typeface="Noto Sans SC"/>
                <a:sym typeface="Noto Sans SC"/>
              </a:rPr>
              <a:t>02 知识跃迁核心方向解析</a:t>
            </a:r>
            <a:endParaRPr lang="en-US" sz="1100"/>
          </a:p>
        </p:txBody>
      </p:sp>
      <p:cxnSp>
        <p:nvCxnSpPr>
          <p:cNvPr id="5" name="Connector 5"/>
          <p:cNvCxnSpPr/>
          <p:nvPr/>
        </p:nvCxnSpPr>
        <p:spPr>
          <a:xfrm rot="-34376">
            <a:off x="5461032" y="3359150"/>
            <a:ext cx="1270000" cy="12700"/>
          </a:xfrm>
          <a:prstGeom prst="straightConnector1">
            <a:avLst/>
          </a:prstGeom>
          <a:solidFill>
            <a:srgbClr val="DEE0E3">
              <a:alpha val="100000"/>
            </a:srgbClr>
          </a:solidFill>
          <a:ln w="38100" cap="flat" cmpd="sng">
            <a:solidFill>
              <a:srgbClr val="005A9C">
                <a:alpha val="100000"/>
              </a:srgbClr>
            </a:solidFill>
            <a:prstDash val="solid"/>
            <a:round/>
            <a:headEnd type="none" w="lg" len="lg"/>
            <a:tailEnd type="none" w="lg" len="lg"/>
          </a:ln>
        </p:spPr>
      </p:cxnSp>
      <p:sp>
        <p:nvSpPr>
          <p:cNvPr id="6" name="AutoShape 6"/>
          <p:cNvSpPr/>
          <p:nvPr/>
        </p:nvSpPr>
        <p:spPr>
          <a:xfrm>
            <a:off x="1016000" y="3556000"/>
            <a:ext cx="10160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555555"/>
                </a:solidFill>
                <a:latin typeface="Noto Sans SC"/>
                <a:ea typeface="Noto Sans SC"/>
                <a:cs typeface="Noto Sans SC"/>
                <a:sym typeface="Noto Sans SC"/>
              </a:rPr>
              <a:t>从基础到应用，从理论到前沿</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000" cy="6858000"/>
          </a:xfrm>
          <a:prstGeom prst="roundRect">
            <a:avLst>
              <a:gd name="adj" fmla="val 0"/>
            </a:avLst>
          </a:prstGeom>
          <a:solidFill>
            <a:srgbClr val="FFFFFF">
              <a:alpha val="90000"/>
            </a:srgbClr>
          </a:solidFill>
          <a:ln w="25400" cap="flat" cmpd="sng">
            <a:noFill/>
            <a:prstDash val="solid"/>
            <a:round/>
          </a:ln>
        </p:spPr>
        <p:txBody>
          <a:bodyPr vert="horz" wrap="square" lIns="63500" tIns="63500" rIns="63500" bIns="63500" rtlCol="0" anchor="t"/>
          <a:lstStyle/>
          <a:p>
            <a:pPr algn="ctr">
              <a:defRPr/>
            </a:pPr>
            <a:endParaRPr/>
          </a:p>
        </p:txBody>
      </p:sp>
      <p:sp>
        <p:nvSpPr>
          <p:cNvPr id="4" name="AutoShape 4"/>
          <p:cNvSpPr/>
          <p:nvPr/>
        </p:nvSpPr>
        <p:spPr>
          <a:xfrm>
            <a:off x="374073" y="127000"/>
            <a:ext cx="10668000" cy="635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3200" b="1" i="0" u="none" strike="noStrike">
                <a:solidFill>
                  <a:srgbClr val="00529B"/>
                </a:solidFill>
                <a:latin typeface="Noto Sans SC"/>
                <a:ea typeface="Noto Sans SC"/>
                <a:cs typeface="Noto Sans SC"/>
                <a:sym typeface="Noto Sans SC"/>
              </a:rPr>
              <a:t>知识跃迁方向一：从基础概念到核心原理</a:t>
            </a:r>
            <a:endParaRPr lang="en-US" sz="1100"/>
          </a:p>
        </p:txBody>
      </p:sp>
      <p:sp>
        <p:nvSpPr>
          <p:cNvPr id="5" name="AutoShape 5"/>
          <p:cNvSpPr/>
          <p:nvPr/>
        </p:nvSpPr>
        <p:spPr>
          <a:xfrm>
            <a:off x="409610" y="1008704"/>
            <a:ext cx="5636491" cy="5765800"/>
          </a:xfrm>
          <a:prstGeom prst="roundRect">
            <a:avLst>
              <a:gd name="adj" fmla="val 2631"/>
            </a:avLst>
          </a:prstGeom>
          <a:solidFill>
            <a:srgbClr val="F0F8FF">
              <a:alpha val="80000"/>
            </a:srgbClr>
          </a:solidFill>
          <a:ln w="12700" cap="flat" cmpd="sng">
            <a:solidFill>
              <a:srgbClr val="4A90E2">
                <a:alpha val="30000"/>
              </a:srgbClr>
            </a:solidFill>
            <a:prstDash val="solid"/>
            <a:round/>
          </a:ln>
        </p:spPr>
        <p:txBody>
          <a:bodyPr vert="horz" wrap="square" lIns="63500" tIns="63500" rIns="63500" bIns="63500" rtlCol="0" anchor="t"/>
          <a:lstStyle/>
          <a:p>
            <a:pPr algn="ctr">
              <a:defRPr/>
            </a:pPr>
            <a:endParaRPr sz="2400"/>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073" y="1266724"/>
            <a:ext cx="364156" cy="364156"/>
          </a:xfrm>
          <a:prstGeom prst="rect">
            <a:avLst/>
          </a:prstGeom>
        </p:spPr>
      </p:pic>
      <p:sp>
        <p:nvSpPr>
          <p:cNvPr id="7" name="AutoShape 7"/>
          <p:cNvSpPr/>
          <p:nvPr/>
        </p:nvSpPr>
        <p:spPr>
          <a:xfrm>
            <a:off x="1009073" y="1244599"/>
            <a:ext cx="4124262" cy="455195"/>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3200" b="1" i="0" u="none" strike="noStrike" dirty="0" err="1">
                <a:solidFill>
                  <a:srgbClr val="00529B"/>
                </a:solidFill>
                <a:latin typeface="Noto Sans SC"/>
                <a:ea typeface="Noto Sans SC"/>
                <a:cs typeface="Noto Sans SC"/>
                <a:sym typeface="Noto Sans SC"/>
              </a:rPr>
              <a:t>核心理论与跃迁路径</a:t>
            </a:r>
            <a:endParaRPr lang="en-US" sz="1800" dirty="0"/>
          </a:p>
        </p:txBody>
      </p:sp>
      <p:cxnSp>
        <p:nvCxnSpPr>
          <p:cNvPr id="8" name="Connector 8"/>
          <p:cNvCxnSpPr>
            <a:cxnSpLocks/>
          </p:cNvCxnSpPr>
          <p:nvPr/>
        </p:nvCxnSpPr>
        <p:spPr>
          <a:xfrm>
            <a:off x="628074" y="1765598"/>
            <a:ext cx="5086612" cy="1426"/>
          </a:xfrm>
          <a:prstGeom prst="straightConnector1">
            <a:avLst/>
          </a:prstGeom>
          <a:solidFill>
            <a:srgbClr val="DEE0E3">
              <a:alpha val="100000"/>
            </a:srgbClr>
          </a:solidFill>
          <a:ln w="12700" cap="flat" cmpd="sng">
            <a:solidFill>
              <a:srgbClr val="4A90E2">
                <a:alpha val="50000"/>
              </a:srgbClr>
            </a:solidFill>
            <a:prstDash val="solid"/>
            <a:round/>
            <a:headEnd type="none" w="med" len="med"/>
            <a:tailEnd type="none" w="med" len="med"/>
          </a:ln>
        </p:spPr>
      </p:cxnSp>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9975" y="2038677"/>
            <a:ext cx="303463" cy="303463"/>
          </a:xfrm>
          <a:prstGeom prst="rect">
            <a:avLst/>
          </a:prstGeom>
        </p:spPr>
      </p:pic>
      <p:sp>
        <p:nvSpPr>
          <p:cNvPr id="10" name="AutoShape 10"/>
          <p:cNvSpPr/>
          <p:nvPr/>
        </p:nvSpPr>
        <p:spPr>
          <a:xfrm>
            <a:off x="939857" y="1957814"/>
            <a:ext cx="5206044" cy="1213853"/>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333333"/>
                </a:solidFill>
                <a:latin typeface="Noto Sans SC"/>
                <a:ea typeface="Noto Sans SC"/>
                <a:cs typeface="Noto Sans SC"/>
                <a:sym typeface="Noto Sans SC"/>
              </a:rPr>
              <a:t>核心内涵：从“是什么”到“为什么</a:t>
            </a:r>
            <a:r>
              <a:rPr lang="en-US" sz="2400" b="1" i="0" u="none" strike="noStrike" dirty="0">
                <a:solidFill>
                  <a:srgbClr val="333333"/>
                </a:solidFill>
                <a:latin typeface="Noto Sans SC"/>
                <a:ea typeface="Noto Sans SC"/>
                <a:cs typeface="Noto Sans SC"/>
                <a:sym typeface="Noto Sans SC"/>
              </a:rPr>
              <a:t>”</a:t>
            </a:r>
            <a:endParaRPr lang="en-US" sz="1800" dirty="0"/>
          </a:p>
          <a:p>
            <a:pPr indent="0" algn="l">
              <a:lnSpc>
                <a:spcPct val="125000"/>
              </a:lnSpc>
            </a:pPr>
            <a:r>
              <a:rPr lang="en-US" sz="2000" b="0" i="0" u="none" strike="noStrike" dirty="0" err="1">
                <a:solidFill>
                  <a:srgbClr val="666666"/>
                </a:solidFill>
                <a:latin typeface="Noto Sans SC"/>
                <a:ea typeface="Noto Sans SC"/>
                <a:cs typeface="Noto Sans SC"/>
                <a:sym typeface="Noto Sans SC"/>
              </a:rPr>
              <a:t>不仅要记住基础概念，更要深入理解知识的本质和内在规律，实现从现象描述到本质解释的跨越</a:t>
            </a:r>
            <a:r>
              <a:rPr lang="en-US" sz="2000" b="0" i="0" u="none" strike="noStrike" dirty="0">
                <a:solidFill>
                  <a:srgbClr val="666666"/>
                </a:solidFill>
                <a:latin typeface="Noto Sans SC"/>
                <a:ea typeface="Noto Sans SC"/>
                <a:cs typeface="Noto Sans SC"/>
                <a:sym typeface="Noto Sans SC"/>
              </a:rPr>
              <a:t>。</a:t>
            </a:r>
          </a:p>
        </p:txBody>
      </p:sp>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6773" y="3595437"/>
            <a:ext cx="303463" cy="303463"/>
          </a:xfrm>
          <a:prstGeom prst="rect">
            <a:avLst/>
          </a:prstGeom>
        </p:spPr>
      </p:pic>
      <p:sp>
        <p:nvSpPr>
          <p:cNvPr id="12" name="AutoShape 12"/>
          <p:cNvSpPr/>
          <p:nvPr/>
        </p:nvSpPr>
        <p:spPr>
          <a:xfrm>
            <a:off x="932873" y="3525403"/>
            <a:ext cx="4811639" cy="1062121"/>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333333"/>
                </a:solidFill>
                <a:latin typeface="Noto Sans SC"/>
                <a:ea typeface="Noto Sans SC"/>
                <a:cs typeface="Noto Sans SC"/>
                <a:sym typeface="Noto Sans SC"/>
              </a:rPr>
              <a:t>跃迁路径</a:t>
            </a:r>
            <a:endParaRPr lang="en-US" sz="1800" dirty="0"/>
          </a:p>
          <a:p>
            <a:pPr indent="0" algn="l">
              <a:lnSpc>
                <a:spcPct val="125000"/>
              </a:lnSpc>
            </a:pPr>
            <a:r>
              <a:rPr lang="en-US" sz="2000" b="0" i="0" u="none" strike="noStrike" dirty="0" err="1">
                <a:solidFill>
                  <a:srgbClr val="666666"/>
                </a:solidFill>
                <a:latin typeface="Noto Sans SC"/>
                <a:ea typeface="Noto Sans SC"/>
                <a:cs typeface="Noto Sans SC"/>
                <a:sym typeface="Noto Sans SC"/>
              </a:rPr>
              <a:t>具体事实</a:t>
            </a:r>
            <a:r>
              <a:rPr lang="en-US" sz="2000" b="0" i="0" u="none" strike="noStrike" dirty="0">
                <a:solidFill>
                  <a:srgbClr val="666666"/>
                </a:solidFill>
                <a:latin typeface="Noto Sans SC"/>
                <a:ea typeface="Noto Sans SC"/>
                <a:cs typeface="Noto Sans SC"/>
                <a:sym typeface="Noto Sans SC"/>
              </a:rPr>
              <a:t> → </a:t>
            </a:r>
            <a:r>
              <a:rPr lang="en-US" sz="2000" b="0" i="0" u="none" strike="noStrike" dirty="0" err="1">
                <a:solidFill>
                  <a:srgbClr val="666666"/>
                </a:solidFill>
                <a:latin typeface="Noto Sans SC"/>
                <a:ea typeface="Noto Sans SC"/>
                <a:cs typeface="Noto Sans SC"/>
                <a:sym typeface="Noto Sans SC"/>
              </a:rPr>
              <a:t>归纳共性</a:t>
            </a:r>
            <a:r>
              <a:rPr lang="en-US" sz="2000" b="0" i="0" u="none" strike="noStrike" dirty="0">
                <a:solidFill>
                  <a:srgbClr val="666666"/>
                </a:solidFill>
                <a:latin typeface="Noto Sans SC"/>
                <a:ea typeface="Noto Sans SC"/>
                <a:cs typeface="Noto Sans SC"/>
                <a:sym typeface="Noto Sans SC"/>
              </a:rPr>
              <a:t> → </a:t>
            </a:r>
            <a:r>
              <a:rPr lang="en-US" sz="2000" b="0" i="0" u="none" strike="noStrike" dirty="0" err="1">
                <a:solidFill>
                  <a:srgbClr val="666666"/>
                </a:solidFill>
                <a:latin typeface="Noto Sans SC"/>
                <a:ea typeface="Noto Sans SC"/>
                <a:cs typeface="Noto Sans SC"/>
                <a:sym typeface="Noto Sans SC"/>
              </a:rPr>
              <a:t>形成概念</a:t>
            </a:r>
            <a:r>
              <a:rPr lang="en-US" sz="2000" b="0" i="0" u="none" strike="noStrike" dirty="0">
                <a:solidFill>
                  <a:srgbClr val="666666"/>
                </a:solidFill>
                <a:latin typeface="Noto Sans SC"/>
                <a:ea typeface="Noto Sans SC"/>
                <a:cs typeface="Noto Sans SC"/>
                <a:sym typeface="Noto Sans SC"/>
              </a:rPr>
              <a:t> → </a:t>
            </a:r>
            <a:r>
              <a:rPr lang="en-US" sz="2000" b="0" i="0" u="none" strike="noStrike" dirty="0" err="1">
                <a:solidFill>
                  <a:srgbClr val="666666"/>
                </a:solidFill>
                <a:latin typeface="Noto Sans SC"/>
                <a:ea typeface="Noto Sans SC"/>
                <a:cs typeface="Noto Sans SC"/>
                <a:sym typeface="Noto Sans SC"/>
              </a:rPr>
              <a:t>探究原因</a:t>
            </a:r>
            <a:r>
              <a:rPr lang="en-US" sz="2000" b="0" i="0" u="none" strike="noStrike" dirty="0">
                <a:solidFill>
                  <a:srgbClr val="666666"/>
                </a:solidFill>
                <a:latin typeface="Noto Sans SC"/>
                <a:ea typeface="Noto Sans SC"/>
                <a:cs typeface="Noto Sans SC"/>
                <a:sym typeface="Noto Sans SC"/>
              </a:rPr>
              <a:t> → </a:t>
            </a:r>
            <a:r>
              <a:rPr lang="en-US" sz="2000" b="0" i="0" u="none" strike="noStrike" dirty="0" err="1">
                <a:solidFill>
                  <a:srgbClr val="666666"/>
                </a:solidFill>
                <a:latin typeface="Noto Sans SC"/>
                <a:ea typeface="Noto Sans SC"/>
                <a:cs typeface="Noto Sans SC"/>
                <a:sym typeface="Noto Sans SC"/>
              </a:rPr>
              <a:t>提炼原理</a:t>
            </a:r>
            <a:endParaRPr lang="en-US" sz="2000" b="0" i="0" u="none" strike="noStrike" dirty="0">
              <a:solidFill>
                <a:srgbClr val="666666"/>
              </a:solidFill>
              <a:latin typeface="Noto Sans SC"/>
              <a:ea typeface="Noto Sans SC"/>
              <a:cs typeface="Noto Sans SC"/>
              <a:sym typeface="Noto Sans SC"/>
            </a:endParaRPr>
          </a:p>
        </p:txBody>
      </p:sp>
      <p:pic>
        <p:nvPicPr>
          <p:cNvPr id="13" name="Picture 13"/>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6773" y="4738738"/>
            <a:ext cx="303463" cy="303463"/>
          </a:xfrm>
          <a:prstGeom prst="rect">
            <a:avLst/>
          </a:prstGeom>
        </p:spPr>
      </p:pic>
      <p:sp>
        <p:nvSpPr>
          <p:cNvPr id="14" name="AutoShape 14"/>
          <p:cNvSpPr/>
          <p:nvPr/>
        </p:nvSpPr>
        <p:spPr>
          <a:xfrm>
            <a:off x="973438" y="4738738"/>
            <a:ext cx="4811639" cy="1213853"/>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333333"/>
                </a:solidFill>
                <a:latin typeface="Noto Sans SC"/>
                <a:ea typeface="Noto Sans SC"/>
                <a:cs typeface="Noto Sans SC"/>
                <a:sym typeface="Noto Sans SC"/>
              </a:rPr>
              <a:t>教学启示：避免灌输，引导探究</a:t>
            </a:r>
            <a:endParaRPr lang="en-US" sz="1800" dirty="0"/>
          </a:p>
          <a:p>
            <a:pPr indent="0" algn="l">
              <a:lnSpc>
                <a:spcPct val="125000"/>
              </a:lnSpc>
            </a:pPr>
            <a:r>
              <a:rPr lang="en-US" sz="2000" b="0" i="0" u="none" strike="noStrike" dirty="0" err="1">
                <a:solidFill>
                  <a:srgbClr val="666666"/>
                </a:solidFill>
                <a:latin typeface="Noto Sans SC"/>
                <a:ea typeface="Noto Sans SC"/>
                <a:cs typeface="Noto Sans SC"/>
                <a:sym typeface="Noto Sans SC"/>
              </a:rPr>
              <a:t>引导学生通过实验探究和逻辑推理，自主构建对核心原理的理解。例如，探究酶的特性时，不仅要知其然，更要知其所以然</a:t>
            </a:r>
            <a:r>
              <a:rPr lang="en-US" sz="2000" b="0" i="0" u="none" strike="noStrike" dirty="0">
                <a:solidFill>
                  <a:srgbClr val="666666"/>
                </a:solidFill>
                <a:latin typeface="Noto Sans SC"/>
                <a:ea typeface="Noto Sans SC"/>
                <a:cs typeface="Noto Sans SC"/>
                <a:sym typeface="Noto Sans SC"/>
              </a:rPr>
              <a:t>。</a:t>
            </a:r>
          </a:p>
        </p:txBody>
      </p:sp>
      <p:sp>
        <p:nvSpPr>
          <p:cNvPr id="15" name="AutoShape 15"/>
          <p:cNvSpPr/>
          <p:nvPr/>
        </p:nvSpPr>
        <p:spPr>
          <a:xfrm>
            <a:off x="6455711" y="1016000"/>
            <a:ext cx="5636491" cy="5765800"/>
          </a:xfrm>
          <a:prstGeom prst="roundRect">
            <a:avLst>
              <a:gd name="adj" fmla="val 2631"/>
            </a:avLst>
          </a:prstGeom>
          <a:solidFill>
            <a:srgbClr val="F0F8FF">
              <a:alpha val="80000"/>
            </a:srgbClr>
          </a:solidFill>
          <a:ln w="12700" cap="flat" cmpd="sng">
            <a:solidFill>
              <a:srgbClr val="4A90E2">
                <a:alpha val="30000"/>
              </a:srgbClr>
            </a:solidFill>
            <a:prstDash val="solid"/>
            <a:round/>
          </a:ln>
        </p:spPr>
        <p:txBody>
          <a:bodyPr vert="horz" wrap="square" lIns="63500" tIns="63500" rIns="63500" bIns="63500" rtlCol="0" anchor="t"/>
          <a:lstStyle/>
          <a:p>
            <a:pPr algn="ctr">
              <a:defRPr/>
            </a:pPr>
            <a:endParaRPr sz="2400"/>
          </a:p>
        </p:txBody>
      </p:sp>
      <p:pic>
        <p:nvPicPr>
          <p:cNvPr id="16" name="Picture 16"/>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635348" y="1296758"/>
            <a:ext cx="364156" cy="364156"/>
          </a:xfrm>
          <a:prstGeom prst="rect">
            <a:avLst/>
          </a:prstGeom>
        </p:spPr>
      </p:pic>
      <p:sp>
        <p:nvSpPr>
          <p:cNvPr id="17" name="AutoShape 17"/>
          <p:cNvSpPr/>
          <p:nvPr/>
        </p:nvSpPr>
        <p:spPr>
          <a:xfrm>
            <a:off x="7026564" y="1221205"/>
            <a:ext cx="4124262" cy="455195"/>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3200" b="1" i="0" u="none" strike="noStrike" dirty="0" err="1">
                <a:solidFill>
                  <a:srgbClr val="00529B"/>
                </a:solidFill>
                <a:latin typeface="Noto Sans SC"/>
                <a:ea typeface="Noto Sans SC"/>
                <a:cs typeface="Noto Sans SC"/>
                <a:sym typeface="Noto Sans SC"/>
              </a:rPr>
              <a:t>真题案例分析</a:t>
            </a:r>
            <a:endParaRPr lang="en-US" sz="1800" dirty="0"/>
          </a:p>
        </p:txBody>
      </p:sp>
      <p:cxnSp>
        <p:nvCxnSpPr>
          <p:cNvPr id="18" name="Connector 18"/>
          <p:cNvCxnSpPr>
            <a:cxnSpLocks/>
          </p:cNvCxnSpPr>
          <p:nvPr/>
        </p:nvCxnSpPr>
        <p:spPr>
          <a:xfrm>
            <a:off x="6645564" y="1743155"/>
            <a:ext cx="5086612" cy="1426"/>
          </a:xfrm>
          <a:prstGeom prst="straightConnector1">
            <a:avLst/>
          </a:prstGeom>
          <a:solidFill>
            <a:srgbClr val="DEE0E3">
              <a:alpha val="100000"/>
            </a:srgbClr>
          </a:solidFill>
          <a:ln w="12700" cap="flat" cmpd="sng">
            <a:solidFill>
              <a:srgbClr val="4A90E2">
                <a:alpha val="50000"/>
              </a:srgbClr>
            </a:solidFill>
            <a:prstDash val="solid"/>
            <a:round/>
            <a:headEnd type="none" w="med" len="med"/>
            <a:tailEnd type="none" w="med" len="med"/>
          </a:ln>
        </p:spPr>
      </p:cxnSp>
      <p:sp>
        <p:nvSpPr>
          <p:cNvPr id="19" name="AutoShape 19"/>
          <p:cNvSpPr/>
          <p:nvPr/>
        </p:nvSpPr>
        <p:spPr>
          <a:xfrm>
            <a:off x="6645564" y="1815915"/>
            <a:ext cx="5086589" cy="2240549"/>
          </a:xfrm>
          <a:prstGeom prst="roundRect">
            <a:avLst>
              <a:gd name="adj" fmla="val 3846"/>
            </a:avLst>
          </a:prstGeom>
          <a:solidFill>
            <a:srgbClr val="FFFFFF">
              <a:alpha val="100000"/>
            </a:srgbClr>
          </a:solidFill>
          <a:ln w="12700" cap="flat" cmpd="sng">
            <a:solidFill>
              <a:srgbClr val="DCDCDC">
                <a:alpha val="100000"/>
              </a:srgbClr>
            </a:solidFill>
            <a:prstDash val="solid"/>
            <a:round/>
          </a:ln>
        </p:spPr>
        <p:txBody>
          <a:bodyPr vert="horz" wrap="square" lIns="63500" tIns="63500" rIns="63500" bIns="63500" rtlCol="0" anchor="t"/>
          <a:lstStyle/>
          <a:p>
            <a:pPr algn="ctr">
              <a:defRPr/>
            </a:pPr>
            <a:endParaRPr sz="2400"/>
          </a:p>
        </p:txBody>
      </p:sp>
      <p:sp>
        <p:nvSpPr>
          <p:cNvPr id="20" name="AutoShape 20"/>
          <p:cNvSpPr/>
          <p:nvPr/>
        </p:nvSpPr>
        <p:spPr>
          <a:xfrm>
            <a:off x="6783038" y="1822272"/>
            <a:ext cx="4811639" cy="1919791"/>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000" b="1" i="0" u="none" strike="noStrike" dirty="0" err="1">
                <a:solidFill>
                  <a:srgbClr val="333333"/>
                </a:solidFill>
                <a:latin typeface="Noto Sans SC"/>
                <a:ea typeface="Noto Sans SC"/>
                <a:cs typeface="Noto Sans SC"/>
                <a:sym typeface="Noto Sans SC"/>
              </a:rPr>
              <a:t>题干：关于蛋白质、磷脂和淀粉的叙述，正确的是</a:t>
            </a:r>
            <a:r>
              <a:rPr lang="en-US" sz="2000" b="1" i="0" u="none" strike="noStrike" dirty="0">
                <a:solidFill>
                  <a:srgbClr val="333333"/>
                </a:solidFill>
                <a:latin typeface="Noto Sans SC"/>
                <a:ea typeface="Noto Sans SC"/>
                <a:cs typeface="Noto Sans SC"/>
                <a:sym typeface="Noto Sans SC"/>
              </a:rPr>
              <a:t>（ ）</a:t>
            </a:r>
            <a:endParaRPr lang="en-US" sz="1800" dirty="0"/>
          </a:p>
          <a:p>
            <a:pPr marL="152400" indent="-152400" algn="l">
              <a:lnSpc>
                <a:spcPct val="125000"/>
              </a:lnSpc>
              <a:buClr>
                <a:srgbClr val="666666"/>
              </a:buClr>
              <a:buChar char="•"/>
            </a:pPr>
            <a:r>
              <a:rPr lang="en-US" sz="2000" b="0" i="0" u="none" strike="noStrike" dirty="0">
                <a:solidFill>
                  <a:srgbClr val="666666"/>
                </a:solidFill>
                <a:latin typeface="Noto Sans SC"/>
                <a:ea typeface="Noto Sans SC"/>
                <a:cs typeface="Noto Sans SC"/>
                <a:sym typeface="Noto Sans SC"/>
              </a:rPr>
              <a:t>A. </a:t>
            </a:r>
            <a:r>
              <a:rPr lang="en-US" sz="2000" b="0" i="0" u="none" strike="noStrike" dirty="0" err="1">
                <a:solidFill>
                  <a:srgbClr val="666666"/>
                </a:solidFill>
                <a:latin typeface="Noto Sans SC"/>
                <a:ea typeface="Noto Sans SC"/>
                <a:cs typeface="Noto Sans SC"/>
                <a:sym typeface="Noto Sans SC"/>
              </a:rPr>
              <a:t>都含有C、H、O、N元素</a:t>
            </a:r>
            <a:endParaRPr lang="en-US" sz="2000" b="0" i="0" u="none" strike="noStrike" dirty="0">
              <a:solidFill>
                <a:srgbClr val="666666"/>
              </a:solidFill>
              <a:latin typeface="Noto Sans SC"/>
              <a:ea typeface="Noto Sans SC"/>
              <a:cs typeface="Noto Sans SC"/>
              <a:sym typeface="Noto Sans SC"/>
            </a:endParaRPr>
          </a:p>
          <a:p>
            <a:pPr marL="152400" indent="-152400" algn="l">
              <a:lnSpc>
                <a:spcPct val="125000"/>
              </a:lnSpc>
              <a:buClr>
                <a:srgbClr val="666666"/>
              </a:buClr>
              <a:buChar char="•"/>
            </a:pPr>
            <a:r>
              <a:rPr lang="en-US" sz="2000" b="0" i="0" u="none" strike="noStrike" dirty="0">
                <a:solidFill>
                  <a:srgbClr val="666666"/>
                </a:solidFill>
                <a:latin typeface="Noto Sans SC"/>
                <a:ea typeface="Noto Sans SC"/>
                <a:cs typeface="Noto Sans SC"/>
                <a:sym typeface="Noto Sans SC"/>
              </a:rPr>
              <a:t>B. </a:t>
            </a:r>
            <a:r>
              <a:rPr lang="en-US" sz="2000" b="0" i="0" u="none" strike="noStrike" dirty="0" err="1">
                <a:solidFill>
                  <a:srgbClr val="666666"/>
                </a:solidFill>
                <a:latin typeface="Noto Sans SC"/>
                <a:ea typeface="Noto Sans SC"/>
                <a:cs typeface="Noto Sans SC"/>
                <a:sym typeface="Noto Sans SC"/>
              </a:rPr>
              <a:t>都是生物膜的重要组成成分</a:t>
            </a:r>
            <a:endParaRPr lang="en-US" sz="2000" b="0" i="0" u="none" strike="noStrike" dirty="0">
              <a:solidFill>
                <a:srgbClr val="666666"/>
              </a:solidFill>
              <a:latin typeface="Noto Sans SC"/>
              <a:ea typeface="Noto Sans SC"/>
              <a:cs typeface="Noto Sans SC"/>
              <a:sym typeface="Noto Sans SC"/>
            </a:endParaRPr>
          </a:p>
          <a:p>
            <a:pPr marL="152400" indent="-152400" algn="l">
              <a:lnSpc>
                <a:spcPct val="125000"/>
              </a:lnSpc>
              <a:buClr>
                <a:srgbClr val="666666"/>
              </a:buClr>
              <a:buChar char="•"/>
            </a:pPr>
            <a:r>
              <a:rPr lang="en-US" sz="2000" b="0" i="0" u="none" strike="noStrike" dirty="0">
                <a:solidFill>
                  <a:srgbClr val="666666"/>
                </a:solidFill>
                <a:latin typeface="Noto Sans SC"/>
                <a:ea typeface="Noto Sans SC"/>
                <a:cs typeface="Noto Sans SC"/>
                <a:sym typeface="Noto Sans SC"/>
              </a:rPr>
              <a:t>C. </a:t>
            </a:r>
            <a:r>
              <a:rPr lang="en-US" sz="2000" b="0" i="0" u="none" strike="noStrike" dirty="0" err="1">
                <a:solidFill>
                  <a:srgbClr val="666666"/>
                </a:solidFill>
                <a:latin typeface="Noto Sans SC"/>
                <a:ea typeface="Noto Sans SC"/>
                <a:cs typeface="Noto Sans SC"/>
                <a:sym typeface="Noto Sans SC"/>
              </a:rPr>
              <a:t>都可作为细胞内的储能物质</a:t>
            </a:r>
            <a:endParaRPr lang="en-US" sz="2000" b="0" i="0" u="none" strike="noStrike" dirty="0">
              <a:solidFill>
                <a:srgbClr val="666666"/>
              </a:solidFill>
              <a:latin typeface="Noto Sans SC"/>
              <a:ea typeface="Noto Sans SC"/>
              <a:cs typeface="Noto Sans SC"/>
              <a:sym typeface="Noto Sans SC"/>
            </a:endParaRPr>
          </a:p>
          <a:p>
            <a:pPr marL="152400" indent="-152400" algn="l">
              <a:lnSpc>
                <a:spcPct val="125000"/>
              </a:lnSpc>
              <a:buClr>
                <a:srgbClr val="666666"/>
              </a:buClr>
              <a:buChar char="•"/>
            </a:pPr>
            <a:r>
              <a:rPr lang="en-US" sz="2000" b="0" i="0" u="none" strike="noStrike" dirty="0">
                <a:solidFill>
                  <a:srgbClr val="666666"/>
                </a:solidFill>
                <a:latin typeface="Noto Sans SC"/>
                <a:ea typeface="Noto Sans SC"/>
                <a:cs typeface="Noto Sans SC"/>
                <a:sym typeface="Noto Sans SC"/>
              </a:rPr>
              <a:t>D. </a:t>
            </a:r>
            <a:r>
              <a:rPr lang="en-US" sz="2000" b="0" i="0" u="none" strike="noStrike" dirty="0" err="1">
                <a:solidFill>
                  <a:srgbClr val="666666"/>
                </a:solidFill>
                <a:latin typeface="Noto Sans SC"/>
                <a:ea typeface="Noto Sans SC"/>
                <a:cs typeface="Noto Sans SC"/>
                <a:sym typeface="Noto Sans SC"/>
              </a:rPr>
              <a:t>都是由单体连接而成的生物大分子</a:t>
            </a:r>
            <a:endParaRPr lang="en-US" sz="2000" b="0" i="0" u="none" strike="noStrike" dirty="0">
              <a:solidFill>
                <a:srgbClr val="666666"/>
              </a:solidFill>
              <a:latin typeface="Noto Sans SC"/>
              <a:ea typeface="Noto Sans SC"/>
              <a:cs typeface="Noto Sans SC"/>
              <a:sym typeface="Noto Sans SC"/>
            </a:endParaRPr>
          </a:p>
        </p:txBody>
      </p:sp>
      <p:pic>
        <p:nvPicPr>
          <p:cNvPr id="21" name="Picture 21"/>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615546" y="4200758"/>
            <a:ext cx="303463" cy="303463"/>
          </a:xfrm>
          <a:prstGeom prst="rect">
            <a:avLst/>
          </a:prstGeom>
        </p:spPr>
      </p:pic>
      <p:sp>
        <p:nvSpPr>
          <p:cNvPr id="22" name="AutoShape 22"/>
          <p:cNvSpPr/>
          <p:nvPr/>
        </p:nvSpPr>
        <p:spPr>
          <a:xfrm>
            <a:off x="7026564" y="4089259"/>
            <a:ext cx="4811639" cy="1820779"/>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333333"/>
                </a:solidFill>
                <a:latin typeface="Noto Sans SC"/>
                <a:ea typeface="Noto Sans SC"/>
                <a:cs typeface="Noto Sans SC"/>
                <a:sym typeface="Noto Sans SC"/>
              </a:rPr>
              <a:t>深度解析：概念记忆</a:t>
            </a:r>
            <a:r>
              <a:rPr lang="en-US" sz="2400" b="1" i="0" u="none" strike="noStrike" dirty="0">
                <a:solidFill>
                  <a:srgbClr val="333333"/>
                </a:solidFill>
                <a:latin typeface="Noto Sans SC"/>
                <a:ea typeface="Noto Sans SC"/>
                <a:cs typeface="Noto Sans SC"/>
                <a:sym typeface="Noto Sans SC"/>
              </a:rPr>
              <a:t> vs </a:t>
            </a:r>
            <a:r>
              <a:rPr lang="en-US" sz="2400" b="1" i="0" u="none" strike="noStrike" dirty="0" err="1">
                <a:solidFill>
                  <a:srgbClr val="333333"/>
                </a:solidFill>
                <a:latin typeface="Noto Sans SC"/>
                <a:ea typeface="Noto Sans SC"/>
                <a:cs typeface="Noto Sans SC"/>
                <a:sym typeface="Noto Sans SC"/>
              </a:rPr>
              <a:t>原理理解</a:t>
            </a:r>
            <a:endParaRPr lang="en-US" sz="1800" dirty="0"/>
          </a:p>
          <a:p>
            <a:pPr indent="0" algn="l">
              <a:lnSpc>
                <a:spcPct val="125000"/>
              </a:lnSpc>
            </a:pPr>
            <a:r>
              <a:rPr lang="en-US" sz="2000" b="0" i="0" u="none" strike="noStrike" dirty="0">
                <a:solidFill>
                  <a:srgbClr val="666666"/>
                </a:solidFill>
                <a:latin typeface="Noto Sans SC"/>
                <a:ea typeface="Noto Sans SC"/>
                <a:cs typeface="Noto Sans SC"/>
                <a:sym typeface="Noto Sans SC"/>
              </a:rPr>
              <a:t>本题不仅考察物质组成等基础概念，更考察对“生物大分子”定义的理解。例如，磷脂虽为膜成分，但并非由单体连接成的大分子。这要求学生从结构特点出发，理解物质结构与功能相适应的核心思想，实现从记忆到理解的跃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5" grpId="0" animBg="1"/>
      <p:bldP spid="17" grpId="0"/>
      <p:bldP spid="19" grpId="0" animBg="1"/>
      <p:bldP spid="20"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382" y="115454"/>
            <a:ext cx="10668000" cy="635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3200" b="1" i="0" u="none" strike="noStrike" dirty="0" err="1">
                <a:solidFill>
                  <a:srgbClr val="00529B"/>
                </a:solidFill>
                <a:latin typeface="Noto Sans SC"/>
                <a:ea typeface="Noto Sans SC"/>
                <a:cs typeface="Noto Sans SC"/>
                <a:sym typeface="Noto Sans SC"/>
              </a:rPr>
              <a:t>知识跃迁方向二：从单一知识点到知识网络</a:t>
            </a:r>
            <a:endParaRPr lang="en-US" sz="1100" dirty="0"/>
          </a:p>
        </p:txBody>
      </p:sp>
      <p:sp>
        <p:nvSpPr>
          <p:cNvPr id="3" name="AutoShape 3"/>
          <p:cNvSpPr/>
          <p:nvPr/>
        </p:nvSpPr>
        <p:spPr>
          <a:xfrm>
            <a:off x="630382" y="1004453"/>
            <a:ext cx="5207000" cy="5652655"/>
          </a:xfrm>
          <a:prstGeom prst="roundRect">
            <a:avLst>
              <a:gd name="adj" fmla="val 2941"/>
            </a:avLst>
          </a:prstGeom>
          <a:solidFill>
            <a:srgbClr val="FFFFFF">
              <a:alpha val="90000"/>
            </a:srgbClr>
          </a:solidFill>
          <a:ln w="12700" cap="flat" cmpd="sng">
            <a:solidFill>
              <a:srgbClr val="4A90E2">
                <a:alpha val="30000"/>
              </a:srgbClr>
            </a:solidFill>
            <a:prstDash val="solid"/>
            <a:round/>
          </a:ln>
        </p:spPr>
        <p:txBody>
          <a:bodyPr vert="horz" wrap="square" lIns="63500" tIns="63500" rIns="63500" bIns="63500" rtlCol="0" anchor="t"/>
          <a:lstStyle/>
          <a:p>
            <a:pPr algn="ctr">
              <a:defRPr/>
            </a:pPr>
            <a:endParaRPr/>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4382" y="1258454"/>
            <a:ext cx="304800" cy="304800"/>
          </a:xfrm>
          <a:prstGeom prst="rect">
            <a:avLst/>
          </a:prstGeom>
        </p:spPr>
      </p:pic>
      <p:sp>
        <p:nvSpPr>
          <p:cNvPr id="5" name="AutoShape 5"/>
          <p:cNvSpPr/>
          <p:nvPr/>
        </p:nvSpPr>
        <p:spPr>
          <a:xfrm>
            <a:off x="1265382" y="1233054"/>
            <a:ext cx="4318000"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800" b="1" i="0" u="none" strike="noStrike">
                <a:solidFill>
                  <a:srgbClr val="00529B"/>
                </a:solidFill>
                <a:latin typeface="Noto Sans SC"/>
                <a:ea typeface="Noto Sans SC"/>
                <a:cs typeface="Noto Sans SC"/>
                <a:sym typeface="Noto Sans SC"/>
              </a:rPr>
              <a:t>核心理论与跃迁路径</a:t>
            </a:r>
            <a:endParaRPr lang="en-US" sz="1600"/>
          </a:p>
        </p:txBody>
      </p:sp>
      <p:cxnSp>
        <p:nvCxnSpPr>
          <p:cNvPr id="6" name="Connector 6"/>
          <p:cNvCxnSpPr/>
          <p:nvPr/>
        </p:nvCxnSpPr>
        <p:spPr>
          <a:xfrm rot="-9291">
            <a:off x="1002155" y="2166505"/>
            <a:ext cx="4699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7" name="AutoShape 7"/>
          <p:cNvSpPr/>
          <p:nvPr/>
        </p:nvSpPr>
        <p:spPr>
          <a:xfrm>
            <a:off x="1002146" y="1779155"/>
            <a:ext cx="4699000"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4A90E2"/>
                </a:solidFill>
                <a:latin typeface="Noto Sans SC"/>
                <a:ea typeface="Noto Sans SC"/>
                <a:cs typeface="Noto Sans SC"/>
                <a:sym typeface="Noto Sans SC"/>
              </a:rPr>
              <a:t>核心内涵：</a:t>
            </a:r>
            <a:r>
              <a:rPr lang="en-US" sz="2400" b="0" i="0" u="none" strike="noStrike" dirty="0" err="1">
                <a:solidFill>
                  <a:srgbClr val="333333"/>
                </a:solidFill>
                <a:latin typeface="Noto Sans SC"/>
                <a:ea typeface="Noto Sans SC"/>
                <a:cs typeface="Noto Sans SC"/>
                <a:sym typeface="Noto Sans SC"/>
              </a:rPr>
              <a:t>打破章节壁垒，将分散知识点整合为有机网络。孤立的知识点低效，网络化才能灵活运用</a:t>
            </a:r>
            <a:r>
              <a:rPr lang="en-US" sz="2400" b="0" i="0" u="none" strike="noStrike" dirty="0">
                <a:solidFill>
                  <a:srgbClr val="333333"/>
                </a:solidFill>
                <a:latin typeface="Noto Sans SC"/>
                <a:ea typeface="Noto Sans SC"/>
                <a:cs typeface="Noto Sans SC"/>
                <a:sym typeface="Noto Sans SC"/>
              </a:rPr>
              <a:t>。</a:t>
            </a:r>
            <a:endParaRPr lang="en-US" sz="1800" dirty="0"/>
          </a:p>
        </p:txBody>
      </p:sp>
      <p:sp>
        <p:nvSpPr>
          <p:cNvPr id="8" name="AutoShape 8"/>
          <p:cNvSpPr/>
          <p:nvPr/>
        </p:nvSpPr>
        <p:spPr>
          <a:xfrm>
            <a:off x="1002146" y="3249469"/>
            <a:ext cx="4699000" cy="635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4A90E2"/>
                </a:solidFill>
                <a:latin typeface="Noto Sans SC"/>
                <a:ea typeface="Noto Sans SC"/>
                <a:cs typeface="Noto Sans SC"/>
                <a:sym typeface="Noto Sans SC"/>
              </a:rPr>
              <a:t>跃迁路径</a:t>
            </a:r>
            <a:r>
              <a:rPr lang="en-US" sz="2400" b="1" i="0" u="none" strike="noStrike" dirty="0">
                <a:solidFill>
                  <a:srgbClr val="4A90E2"/>
                </a:solidFill>
                <a:latin typeface="Noto Sans SC"/>
                <a:ea typeface="Noto Sans SC"/>
                <a:cs typeface="Noto Sans SC"/>
                <a:sym typeface="Noto Sans SC"/>
              </a:rPr>
              <a:t>：</a:t>
            </a:r>
            <a:endParaRPr lang="en-US" sz="1800" dirty="0"/>
          </a:p>
          <a:p>
            <a:pPr indent="0" algn="l">
              <a:lnSpc>
                <a:spcPct val="125000"/>
              </a:lnSpc>
            </a:pPr>
            <a:r>
              <a:rPr lang="en-US" sz="2000" b="0" i="0" u="none" strike="noStrike" dirty="0" err="1">
                <a:solidFill>
                  <a:srgbClr val="555555"/>
                </a:solidFill>
                <a:latin typeface="Noto Sans SC"/>
                <a:ea typeface="Noto Sans SC"/>
                <a:cs typeface="Noto Sans SC"/>
                <a:sym typeface="Noto Sans SC"/>
              </a:rPr>
              <a:t>孤立知识点</a:t>
            </a:r>
            <a:r>
              <a:rPr lang="en-US" sz="2000" b="0" i="0" u="none" strike="noStrike" dirty="0">
                <a:solidFill>
                  <a:srgbClr val="555555"/>
                </a:solidFill>
                <a:latin typeface="Noto Sans SC"/>
                <a:ea typeface="Noto Sans SC"/>
                <a:cs typeface="Noto Sans SC"/>
                <a:sym typeface="Noto Sans SC"/>
              </a:rPr>
              <a:t> → </a:t>
            </a:r>
            <a:r>
              <a:rPr lang="en-US" sz="2000" b="0" i="0" u="none" strike="noStrike" dirty="0" err="1">
                <a:solidFill>
                  <a:srgbClr val="555555"/>
                </a:solidFill>
                <a:latin typeface="Noto Sans SC"/>
                <a:ea typeface="Noto Sans SC"/>
                <a:cs typeface="Noto Sans SC"/>
                <a:sym typeface="Noto Sans SC"/>
              </a:rPr>
              <a:t>寻找内在联系</a:t>
            </a:r>
            <a:r>
              <a:rPr lang="en-US" sz="2000" b="0" i="0" u="none" strike="noStrike" dirty="0">
                <a:solidFill>
                  <a:srgbClr val="555555"/>
                </a:solidFill>
                <a:latin typeface="Noto Sans SC"/>
                <a:ea typeface="Noto Sans SC"/>
                <a:cs typeface="Noto Sans SC"/>
                <a:sym typeface="Noto Sans SC"/>
              </a:rPr>
              <a:t> → </a:t>
            </a:r>
            <a:r>
              <a:rPr lang="en-US" sz="2000" b="0" i="0" u="none" strike="noStrike" dirty="0" err="1">
                <a:solidFill>
                  <a:srgbClr val="555555"/>
                </a:solidFill>
                <a:latin typeface="Noto Sans SC"/>
                <a:ea typeface="Noto Sans SC"/>
                <a:cs typeface="Noto Sans SC"/>
                <a:sym typeface="Noto Sans SC"/>
              </a:rPr>
              <a:t>构建知识模块</a:t>
            </a:r>
            <a:r>
              <a:rPr lang="en-US" sz="2000" b="0" i="0" u="none" strike="noStrike" dirty="0">
                <a:solidFill>
                  <a:srgbClr val="555555"/>
                </a:solidFill>
                <a:latin typeface="Noto Sans SC"/>
                <a:ea typeface="Noto Sans SC"/>
                <a:cs typeface="Noto Sans SC"/>
                <a:sym typeface="Noto Sans SC"/>
              </a:rPr>
              <a:t> → </a:t>
            </a:r>
            <a:r>
              <a:rPr lang="en-US" sz="2000" b="0" i="0" u="none" strike="noStrike" dirty="0" err="1">
                <a:solidFill>
                  <a:srgbClr val="555555"/>
                </a:solidFill>
                <a:latin typeface="Noto Sans SC"/>
                <a:ea typeface="Noto Sans SC"/>
                <a:cs typeface="Noto Sans SC"/>
                <a:sym typeface="Noto Sans SC"/>
              </a:rPr>
              <a:t>形成跨模块网络</a:t>
            </a:r>
            <a:endParaRPr lang="en-US" sz="2000" b="0" i="0" u="none" strike="noStrike" dirty="0">
              <a:solidFill>
                <a:srgbClr val="555555"/>
              </a:solidFill>
              <a:latin typeface="Noto Sans SC"/>
              <a:ea typeface="Noto Sans SC"/>
              <a:cs typeface="Noto Sans SC"/>
              <a:sym typeface="Noto Sans SC"/>
            </a:endParaRPr>
          </a:p>
        </p:txBody>
      </p:sp>
      <p:sp>
        <p:nvSpPr>
          <p:cNvPr id="9" name="AutoShape 9"/>
          <p:cNvSpPr/>
          <p:nvPr/>
        </p:nvSpPr>
        <p:spPr>
          <a:xfrm>
            <a:off x="1002146" y="4638098"/>
            <a:ext cx="4699000" cy="1270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4A90E2"/>
                </a:solidFill>
                <a:latin typeface="Noto Sans SC"/>
                <a:ea typeface="Noto Sans SC"/>
                <a:cs typeface="Noto Sans SC"/>
                <a:sym typeface="Noto Sans SC"/>
              </a:rPr>
              <a:t>教学启示</a:t>
            </a:r>
            <a:r>
              <a:rPr lang="en-US" sz="2400" b="1" i="0" u="none" strike="noStrike" dirty="0">
                <a:solidFill>
                  <a:srgbClr val="4A90E2"/>
                </a:solidFill>
                <a:latin typeface="Noto Sans SC"/>
                <a:ea typeface="Noto Sans SC"/>
                <a:cs typeface="Noto Sans SC"/>
                <a:sym typeface="Noto Sans SC"/>
              </a:rPr>
              <a:t>：</a:t>
            </a:r>
            <a:endParaRPr lang="en-US" sz="1800" dirty="0"/>
          </a:p>
          <a:p>
            <a:pPr indent="0" algn="l">
              <a:lnSpc>
                <a:spcPct val="125000"/>
              </a:lnSpc>
            </a:pPr>
            <a:r>
              <a:rPr lang="en-US" sz="2000" b="0" i="0" u="none" strike="noStrike" dirty="0">
                <a:solidFill>
                  <a:srgbClr val="555555"/>
                </a:solidFill>
                <a:latin typeface="Noto Sans SC"/>
                <a:ea typeface="Noto Sans SC"/>
                <a:cs typeface="Noto Sans SC"/>
                <a:sym typeface="Noto Sans SC"/>
              </a:rPr>
              <a:t>采用“主题式”或“问题链”教学，围绕核心概念（如“</a:t>
            </a:r>
            <a:r>
              <a:rPr lang="en-US" sz="2000" b="0" i="0" u="none" strike="noStrike" dirty="0" err="1">
                <a:solidFill>
                  <a:srgbClr val="555555"/>
                </a:solidFill>
                <a:latin typeface="Noto Sans SC"/>
                <a:ea typeface="Noto Sans SC"/>
                <a:cs typeface="Noto Sans SC"/>
                <a:sym typeface="Noto Sans SC"/>
              </a:rPr>
              <a:t>稳态</a:t>
            </a:r>
            <a:r>
              <a:rPr lang="en-US" sz="2000" b="0" i="0" u="none" strike="noStrike" dirty="0">
                <a:solidFill>
                  <a:srgbClr val="555555"/>
                </a:solidFill>
                <a:latin typeface="Noto Sans SC"/>
                <a:ea typeface="Noto Sans SC"/>
                <a:cs typeface="Noto Sans SC"/>
                <a:sym typeface="Noto Sans SC"/>
              </a:rPr>
              <a:t>”）</a:t>
            </a:r>
            <a:r>
              <a:rPr lang="en-US" sz="2000" b="0" i="0" u="none" strike="noStrike" dirty="0" err="1">
                <a:solidFill>
                  <a:srgbClr val="555555"/>
                </a:solidFill>
                <a:latin typeface="Noto Sans SC"/>
                <a:ea typeface="Noto Sans SC"/>
                <a:cs typeface="Noto Sans SC"/>
                <a:sym typeface="Noto Sans SC"/>
              </a:rPr>
              <a:t>组织内容，绘制概念图。例如整合神经、体液、免疫调节知识点</a:t>
            </a:r>
            <a:r>
              <a:rPr lang="en-US" sz="2000" b="0" i="0" u="none" strike="noStrike" dirty="0">
                <a:solidFill>
                  <a:srgbClr val="555555"/>
                </a:solidFill>
                <a:latin typeface="Noto Sans SC"/>
                <a:ea typeface="Noto Sans SC"/>
                <a:cs typeface="Noto Sans SC"/>
                <a:sym typeface="Noto Sans SC"/>
              </a:rPr>
              <a:t>。</a:t>
            </a:r>
          </a:p>
        </p:txBody>
      </p:sp>
      <p:sp>
        <p:nvSpPr>
          <p:cNvPr id="10" name="AutoShape 10"/>
          <p:cNvSpPr/>
          <p:nvPr/>
        </p:nvSpPr>
        <p:spPr>
          <a:xfrm>
            <a:off x="6146800" y="1004453"/>
            <a:ext cx="5664200" cy="5652655"/>
          </a:xfrm>
          <a:prstGeom prst="roundRect">
            <a:avLst>
              <a:gd name="adj" fmla="val 2941"/>
            </a:avLst>
          </a:prstGeom>
          <a:solidFill>
            <a:srgbClr val="FFFFFF">
              <a:alpha val="90000"/>
            </a:srgbClr>
          </a:solidFill>
          <a:ln w="12700" cap="flat" cmpd="sng">
            <a:solidFill>
              <a:srgbClr val="4A90E2">
                <a:alpha val="30000"/>
              </a:srgbClr>
            </a:solidFill>
            <a:prstDash val="solid"/>
            <a:round/>
          </a:ln>
        </p:spPr>
        <p:txBody>
          <a:bodyPr vert="horz" wrap="square" lIns="63500" tIns="63500" rIns="63500" bIns="63500" rtlCol="0" anchor="t"/>
          <a:lstStyle/>
          <a:p>
            <a:pPr algn="ctr">
              <a:defRPr/>
            </a:pPr>
            <a:endParaR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5382" y="1258454"/>
            <a:ext cx="304800" cy="304800"/>
          </a:xfrm>
          <a:prstGeom prst="rect">
            <a:avLst/>
          </a:prstGeom>
        </p:spPr>
      </p:pic>
      <p:sp>
        <p:nvSpPr>
          <p:cNvPr id="12" name="AutoShape 12"/>
          <p:cNvSpPr/>
          <p:nvPr/>
        </p:nvSpPr>
        <p:spPr>
          <a:xfrm>
            <a:off x="6700982" y="1161474"/>
            <a:ext cx="2252946"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800" b="1" i="0" u="none" strike="noStrike" dirty="0" err="1">
                <a:solidFill>
                  <a:srgbClr val="00529B"/>
                </a:solidFill>
                <a:latin typeface="Noto Sans SC"/>
                <a:ea typeface="Noto Sans SC"/>
                <a:cs typeface="Noto Sans SC"/>
                <a:sym typeface="Noto Sans SC"/>
              </a:rPr>
              <a:t>真题案例分析</a:t>
            </a:r>
            <a:endParaRPr lang="en-US" sz="1600" dirty="0"/>
          </a:p>
        </p:txBody>
      </p:sp>
      <p:cxnSp>
        <p:nvCxnSpPr>
          <p:cNvPr id="13" name="Connector 13"/>
          <p:cNvCxnSpPr/>
          <p:nvPr/>
        </p:nvCxnSpPr>
        <p:spPr>
          <a:xfrm rot="-9291">
            <a:off x="6463155" y="2166505"/>
            <a:ext cx="4699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4" name="AutoShape 14"/>
          <p:cNvSpPr/>
          <p:nvPr/>
        </p:nvSpPr>
        <p:spPr>
          <a:xfrm>
            <a:off x="6317673" y="1669473"/>
            <a:ext cx="5465618" cy="2382983"/>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4A90E2"/>
                </a:solidFill>
                <a:latin typeface="Noto Sans SC"/>
                <a:ea typeface="Noto Sans SC"/>
                <a:cs typeface="Noto Sans SC"/>
                <a:sym typeface="Noto Sans SC"/>
              </a:rPr>
              <a:t>真题题干：</a:t>
            </a:r>
            <a:r>
              <a:rPr lang="en-US" sz="2000" b="0" i="0" u="none" strike="noStrike" dirty="0" err="1">
                <a:solidFill>
                  <a:srgbClr val="333333"/>
                </a:solidFill>
                <a:latin typeface="Noto Sans SC"/>
                <a:ea typeface="Noto Sans SC"/>
                <a:cs typeface="Noto Sans SC"/>
                <a:sym typeface="Noto Sans SC"/>
              </a:rPr>
              <a:t>如图为神经-体液调节示意图，下列说法正确的是</a:t>
            </a:r>
            <a:r>
              <a:rPr lang="en-US" sz="2000" b="0" i="0" u="none" strike="noStrike" dirty="0">
                <a:solidFill>
                  <a:srgbClr val="333333"/>
                </a:solidFill>
                <a:latin typeface="Noto Sans SC"/>
                <a:ea typeface="Noto Sans SC"/>
                <a:cs typeface="Noto Sans SC"/>
                <a:sym typeface="Noto Sans SC"/>
              </a:rPr>
              <a:t>（ ）</a:t>
            </a:r>
          </a:p>
          <a:p>
            <a:pPr indent="0" algn="l">
              <a:lnSpc>
                <a:spcPct val="125000"/>
              </a:lnSpc>
              <a:defRPr/>
            </a:pPr>
            <a:endParaRPr lang="en-US" sz="2000" dirty="0">
              <a:solidFill>
                <a:srgbClr val="333333"/>
              </a:solidFill>
              <a:latin typeface="Noto Sans SC"/>
              <a:ea typeface="Noto Sans SC"/>
              <a:cs typeface="Noto Sans SC"/>
              <a:sym typeface="Noto Sans SC"/>
            </a:endParaRPr>
          </a:p>
          <a:p>
            <a:pPr indent="0" algn="l">
              <a:lnSpc>
                <a:spcPct val="125000"/>
              </a:lnSpc>
              <a:defRPr/>
            </a:pPr>
            <a:endParaRPr lang="en-US" sz="2000" b="0" i="0" u="none" strike="noStrike" dirty="0">
              <a:solidFill>
                <a:srgbClr val="333333"/>
              </a:solidFill>
              <a:latin typeface="Noto Sans SC"/>
              <a:ea typeface="Noto Sans SC"/>
              <a:cs typeface="Noto Sans SC"/>
              <a:sym typeface="Noto Sans SC"/>
            </a:endParaRPr>
          </a:p>
          <a:p>
            <a:pPr indent="0" algn="l">
              <a:lnSpc>
                <a:spcPct val="125000"/>
              </a:lnSpc>
              <a:defRPr/>
            </a:pPr>
            <a:r>
              <a:rPr lang="en-US" sz="2000" b="0" i="0" u="none" strike="noStrike" dirty="0" err="1">
                <a:solidFill>
                  <a:srgbClr val="666666"/>
                </a:solidFill>
                <a:latin typeface="Noto Sans SC"/>
                <a:ea typeface="Noto Sans SC"/>
                <a:cs typeface="Noto Sans SC"/>
                <a:sym typeface="Noto Sans SC"/>
              </a:rPr>
              <a:t>A.物质均为激素</a:t>
            </a:r>
            <a:r>
              <a:rPr lang="en-US" sz="2000" b="0" i="0" u="none" strike="noStrike" dirty="0">
                <a:solidFill>
                  <a:srgbClr val="666666"/>
                </a:solidFill>
                <a:latin typeface="Noto Sans SC"/>
                <a:ea typeface="Noto Sans SC"/>
                <a:cs typeface="Noto Sans SC"/>
                <a:sym typeface="Noto Sans SC"/>
              </a:rPr>
              <a:t> </a:t>
            </a:r>
            <a:r>
              <a:rPr lang="en-US" sz="2000" b="0" i="0" u="none" strike="noStrike" dirty="0" err="1">
                <a:solidFill>
                  <a:srgbClr val="666666"/>
                </a:solidFill>
                <a:latin typeface="Noto Sans SC"/>
                <a:ea typeface="Noto Sans SC"/>
                <a:cs typeface="Noto Sans SC"/>
                <a:sym typeface="Noto Sans SC"/>
              </a:rPr>
              <a:t>B.甲为垂体乙为甲状腺</a:t>
            </a:r>
            <a:endParaRPr lang="en-US" sz="2000" b="0" i="0" u="none" strike="noStrike" dirty="0">
              <a:solidFill>
                <a:srgbClr val="666666"/>
              </a:solidFill>
              <a:latin typeface="Noto Sans SC"/>
              <a:ea typeface="Noto Sans SC"/>
              <a:cs typeface="Noto Sans SC"/>
              <a:sym typeface="Noto Sans SC"/>
            </a:endParaRPr>
          </a:p>
          <a:p>
            <a:pPr indent="0" algn="l">
              <a:lnSpc>
                <a:spcPct val="125000"/>
              </a:lnSpc>
            </a:pPr>
            <a:r>
              <a:rPr lang="en-US" sz="2000" b="0" i="0" u="none" strike="noStrike" dirty="0">
                <a:solidFill>
                  <a:srgbClr val="666666"/>
                </a:solidFill>
                <a:latin typeface="Noto Sans SC"/>
                <a:ea typeface="Noto Sans SC"/>
                <a:cs typeface="Noto Sans SC"/>
                <a:sym typeface="Noto Sans SC"/>
              </a:rPr>
              <a:t> </a:t>
            </a:r>
            <a:r>
              <a:rPr lang="en-US" sz="2000" b="0" i="0" u="none" strike="noStrike" dirty="0" err="1">
                <a:solidFill>
                  <a:srgbClr val="666666"/>
                </a:solidFill>
                <a:latin typeface="Noto Sans SC"/>
                <a:ea typeface="Noto Sans SC"/>
                <a:cs typeface="Noto Sans SC"/>
                <a:sym typeface="Noto Sans SC"/>
              </a:rPr>
              <a:t>C.体现分级与反馈调节</a:t>
            </a:r>
            <a:r>
              <a:rPr lang="en-US" sz="2000" b="0" i="0" u="none" strike="noStrike" dirty="0">
                <a:solidFill>
                  <a:srgbClr val="666666"/>
                </a:solidFill>
                <a:latin typeface="Noto Sans SC"/>
                <a:ea typeface="Noto Sans SC"/>
                <a:cs typeface="Noto Sans SC"/>
                <a:sym typeface="Noto Sans SC"/>
              </a:rPr>
              <a:t> </a:t>
            </a:r>
            <a:r>
              <a:rPr lang="en-US" sz="2000" b="0" i="0" u="none" strike="noStrike" dirty="0" err="1">
                <a:solidFill>
                  <a:srgbClr val="666666"/>
                </a:solidFill>
                <a:latin typeface="Noto Sans SC"/>
                <a:ea typeface="Noto Sans SC"/>
                <a:cs typeface="Noto Sans SC"/>
                <a:sym typeface="Noto Sans SC"/>
              </a:rPr>
              <a:t>D.下丘脑通过递质调节甲</a:t>
            </a:r>
            <a:endParaRPr lang="en-US" sz="2000" b="0" i="0" u="none" strike="noStrike" dirty="0">
              <a:solidFill>
                <a:srgbClr val="666666"/>
              </a:solidFill>
              <a:latin typeface="Noto Sans SC"/>
              <a:ea typeface="Noto Sans SC"/>
              <a:cs typeface="Noto Sans SC"/>
              <a:sym typeface="Noto Sans SC"/>
            </a:endParaRPr>
          </a:p>
        </p:txBody>
      </p:sp>
      <p:sp>
        <p:nvSpPr>
          <p:cNvPr id="15" name="AutoShape 15"/>
          <p:cNvSpPr/>
          <p:nvPr/>
        </p:nvSpPr>
        <p:spPr>
          <a:xfrm>
            <a:off x="6400800" y="4179455"/>
            <a:ext cx="5410200" cy="1524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4A90E2"/>
                </a:solidFill>
                <a:latin typeface="Noto Sans SC"/>
                <a:ea typeface="Noto Sans SC"/>
                <a:cs typeface="Noto Sans SC"/>
                <a:sym typeface="Noto Sans SC"/>
              </a:rPr>
              <a:t>跃迁分析</a:t>
            </a:r>
            <a:r>
              <a:rPr lang="en-US" sz="2400" b="1" i="0" u="none" strike="noStrike" dirty="0">
                <a:solidFill>
                  <a:srgbClr val="4A90E2"/>
                </a:solidFill>
                <a:latin typeface="Noto Sans SC"/>
                <a:ea typeface="Noto Sans SC"/>
                <a:cs typeface="Noto Sans SC"/>
                <a:sym typeface="Noto Sans SC"/>
              </a:rPr>
              <a:t>：</a:t>
            </a:r>
            <a:endParaRPr lang="en-US" sz="1800" dirty="0"/>
          </a:p>
          <a:p>
            <a:pPr indent="0" algn="l">
              <a:lnSpc>
                <a:spcPct val="125000"/>
              </a:lnSpc>
            </a:pPr>
            <a:r>
              <a:rPr lang="en-US" sz="2000" b="0" i="0" u="none" strike="noStrike" dirty="0">
                <a:solidFill>
                  <a:srgbClr val="555555"/>
                </a:solidFill>
                <a:latin typeface="Noto Sans SC"/>
                <a:ea typeface="Noto Sans SC"/>
                <a:cs typeface="Noto Sans SC"/>
                <a:sym typeface="Noto Sans SC"/>
              </a:rPr>
              <a:t>本题将“神经调节”与“体液调节”整合，考察对“神经-体液调节网络”的理解。学生需调动突触传递、激素作用、受体识别等多个孤立知识点，构建协同工作的知识网络，共同解释生命活动稳态的维持机制。</a:t>
            </a:r>
          </a:p>
        </p:txBody>
      </p:sp>
      <p:grpSp>
        <p:nvGrpSpPr>
          <p:cNvPr id="16" name="组合 15">
            <a:extLst>
              <a:ext uri="{FF2B5EF4-FFF2-40B4-BE49-F238E27FC236}">
                <a16:creationId xmlns:a16="http://schemas.microsoft.com/office/drawing/2014/main" id="{F5B8F927-A592-0495-FB3A-B54996416263}"/>
              </a:ext>
            </a:extLst>
          </p:cNvPr>
          <p:cNvGrpSpPr/>
          <p:nvPr/>
        </p:nvGrpSpPr>
        <p:grpSpPr>
          <a:xfrm>
            <a:off x="8384309" y="2240974"/>
            <a:ext cx="2805545" cy="1087580"/>
            <a:chOff x="3595256" y="1780310"/>
            <a:chExt cx="2805545" cy="1087580"/>
          </a:xfrm>
        </p:grpSpPr>
        <p:sp>
          <p:nvSpPr>
            <p:cNvPr id="17" name="AutoShape 14">
              <a:extLst>
                <a:ext uri="{FF2B5EF4-FFF2-40B4-BE49-F238E27FC236}">
                  <a16:creationId xmlns:a16="http://schemas.microsoft.com/office/drawing/2014/main" id="{C51B4E7D-93EF-4441-C26A-0B2ED4EBDEEF}"/>
                </a:ext>
              </a:extLst>
            </p:cNvPr>
            <p:cNvSpPr/>
            <p:nvPr/>
          </p:nvSpPr>
          <p:spPr>
            <a:xfrm>
              <a:off x="3595256" y="1780310"/>
              <a:ext cx="2805545" cy="360217"/>
            </a:xfrm>
            <a:prstGeom prst="rect">
              <a:avLst/>
            </a:prstGeom>
            <a:noFill/>
            <a:ln w="12700" cap="flat" cmpd="sng">
              <a:noFill/>
              <a:prstDash val="solid"/>
              <a:round/>
            </a:ln>
          </p:spPr>
          <p:txBody>
            <a:bodyPr vert="horz" wrap="square" lIns="0" tIns="0" rIns="0" bIns="0" rtlCol="0" anchor="t" anchorCtr="0"/>
            <a:lstStyle/>
            <a:p>
              <a:pPr indent="0">
                <a:lnSpc>
                  <a:spcPct val="125000"/>
                </a:lnSpc>
              </a:pPr>
              <a:r>
                <a:rPr lang="en-US" sz="2000" b="0" i="0" u="none" strike="noStrike" dirty="0" err="1">
                  <a:solidFill>
                    <a:schemeClr val="tx1"/>
                  </a:solidFill>
                  <a:latin typeface="Noto Sans SC"/>
                  <a:ea typeface="Noto Sans SC"/>
                  <a:cs typeface="Noto Sans SC"/>
                  <a:sym typeface="Noto Sans SC"/>
                </a:rPr>
                <a:t>下丘脑→甲→a→乙→b</a:t>
              </a:r>
              <a:endParaRPr lang="en-US" sz="2000" b="0" i="0" u="none" strike="noStrike" dirty="0">
                <a:solidFill>
                  <a:schemeClr val="tx1"/>
                </a:solidFill>
                <a:latin typeface="Noto Sans SC"/>
                <a:ea typeface="Noto Sans SC"/>
                <a:cs typeface="Noto Sans SC"/>
                <a:sym typeface="Noto Sans SC"/>
              </a:endParaRPr>
            </a:p>
            <a:p>
              <a:pPr indent="0">
                <a:lnSpc>
                  <a:spcPct val="125000"/>
                </a:lnSpc>
              </a:pPr>
              <a:endParaRPr lang="en-US" sz="2000" dirty="0">
                <a:solidFill>
                  <a:schemeClr val="tx1"/>
                </a:solidFill>
                <a:latin typeface="Noto Sans SC"/>
                <a:ea typeface="Noto Sans SC"/>
                <a:cs typeface="Noto Sans SC"/>
                <a:sym typeface="Noto Sans SC"/>
              </a:endParaRPr>
            </a:p>
            <a:p>
              <a:pPr indent="0">
                <a:lnSpc>
                  <a:spcPct val="125000"/>
                </a:lnSpc>
              </a:pPr>
              <a:endParaRPr lang="en-US" sz="2000" b="0" i="0" u="none" strike="noStrike" dirty="0">
                <a:solidFill>
                  <a:schemeClr val="tx1"/>
                </a:solidFill>
                <a:latin typeface="Noto Sans SC"/>
                <a:ea typeface="Noto Sans SC"/>
                <a:cs typeface="Noto Sans SC"/>
                <a:sym typeface="Noto Sans SC"/>
              </a:endParaRPr>
            </a:p>
          </p:txBody>
        </p:sp>
        <p:cxnSp>
          <p:nvCxnSpPr>
            <p:cNvPr id="18" name="直接箭头连接符 17">
              <a:extLst>
                <a:ext uri="{FF2B5EF4-FFF2-40B4-BE49-F238E27FC236}">
                  <a16:creationId xmlns:a16="http://schemas.microsoft.com/office/drawing/2014/main" id="{28B1B5E8-77D8-E3DA-174F-18911B2847B1}"/>
                </a:ext>
              </a:extLst>
            </p:cNvPr>
            <p:cNvCxnSpPr>
              <a:cxnSpLocks/>
            </p:cNvCxnSpPr>
            <p:nvPr/>
          </p:nvCxnSpPr>
          <p:spPr>
            <a:xfrm>
              <a:off x="4010891" y="2140527"/>
              <a:ext cx="0" cy="4237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AutoShape 14">
              <a:extLst>
                <a:ext uri="{FF2B5EF4-FFF2-40B4-BE49-F238E27FC236}">
                  <a16:creationId xmlns:a16="http://schemas.microsoft.com/office/drawing/2014/main" id="{4BD9B75F-FE09-4EB7-9992-E65904E5294A}"/>
                </a:ext>
              </a:extLst>
            </p:cNvPr>
            <p:cNvSpPr/>
            <p:nvPr/>
          </p:nvSpPr>
          <p:spPr>
            <a:xfrm>
              <a:off x="3976256" y="2507673"/>
              <a:ext cx="353290" cy="360217"/>
            </a:xfrm>
            <a:prstGeom prst="rect">
              <a:avLst/>
            </a:prstGeom>
            <a:noFill/>
            <a:ln w="12700" cap="flat" cmpd="sng">
              <a:noFill/>
              <a:prstDash val="solid"/>
              <a:round/>
            </a:ln>
          </p:spPr>
          <p:txBody>
            <a:bodyPr vert="horz" wrap="square" lIns="0" tIns="0" rIns="0" bIns="0" rtlCol="0" anchor="t" anchorCtr="0"/>
            <a:lstStyle/>
            <a:p>
              <a:pPr indent="0" algn="l">
                <a:lnSpc>
                  <a:spcPct val="125000"/>
                </a:lnSpc>
              </a:pPr>
              <a:r>
                <a:rPr lang="en-US" sz="2000" b="0" i="0" u="none" strike="noStrike" dirty="0">
                  <a:solidFill>
                    <a:schemeClr val="tx1"/>
                  </a:solidFill>
                  <a:latin typeface="Noto Sans SC"/>
                  <a:ea typeface="Noto Sans SC"/>
                  <a:cs typeface="Noto Sans SC"/>
                  <a:sym typeface="Noto Sans SC"/>
                </a:rPr>
                <a:t>c</a:t>
              </a:r>
            </a:p>
            <a:p>
              <a:pPr indent="0" algn="l">
                <a:lnSpc>
                  <a:spcPct val="125000"/>
                </a:lnSpc>
              </a:pPr>
              <a:endParaRPr lang="en-US" sz="2000" dirty="0">
                <a:solidFill>
                  <a:schemeClr val="tx1"/>
                </a:solidFill>
                <a:latin typeface="Noto Sans SC"/>
                <a:ea typeface="Noto Sans SC"/>
                <a:cs typeface="Noto Sans SC"/>
                <a:sym typeface="Noto Sans SC"/>
              </a:endParaRPr>
            </a:p>
            <a:p>
              <a:pPr indent="0" algn="l">
                <a:lnSpc>
                  <a:spcPct val="125000"/>
                </a:lnSpc>
              </a:pPr>
              <a:endParaRPr lang="en-US" sz="2000" b="0" i="0" u="none" strike="noStrike" dirty="0">
                <a:solidFill>
                  <a:schemeClr val="tx1"/>
                </a:solidFill>
                <a:latin typeface="Noto Sans SC"/>
                <a:ea typeface="Noto Sans SC"/>
                <a:cs typeface="Noto Sans SC"/>
                <a:sym typeface="Noto Sans SC"/>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P spid="12"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69009" y="115454"/>
            <a:ext cx="10668000" cy="635000"/>
          </a:xfrm>
          <a:prstGeom prst="rect">
            <a:avLst/>
          </a:prstGeom>
          <a:noFill/>
          <a:ln w="12700" cap="flat" cmpd="sng">
            <a:noFill/>
            <a:prstDash val="solid"/>
            <a:round/>
          </a:ln>
        </p:spPr>
        <p:txBody>
          <a:bodyPr vert="horz" wrap="square" lIns="0" tIns="0" rIns="0" bIns="0" rtlCol="0" anchor="t" anchorCtr="0"/>
          <a:lstStyle/>
          <a:p>
            <a:pPr>
              <a:lnSpc>
                <a:spcPct val="125000"/>
              </a:lnSpc>
              <a:defRPr/>
            </a:pPr>
            <a:r>
              <a:rPr lang="en-US" sz="3200" b="1" dirty="0" err="1">
                <a:solidFill>
                  <a:srgbClr val="00529B"/>
                </a:solidFill>
                <a:latin typeface="Noto Sans SC"/>
                <a:ea typeface="Noto Sans SC"/>
                <a:sym typeface="Noto Sans SC"/>
              </a:rPr>
              <a:t>知识跃迁方向三：从理论知识到实际应用</a:t>
            </a:r>
            <a:endParaRPr lang="en-US" sz="3200" b="1" dirty="0">
              <a:solidFill>
                <a:srgbClr val="00529B"/>
              </a:solidFill>
              <a:latin typeface="Noto Sans SC"/>
              <a:ea typeface="Noto Sans SC"/>
            </a:endParaRPr>
          </a:p>
        </p:txBody>
      </p:sp>
      <p:sp>
        <p:nvSpPr>
          <p:cNvPr id="3" name="AutoShape 3"/>
          <p:cNvSpPr/>
          <p:nvPr/>
        </p:nvSpPr>
        <p:spPr>
          <a:xfrm>
            <a:off x="269009" y="1073727"/>
            <a:ext cx="5080000" cy="5205701"/>
          </a:xfrm>
          <a:prstGeom prst="roundRect">
            <a:avLst>
              <a:gd name="adj" fmla="val 2941"/>
            </a:avLst>
          </a:prstGeom>
          <a:solidFill>
            <a:srgbClr val="FFFFFF">
              <a:alpha val="90000"/>
            </a:srgbClr>
          </a:solidFill>
          <a:ln cap="flat" cmpd="sng">
            <a:solidFill>
              <a:srgbClr val="E6CFCF">
                <a:alpha val="90000"/>
              </a:srgbClr>
            </a:solidFill>
            <a:prstDash val="solid"/>
            <a:round/>
          </a:ln>
        </p:spPr>
        <p:txBody>
          <a:bodyPr vert="horz" wrap="square" lIns="63500" tIns="63500" rIns="63500" bIns="63500" rtlCol="0" anchor="t"/>
          <a:lstStyle/>
          <a:p>
            <a:pPr algn="ctr">
              <a:defRPr/>
            </a:pPr>
            <a:endParaRPr sz="2000"/>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3009" y="1327728"/>
            <a:ext cx="304800" cy="304800"/>
          </a:xfrm>
          <a:prstGeom prst="rect">
            <a:avLst/>
          </a:prstGeom>
        </p:spPr>
      </p:pic>
      <p:sp>
        <p:nvSpPr>
          <p:cNvPr id="5" name="AutoShape 5"/>
          <p:cNvSpPr/>
          <p:nvPr/>
        </p:nvSpPr>
        <p:spPr>
          <a:xfrm>
            <a:off x="904009" y="1302328"/>
            <a:ext cx="4191000"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a:solidFill>
                  <a:srgbClr val="00529B"/>
                </a:solidFill>
                <a:latin typeface="Noto Sans SC"/>
                <a:ea typeface="Noto Sans SC"/>
                <a:cs typeface="Noto Sans SC"/>
                <a:sym typeface="Noto Sans SC"/>
              </a:rPr>
              <a:t>核心内涵：价值实现</a:t>
            </a:r>
            <a:endParaRPr lang="en-US" sz="1600"/>
          </a:p>
        </p:txBody>
      </p:sp>
      <p:sp>
        <p:nvSpPr>
          <p:cNvPr id="6" name="AutoShape 6"/>
          <p:cNvSpPr/>
          <p:nvPr/>
        </p:nvSpPr>
        <p:spPr>
          <a:xfrm>
            <a:off x="562264" y="1729511"/>
            <a:ext cx="4572000"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0" i="0" u="none" strike="noStrike" dirty="0" err="1">
                <a:solidFill>
                  <a:srgbClr val="505050"/>
                </a:solidFill>
                <a:latin typeface="Noto Sans SC"/>
                <a:ea typeface="Noto Sans SC"/>
                <a:cs typeface="Noto Sans SC"/>
                <a:sym typeface="Noto Sans SC"/>
              </a:rPr>
              <a:t>知识的最终目的是应用。高考要求将教材理论迁移到新情境，解决生产、生活和科研中的实际问题</a:t>
            </a:r>
            <a:r>
              <a:rPr lang="en-US" sz="2400" b="0" i="0" u="none" strike="noStrike" dirty="0">
                <a:solidFill>
                  <a:srgbClr val="505050"/>
                </a:solidFill>
                <a:latin typeface="Noto Sans SC"/>
                <a:ea typeface="Noto Sans SC"/>
                <a:cs typeface="Noto Sans SC"/>
                <a:sym typeface="Noto Sans SC"/>
              </a:rPr>
              <a:t>。</a:t>
            </a:r>
            <a:endParaRPr lang="en-US" sz="2000" dirty="0"/>
          </a:p>
        </p:txBody>
      </p:sp>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3009" y="3068785"/>
            <a:ext cx="304800" cy="304800"/>
          </a:xfrm>
          <a:prstGeom prst="rect">
            <a:avLst/>
          </a:prstGeom>
        </p:spPr>
      </p:pic>
      <p:sp>
        <p:nvSpPr>
          <p:cNvPr id="8" name="AutoShape 8"/>
          <p:cNvSpPr/>
          <p:nvPr/>
        </p:nvSpPr>
        <p:spPr>
          <a:xfrm>
            <a:off x="904009" y="3043385"/>
            <a:ext cx="4191000"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00529B"/>
                </a:solidFill>
                <a:latin typeface="Noto Sans SC"/>
                <a:ea typeface="Noto Sans SC"/>
                <a:cs typeface="Noto Sans SC"/>
                <a:sym typeface="Noto Sans SC"/>
              </a:rPr>
              <a:t>知识跃迁路径</a:t>
            </a:r>
            <a:endParaRPr lang="en-US" sz="1600" dirty="0"/>
          </a:p>
        </p:txBody>
      </p:sp>
      <p:sp>
        <p:nvSpPr>
          <p:cNvPr id="9" name="AutoShape 9"/>
          <p:cNvSpPr/>
          <p:nvPr/>
        </p:nvSpPr>
        <p:spPr>
          <a:xfrm>
            <a:off x="523008" y="3449785"/>
            <a:ext cx="1309256" cy="406400"/>
          </a:xfrm>
          <a:prstGeom prst="roundRect">
            <a:avLst>
              <a:gd name="adj" fmla="val 20833"/>
            </a:avLst>
          </a:prstGeom>
          <a:solidFill>
            <a:srgbClr val="4A90E2">
              <a:alpha val="10000"/>
            </a:srgbClr>
          </a:solidFill>
          <a:ln w="25400" cap="flat" cmpd="sng">
            <a:noFill/>
            <a:prstDash val="solid"/>
            <a:round/>
          </a:ln>
        </p:spPr>
        <p:txBody>
          <a:bodyPr vert="horz" wrap="square" lIns="0" tIns="0" rIns="0" bIns="0" rtlCol="0" anchor="t" anchorCtr="0"/>
          <a:lstStyle/>
          <a:p>
            <a:pPr indent="0" algn="ctr">
              <a:lnSpc>
                <a:spcPct val="125000"/>
              </a:lnSpc>
              <a:defRPr/>
            </a:pPr>
            <a:r>
              <a:rPr lang="en-US" sz="2400" b="0" i="0" u="none" strike="noStrike" dirty="0" err="1">
                <a:solidFill>
                  <a:srgbClr val="00529B"/>
                </a:solidFill>
                <a:latin typeface="Noto Sans SC"/>
                <a:ea typeface="Noto Sans SC"/>
                <a:cs typeface="Noto Sans SC"/>
                <a:sym typeface="Noto Sans SC"/>
              </a:rPr>
              <a:t>理论学习</a:t>
            </a:r>
            <a:endParaRPr lang="en-US" sz="2400" dirty="0"/>
          </a:p>
        </p:txBody>
      </p:sp>
      <p:pic>
        <p:nvPicPr>
          <p:cNvPr id="10" name="Picture 1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75509" y="3475185"/>
            <a:ext cx="203200" cy="203200"/>
          </a:xfrm>
          <a:prstGeom prst="rect">
            <a:avLst/>
          </a:prstGeom>
        </p:spPr>
      </p:pic>
      <p:sp>
        <p:nvSpPr>
          <p:cNvPr id="11" name="AutoShape 11"/>
          <p:cNvSpPr/>
          <p:nvPr/>
        </p:nvSpPr>
        <p:spPr>
          <a:xfrm>
            <a:off x="1992741" y="3449785"/>
            <a:ext cx="1309256" cy="406400"/>
          </a:xfrm>
          <a:prstGeom prst="roundRect">
            <a:avLst>
              <a:gd name="adj" fmla="val 20833"/>
            </a:avLst>
          </a:prstGeom>
          <a:solidFill>
            <a:srgbClr val="4A90E2">
              <a:alpha val="10000"/>
            </a:srgbClr>
          </a:solidFill>
          <a:ln w="25400" cap="flat" cmpd="sng">
            <a:noFill/>
            <a:prstDash val="solid"/>
            <a:round/>
          </a:ln>
        </p:spPr>
        <p:txBody>
          <a:bodyPr vert="horz" wrap="square" lIns="0" tIns="0" rIns="0" bIns="0" rtlCol="0" anchor="t" anchorCtr="0"/>
          <a:lstStyle/>
          <a:p>
            <a:pPr indent="0" algn="ctr">
              <a:lnSpc>
                <a:spcPct val="125000"/>
              </a:lnSpc>
              <a:defRPr/>
            </a:pPr>
            <a:r>
              <a:rPr lang="en-US" sz="2400" b="0" i="0" u="none" strike="noStrike" dirty="0" err="1">
                <a:solidFill>
                  <a:srgbClr val="00529B"/>
                </a:solidFill>
                <a:latin typeface="Noto Sans SC"/>
                <a:ea typeface="Noto Sans SC"/>
                <a:cs typeface="Noto Sans SC"/>
                <a:sym typeface="Noto Sans SC"/>
              </a:rPr>
              <a:t>情境识别</a:t>
            </a:r>
            <a:endParaRPr lang="en-US" sz="2400" dirty="0"/>
          </a:p>
        </p:txBody>
      </p:sp>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82009" y="3475185"/>
            <a:ext cx="203200" cy="203200"/>
          </a:xfrm>
          <a:prstGeom prst="rect">
            <a:avLst/>
          </a:prstGeom>
        </p:spPr>
      </p:pic>
      <p:sp>
        <p:nvSpPr>
          <p:cNvPr id="13" name="AutoShape 13"/>
          <p:cNvSpPr/>
          <p:nvPr/>
        </p:nvSpPr>
        <p:spPr>
          <a:xfrm>
            <a:off x="3531749" y="3449785"/>
            <a:ext cx="1309256" cy="406400"/>
          </a:xfrm>
          <a:prstGeom prst="roundRect">
            <a:avLst>
              <a:gd name="adj" fmla="val 20833"/>
            </a:avLst>
          </a:prstGeom>
          <a:solidFill>
            <a:srgbClr val="4A90E2">
              <a:alpha val="10000"/>
            </a:srgbClr>
          </a:solidFill>
          <a:ln w="25400" cap="flat" cmpd="sng">
            <a:noFill/>
            <a:prstDash val="solid"/>
            <a:round/>
          </a:ln>
        </p:spPr>
        <p:txBody>
          <a:bodyPr vert="horz" wrap="square" lIns="0" tIns="0" rIns="0" bIns="0" rtlCol="0" anchor="t" anchorCtr="0"/>
          <a:lstStyle/>
          <a:p>
            <a:pPr indent="0" algn="ctr">
              <a:lnSpc>
                <a:spcPct val="125000"/>
              </a:lnSpc>
              <a:defRPr/>
            </a:pPr>
            <a:r>
              <a:rPr lang="en-US" sz="2400" b="0" i="0" u="none" strike="noStrike" dirty="0" err="1">
                <a:solidFill>
                  <a:srgbClr val="00529B"/>
                </a:solidFill>
                <a:latin typeface="Noto Sans SC"/>
                <a:ea typeface="Noto Sans SC"/>
                <a:cs typeface="Noto Sans SC"/>
                <a:sym typeface="Noto Sans SC"/>
              </a:rPr>
              <a:t>知识迁移</a:t>
            </a:r>
            <a:endParaRPr lang="en-US" sz="2400" dirty="0"/>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88509" y="3475185"/>
            <a:ext cx="203200" cy="203200"/>
          </a:xfrm>
          <a:prstGeom prst="rect">
            <a:avLst/>
          </a:prstGeom>
        </p:spPr>
      </p:pic>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3009" y="3957785"/>
            <a:ext cx="304800" cy="304800"/>
          </a:xfrm>
          <a:prstGeom prst="rect">
            <a:avLst/>
          </a:prstGeom>
        </p:spPr>
      </p:pic>
      <p:sp>
        <p:nvSpPr>
          <p:cNvPr id="16" name="AutoShape 16"/>
          <p:cNvSpPr/>
          <p:nvPr/>
        </p:nvSpPr>
        <p:spPr>
          <a:xfrm>
            <a:off x="904009" y="3932385"/>
            <a:ext cx="4191000"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00529B"/>
                </a:solidFill>
                <a:latin typeface="Noto Sans SC"/>
                <a:ea typeface="Noto Sans SC"/>
                <a:cs typeface="Noto Sans SC"/>
                <a:sym typeface="Noto Sans SC"/>
              </a:rPr>
              <a:t>教学启示：创设真实情境</a:t>
            </a:r>
            <a:endParaRPr lang="en-US" sz="1600" dirty="0"/>
          </a:p>
        </p:txBody>
      </p:sp>
      <p:sp>
        <p:nvSpPr>
          <p:cNvPr id="17" name="AutoShape 17"/>
          <p:cNvSpPr/>
          <p:nvPr/>
        </p:nvSpPr>
        <p:spPr>
          <a:xfrm>
            <a:off x="562264" y="4382659"/>
            <a:ext cx="4572000" cy="1270000"/>
          </a:xfrm>
          <a:prstGeom prst="rect">
            <a:avLst/>
          </a:prstGeom>
          <a:noFill/>
          <a:ln w="12700" cap="flat" cmpd="sng">
            <a:noFill/>
            <a:prstDash val="solid"/>
            <a:round/>
          </a:ln>
        </p:spPr>
        <p:txBody>
          <a:bodyPr vert="horz" wrap="square" lIns="0" tIns="0" rIns="0" bIns="0" rtlCol="0" anchor="t" anchorCtr="0"/>
          <a:lstStyle/>
          <a:p>
            <a:pPr marL="165100" indent="-165100" algn="l">
              <a:lnSpc>
                <a:spcPct val="125000"/>
              </a:lnSpc>
              <a:buClr>
                <a:srgbClr val="505050"/>
              </a:buClr>
              <a:buChar char="•"/>
              <a:defRPr/>
            </a:pPr>
            <a:r>
              <a:rPr lang="en-US" sz="2400" b="0" i="0" u="none" strike="noStrike" dirty="0" err="1">
                <a:solidFill>
                  <a:srgbClr val="505050"/>
                </a:solidFill>
                <a:latin typeface="Noto Sans SC"/>
                <a:ea typeface="Noto Sans SC"/>
                <a:cs typeface="Noto Sans SC"/>
                <a:sym typeface="Noto Sans SC"/>
              </a:rPr>
              <a:t>引导学生运用所学知识分析复杂问题，培养迁移能力</a:t>
            </a:r>
            <a:r>
              <a:rPr lang="en-US" sz="2400" b="0" i="0" u="none" strike="noStrike" dirty="0">
                <a:solidFill>
                  <a:srgbClr val="505050"/>
                </a:solidFill>
                <a:latin typeface="Noto Sans SC"/>
                <a:ea typeface="Noto Sans SC"/>
                <a:cs typeface="Noto Sans SC"/>
                <a:sym typeface="Noto Sans SC"/>
              </a:rPr>
              <a:t>。</a:t>
            </a:r>
            <a:endParaRPr lang="en-US" sz="2000" dirty="0"/>
          </a:p>
          <a:p>
            <a:pPr marL="165100" indent="-165100" algn="l">
              <a:lnSpc>
                <a:spcPct val="125000"/>
              </a:lnSpc>
              <a:buClr>
                <a:srgbClr val="505050"/>
              </a:buClr>
              <a:buChar char="•"/>
            </a:pPr>
            <a:r>
              <a:rPr lang="en-US" sz="2400" b="0" i="0" u="none" strike="noStrike" dirty="0" err="1">
                <a:solidFill>
                  <a:srgbClr val="505050"/>
                </a:solidFill>
                <a:latin typeface="Noto Sans SC"/>
                <a:ea typeface="Noto Sans SC"/>
                <a:cs typeface="Noto Sans SC"/>
                <a:sym typeface="Noto Sans SC"/>
              </a:rPr>
              <a:t>案例：利用生态学原理分析城市绿化，或利用遗传学指导育种</a:t>
            </a:r>
            <a:r>
              <a:rPr lang="en-US" sz="2400" b="0" i="0" u="none" strike="noStrike" dirty="0">
                <a:solidFill>
                  <a:srgbClr val="505050"/>
                </a:solidFill>
                <a:latin typeface="Noto Sans SC"/>
                <a:ea typeface="Noto Sans SC"/>
                <a:cs typeface="Noto Sans SC"/>
                <a:sym typeface="Noto Sans SC"/>
              </a:rPr>
              <a:t>。</a:t>
            </a:r>
          </a:p>
        </p:txBody>
      </p:sp>
      <p:sp>
        <p:nvSpPr>
          <p:cNvPr id="18" name="AutoShape 18"/>
          <p:cNvSpPr/>
          <p:nvPr/>
        </p:nvSpPr>
        <p:spPr>
          <a:xfrm>
            <a:off x="5603009" y="1073727"/>
            <a:ext cx="6270336" cy="5668819"/>
          </a:xfrm>
          <a:prstGeom prst="roundRect">
            <a:avLst>
              <a:gd name="adj" fmla="val 2941"/>
            </a:avLst>
          </a:prstGeom>
          <a:solidFill>
            <a:srgbClr val="FFFFFF">
              <a:alpha val="90000"/>
            </a:srgbClr>
          </a:solidFill>
          <a:ln cap="flat" cmpd="sng">
            <a:solidFill>
              <a:srgbClr val="E6CFCF">
                <a:alpha val="90000"/>
              </a:srgbClr>
            </a:solidFill>
            <a:prstDash val="solid"/>
            <a:round/>
          </a:ln>
        </p:spPr>
        <p:txBody>
          <a:bodyPr vert="horz" wrap="square" lIns="63500" tIns="63500" rIns="63500" bIns="63500" rtlCol="0" anchor="t"/>
          <a:lstStyle/>
          <a:p>
            <a:pPr algn="ctr">
              <a:defRPr/>
            </a:pPr>
            <a:endParaRPr sz="2000"/>
          </a:p>
        </p:txBody>
      </p:sp>
      <p:pic>
        <p:nvPicPr>
          <p:cNvPr id="19" name="Picture 19"/>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857008" y="1327728"/>
            <a:ext cx="368323" cy="348850"/>
          </a:xfrm>
          <a:prstGeom prst="rect">
            <a:avLst/>
          </a:prstGeom>
        </p:spPr>
      </p:pic>
      <p:sp>
        <p:nvSpPr>
          <p:cNvPr id="20" name="AutoShape 20"/>
          <p:cNvSpPr/>
          <p:nvPr/>
        </p:nvSpPr>
        <p:spPr>
          <a:xfrm>
            <a:off x="6238008" y="1302327"/>
            <a:ext cx="5064441" cy="436063"/>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00529B"/>
                </a:solidFill>
                <a:latin typeface="Noto Sans SC"/>
                <a:ea typeface="Noto Sans SC"/>
                <a:cs typeface="Noto Sans SC"/>
                <a:sym typeface="Noto Sans SC"/>
              </a:rPr>
              <a:t>真题案例分析</a:t>
            </a:r>
            <a:r>
              <a:rPr lang="en-US" sz="2400" b="1" i="0" u="none" strike="noStrike" dirty="0">
                <a:solidFill>
                  <a:srgbClr val="00529B"/>
                </a:solidFill>
                <a:latin typeface="Noto Sans SC"/>
                <a:ea typeface="Noto Sans SC"/>
                <a:cs typeface="Noto Sans SC"/>
                <a:sym typeface="Noto Sans SC"/>
              </a:rPr>
              <a:t> </a:t>
            </a:r>
            <a:endParaRPr lang="en-US" sz="1600" dirty="0"/>
          </a:p>
        </p:txBody>
      </p:sp>
      <p:sp>
        <p:nvSpPr>
          <p:cNvPr id="21" name="AutoShape 21"/>
          <p:cNvSpPr/>
          <p:nvPr/>
        </p:nvSpPr>
        <p:spPr>
          <a:xfrm>
            <a:off x="5705769" y="1772227"/>
            <a:ext cx="5993240" cy="2694331"/>
          </a:xfrm>
          <a:prstGeom prst="roundRect">
            <a:avLst>
              <a:gd name="adj" fmla="val 3333"/>
            </a:avLst>
          </a:prstGeom>
          <a:solidFill>
            <a:srgbClr val="F0F5FF">
              <a:alpha val="100000"/>
            </a:srgbClr>
          </a:solidFill>
          <a:ln w="12700" cap="flat" cmpd="sng">
            <a:solidFill>
              <a:srgbClr val="C8DCF0">
                <a:alpha val="100000"/>
              </a:srgbClr>
            </a:solidFill>
            <a:prstDash val="solid"/>
            <a:round/>
          </a:ln>
        </p:spPr>
        <p:txBody>
          <a:bodyPr vert="horz" wrap="square" lIns="63500" tIns="63500" rIns="63500" bIns="63500" rtlCol="0" anchor="t"/>
          <a:lstStyle/>
          <a:p>
            <a:pPr algn="ctr">
              <a:defRPr/>
            </a:pPr>
            <a:endParaRPr sz="2000"/>
          </a:p>
        </p:txBody>
      </p:sp>
      <p:sp>
        <p:nvSpPr>
          <p:cNvPr id="22" name="AutoShape 22"/>
          <p:cNvSpPr/>
          <p:nvPr/>
        </p:nvSpPr>
        <p:spPr>
          <a:xfrm>
            <a:off x="5872019" y="1758939"/>
            <a:ext cx="5757717" cy="18288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323232"/>
                </a:solidFill>
                <a:latin typeface="Noto Sans SC"/>
                <a:ea typeface="Noto Sans SC"/>
                <a:cs typeface="Noto Sans SC"/>
                <a:sym typeface="Noto Sans SC"/>
              </a:rPr>
              <a:t>题干：</a:t>
            </a:r>
            <a:r>
              <a:rPr lang="en-US" sz="2400" b="0" i="0" u="none" strike="noStrike" dirty="0" err="1">
                <a:solidFill>
                  <a:srgbClr val="505050"/>
                </a:solidFill>
                <a:latin typeface="Noto Sans SC"/>
                <a:ea typeface="Noto Sans SC"/>
                <a:cs typeface="Noto Sans SC"/>
                <a:sym typeface="Noto Sans SC"/>
              </a:rPr>
              <a:t>某矿区废弃后采用人工修复技术改造。下列相关叙述错误的是</a:t>
            </a:r>
            <a:r>
              <a:rPr lang="en-US" sz="2400" b="0" i="0" u="none" strike="noStrike" dirty="0">
                <a:solidFill>
                  <a:srgbClr val="505050"/>
                </a:solidFill>
                <a:latin typeface="Noto Sans SC"/>
                <a:ea typeface="Noto Sans SC"/>
                <a:cs typeface="Noto Sans SC"/>
                <a:sym typeface="Noto Sans SC"/>
              </a:rPr>
              <a:t>（ ）</a:t>
            </a:r>
            <a:endParaRPr lang="en-US" sz="2000" dirty="0"/>
          </a:p>
          <a:p>
            <a:pPr marL="152400" indent="-152400" algn="l">
              <a:lnSpc>
                <a:spcPct val="125000"/>
              </a:lnSpc>
              <a:buClr>
                <a:srgbClr val="505050"/>
              </a:buClr>
              <a:buChar char="•"/>
            </a:pPr>
            <a:r>
              <a:rPr lang="en-US" sz="2400" b="0" i="0" u="none" strike="noStrike" dirty="0">
                <a:solidFill>
                  <a:srgbClr val="505050"/>
                </a:solidFill>
                <a:latin typeface="Noto Sans SC"/>
                <a:ea typeface="Noto Sans SC"/>
                <a:cs typeface="Noto Sans SC"/>
                <a:sym typeface="Noto Sans SC"/>
              </a:rPr>
              <a:t>A. </a:t>
            </a:r>
            <a:r>
              <a:rPr lang="en-US" sz="2400" b="0" i="0" u="none" strike="noStrike" dirty="0" err="1">
                <a:solidFill>
                  <a:srgbClr val="505050"/>
                </a:solidFill>
                <a:latin typeface="Noto Sans SC"/>
                <a:ea typeface="Noto Sans SC"/>
                <a:cs typeface="Noto Sans SC"/>
                <a:sym typeface="Noto Sans SC"/>
              </a:rPr>
              <a:t>需考虑矿区气候、土壤等非生物因素</a:t>
            </a:r>
            <a:endParaRPr lang="en-US" sz="2400" b="0" i="0" u="none" strike="noStrike" dirty="0">
              <a:solidFill>
                <a:srgbClr val="505050"/>
              </a:solidFill>
              <a:latin typeface="Noto Sans SC"/>
              <a:ea typeface="Noto Sans SC"/>
              <a:cs typeface="Noto Sans SC"/>
              <a:sym typeface="Noto Sans SC"/>
            </a:endParaRPr>
          </a:p>
          <a:p>
            <a:pPr marL="152400" indent="-152400" algn="l">
              <a:lnSpc>
                <a:spcPct val="125000"/>
              </a:lnSpc>
              <a:buClr>
                <a:srgbClr val="505050"/>
              </a:buClr>
              <a:buChar char="•"/>
            </a:pPr>
            <a:r>
              <a:rPr lang="en-US" sz="2400" b="0" i="0" u="none" strike="noStrike" dirty="0">
                <a:solidFill>
                  <a:srgbClr val="505050"/>
                </a:solidFill>
                <a:latin typeface="Noto Sans SC"/>
                <a:ea typeface="Noto Sans SC"/>
                <a:cs typeface="Noto Sans SC"/>
                <a:sym typeface="Noto Sans SC"/>
              </a:rPr>
              <a:t>B. </a:t>
            </a:r>
            <a:r>
              <a:rPr lang="en-US" sz="2400" b="0" i="0" u="none" strike="noStrike" dirty="0" err="1">
                <a:solidFill>
                  <a:srgbClr val="505050"/>
                </a:solidFill>
                <a:latin typeface="Noto Sans SC"/>
                <a:ea typeface="Noto Sans SC"/>
                <a:cs typeface="Noto Sans SC"/>
                <a:sym typeface="Noto Sans SC"/>
              </a:rPr>
              <a:t>种植植物需具耐贫瘠、抗逆性强等特点</a:t>
            </a:r>
            <a:endParaRPr lang="en-US" sz="2400" b="0" i="0" u="none" strike="noStrike" dirty="0">
              <a:solidFill>
                <a:srgbClr val="505050"/>
              </a:solidFill>
              <a:latin typeface="Noto Sans SC"/>
              <a:ea typeface="Noto Sans SC"/>
              <a:cs typeface="Noto Sans SC"/>
              <a:sym typeface="Noto Sans SC"/>
            </a:endParaRPr>
          </a:p>
          <a:p>
            <a:pPr marL="152400" indent="-152400" algn="l">
              <a:lnSpc>
                <a:spcPct val="125000"/>
              </a:lnSpc>
              <a:buClr>
                <a:srgbClr val="505050"/>
              </a:buClr>
              <a:buChar char="•"/>
            </a:pPr>
            <a:r>
              <a:rPr lang="en-US" sz="2400" b="0" i="0" u="none" strike="noStrike" dirty="0">
                <a:solidFill>
                  <a:srgbClr val="505050"/>
                </a:solidFill>
                <a:latin typeface="Noto Sans SC"/>
                <a:ea typeface="Noto Sans SC"/>
                <a:cs typeface="Noto Sans SC"/>
                <a:sym typeface="Noto Sans SC"/>
              </a:rPr>
              <a:t>C. </a:t>
            </a:r>
            <a:r>
              <a:rPr lang="en-US" sz="2400" b="0" i="0" u="none" strike="noStrike" dirty="0" err="1">
                <a:solidFill>
                  <a:srgbClr val="505050"/>
                </a:solidFill>
                <a:latin typeface="Noto Sans SC"/>
                <a:ea typeface="Noto Sans SC"/>
                <a:cs typeface="Noto Sans SC"/>
                <a:sym typeface="Noto Sans SC"/>
              </a:rPr>
              <a:t>引入分解者加快矿区物质循环</a:t>
            </a:r>
            <a:endParaRPr lang="en-US" sz="2400" b="0" i="0" u="none" strike="noStrike" dirty="0">
              <a:solidFill>
                <a:srgbClr val="505050"/>
              </a:solidFill>
              <a:latin typeface="Noto Sans SC"/>
              <a:ea typeface="Noto Sans SC"/>
              <a:cs typeface="Noto Sans SC"/>
              <a:sym typeface="Noto Sans SC"/>
            </a:endParaRPr>
          </a:p>
          <a:p>
            <a:pPr marL="152400" indent="-152400" algn="l">
              <a:lnSpc>
                <a:spcPct val="125000"/>
              </a:lnSpc>
              <a:buClr>
                <a:srgbClr val="505050"/>
              </a:buClr>
              <a:buChar char="•"/>
            </a:pPr>
            <a:r>
              <a:rPr lang="en-US" sz="2400" b="0" i="0" u="none" strike="noStrike" dirty="0">
                <a:solidFill>
                  <a:srgbClr val="505050"/>
                </a:solidFill>
                <a:latin typeface="Noto Sans SC"/>
                <a:ea typeface="Noto Sans SC"/>
                <a:cs typeface="Noto Sans SC"/>
                <a:sym typeface="Noto Sans SC"/>
              </a:rPr>
              <a:t>D. </a:t>
            </a:r>
            <a:r>
              <a:rPr lang="en-US" sz="2400" b="0" i="0" u="none" strike="noStrike" dirty="0" err="1">
                <a:solidFill>
                  <a:srgbClr val="505050"/>
                </a:solidFill>
                <a:latin typeface="Noto Sans SC"/>
                <a:ea typeface="Noto Sans SC"/>
                <a:cs typeface="Noto Sans SC"/>
                <a:sym typeface="Noto Sans SC"/>
              </a:rPr>
              <a:t>主要目的是提高生物多样性的直接价值</a:t>
            </a:r>
            <a:endParaRPr lang="en-US" sz="2400" b="0" i="0" u="none" strike="noStrike" dirty="0">
              <a:solidFill>
                <a:srgbClr val="505050"/>
              </a:solidFill>
              <a:latin typeface="Noto Sans SC"/>
              <a:ea typeface="Noto Sans SC"/>
              <a:cs typeface="Noto Sans SC"/>
              <a:sym typeface="Noto Sans SC"/>
            </a:endParaRPr>
          </a:p>
        </p:txBody>
      </p:sp>
      <p:pic>
        <p:nvPicPr>
          <p:cNvPr id="23" name="Picture 23"/>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857008" y="4523798"/>
            <a:ext cx="368323" cy="348850"/>
          </a:xfrm>
          <a:prstGeom prst="rect">
            <a:avLst/>
          </a:prstGeom>
        </p:spPr>
      </p:pic>
      <p:sp>
        <p:nvSpPr>
          <p:cNvPr id="24" name="AutoShape 24"/>
          <p:cNvSpPr/>
          <p:nvPr/>
        </p:nvSpPr>
        <p:spPr>
          <a:xfrm>
            <a:off x="6330645" y="4466558"/>
            <a:ext cx="1336691" cy="436063"/>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00529B"/>
                </a:solidFill>
                <a:latin typeface="Noto Sans SC"/>
                <a:ea typeface="Noto Sans SC"/>
                <a:cs typeface="Noto Sans SC"/>
                <a:sym typeface="Noto Sans SC"/>
              </a:rPr>
              <a:t>跃迁分析</a:t>
            </a:r>
            <a:endParaRPr lang="en-US" sz="1600" dirty="0"/>
          </a:p>
        </p:txBody>
      </p:sp>
      <p:sp>
        <p:nvSpPr>
          <p:cNvPr id="25" name="AutoShape 25"/>
          <p:cNvSpPr/>
          <p:nvPr/>
        </p:nvSpPr>
        <p:spPr>
          <a:xfrm>
            <a:off x="5891369" y="4872648"/>
            <a:ext cx="5757718" cy="1016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0" i="0" u="none" strike="noStrike" dirty="0">
                <a:solidFill>
                  <a:srgbClr val="505050"/>
                </a:solidFill>
                <a:latin typeface="Noto Sans SC"/>
                <a:ea typeface="Noto Sans SC"/>
                <a:cs typeface="Noto Sans SC"/>
                <a:sym typeface="Noto Sans SC"/>
              </a:rPr>
              <a:t>本题以“生态修复”为真实情境，要求运用“生态系统稳定性”、“生物多样性”等理论知识，分析修复措施的合理性。体现了从理论到实践的知识迁移。</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animBg="1"/>
      <p:bldP spid="13" grpId="0" animBg="1"/>
      <p:bldP spid="16" grpId="0"/>
      <p:bldP spid="17" grpId="0"/>
      <p:bldP spid="18" grpId="0" animBg="1"/>
      <p:bldP spid="20" grpId="0"/>
      <p:bldP spid="21" grpId="0" animBg="1"/>
      <p:bldP spid="22"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000" cy="6858000"/>
          </a:xfrm>
          <a:prstGeom prst="roundRect">
            <a:avLst>
              <a:gd name="adj" fmla="val 0"/>
            </a:avLst>
          </a:prstGeom>
          <a:solidFill>
            <a:srgbClr val="FFFFFF">
              <a:alpha val="90000"/>
            </a:srgbClr>
          </a:solidFill>
          <a:ln w="25400" cap="flat" cmpd="sng">
            <a:noFill/>
            <a:prstDash val="solid"/>
            <a:round/>
          </a:ln>
        </p:spPr>
        <p:txBody>
          <a:bodyPr vert="horz" wrap="square" lIns="63500" tIns="63500" rIns="63500" bIns="63500" rtlCol="0" anchor="t"/>
          <a:lstStyle/>
          <a:p>
            <a:pPr algn="ctr">
              <a:defRPr/>
            </a:pPr>
            <a:endParaRPr/>
          </a:p>
        </p:txBody>
      </p:sp>
      <p:sp>
        <p:nvSpPr>
          <p:cNvPr id="4" name="AutoShape 4"/>
          <p:cNvSpPr/>
          <p:nvPr/>
        </p:nvSpPr>
        <p:spPr>
          <a:xfrm>
            <a:off x="635000" y="215900"/>
            <a:ext cx="10668000" cy="635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3200" b="1" i="0" u="none" strike="noStrike" dirty="0" err="1">
                <a:solidFill>
                  <a:srgbClr val="00529B"/>
                </a:solidFill>
                <a:latin typeface="Noto Sans SC"/>
                <a:ea typeface="Noto Sans SC"/>
                <a:cs typeface="Noto Sans SC"/>
                <a:sym typeface="Noto Sans SC"/>
              </a:rPr>
              <a:t>知识跃迁方向四：从教材案例到学科前沿</a:t>
            </a:r>
            <a:endParaRPr lang="en-US" sz="1100" dirty="0"/>
          </a:p>
        </p:txBody>
      </p:sp>
      <p:sp>
        <p:nvSpPr>
          <p:cNvPr id="5" name="AutoShape 5"/>
          <p:cNvSpPr/>
          <p:nvPr/>
        </p:nvSpPr>
        <p:spPr>
          <a:xfrm>
            <a:off x="254000" y="1244600"/>
            <a:ext cx="5030203" cy="1587500"/>
          </a:xfrm>
          <a:prstGeom prst="roundRect">
            <a:avLst>
              <a:gd name="adj" fmla="val 909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t"/>
          <a:lstStyle/>
          <a:p>
            <a:pPr algn="ctr">
              <a:defRPr/>
            </a:pPr>
            <a:endParaRPr sz="2000"/>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2600" y="1364673"/>
            <a:ext cx="294451" cy="304800"/>
          </a:xfrm>
          <a:prstGeom prst="rect">
            <a:avLst/>
          </a:prstGeom>
        </p:spPr>
      </p:pic>
      <p:sp>
        <p:nvSpPr>
          <p:cNvPr id="7" name="AutoShape 7"/>
          <p:cNvSpPr/>
          <p:nvPr/>
        </p:nvSpPr>
        <p:spPr>
          <a:xfrm>
            <a:off x="825500" y="1308100"/>
            <a:ext cx="4294076"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00529B"/>
                </a:solidFill>
                <a:latin typeface="Noto Sans SC"/>
                <a:ea typeface="Noto Sans SC"/>
                <a:cs typeface="Noto Sans SC"/>
                <a:sym typeface="Noto Sans SC"/>
              </a:rPr>
              <a:t>核心内涵：视野拓展与科学素养</a:t>
            </a:r>
            <a:endParaRPr lang="en-US" sz="1600" dirty="0"/>
          </a:p>
        </p:txBody>
      </p:sp>
      <p:sp>
        <p:nvSpPr>
          <p:cNvPr id="8" name="AutoShape 8"/>
          <p:cNvSpPr/>
          <p:nvPr/>
        </p:nvSpPr>
        <p:spPr>
          <a:xfrm>
            <a:off x="457437" y="1733550"/>
            <a:ext cx="4662139"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000" b="0" i="0" u="none" strike="noStrike" dirty="0" err="1">
                <a:solidFill>
                  <a:srgbClr val="505050"/>
                </a:solidFill>
                <a:latin typeface="Noto Sans SC"/>
                <a:ea typeface="Noto Sans SC"/>
                <a:cs typeface="Noto Sans SC"/>
                <a:sym typeface="Noto Sans SC"/>
              </a:rPr>
              <a:t>高考引入前沿内容，要求学生基于教材知识结合题干信息进行推理，考查科学素养与创新思维</a:t>
            </a:r>
            <a:r>
              <a:rPr lang="en-US" sz="2000" b="0" i="0" u="none" strike="noStrike" dirty="0">
                <a:solidFill>
                  <a:srgbClr val="505050"/>
                </a:solidFill>
                <a:latin typeface="Noto Sans SC"/>
                <a:ea typeface="Noto Sans SC"/>
                <a:cs typeface="Noto Sans SC"/>
                <a:sym typeface="Noto Sans SC"/>
              </a:rPr>
              <a:t>。</a:t>
            </a:r>
            <a:endParaRPr lang="en-US" sz="1800" dirty="0"/>
          </a:p>
        </p:txBody>
      </p:sp>
      <p:sp>
        <p:nvSpPr>
          <p:cNvPr id="9" name="AutoShape 9"/>
          <p:cNvSpPr/>
          <p:nvPr/>
        </p:nvSpPr>
        <p:spPr>
          <a:xfrm>
            <a:off x="254000" y="3022600"/>
            <a:ext cx="5030203" cy="1397000"/>
          </a:xfrm>
          <a:prstGeom prst="roundRect">
            <a:avLst>
              <a:gd name="adj" fmla="val 909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t"/>
          <a:lstStyle/>
          <a:p>
            <a:pPr algn="ctr">
              <a:defRPr/>
            </a:pPr>
            <a:endParaRPr sz="2000"/>
          </a:p>
        </p:txBody>
      </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4500" y="3213100"/>
            <a:ext cx="294451" cy="304800"/>
          </a:xfrm>
          <a:prstGeom prst="rect">
            <a:avLst/>
          </a:prstGeom>
        </p:spPr>
      </p:pic>
      <p:sp>
        <p:nvSpPr>
          <p:cNvPr id="11" name="AutoShape 11"/>
          <p:cNvSpPr/>
          <p:nvPr/>
        </p:nvSpPr>
        <p:spPr>
          <a:xfrm>
            <a:off x="825500" y="3175000"/>
            <a:ext cx="4294076"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a:solidFill>
                  <a:srgbClr val="00529B"/>
                </a:solidFill>
                <a:latin typeface="Noto Sans SC"/>
                <a:ea typeface="Noto Sans SC"/>
                <a:cs typeface="Noto Sans SC"/>
                <a:sym typeface="Noto Sans SC"/>
              </a:rPr>
              <a:t>知识跃迁路径</a:t>
            </a:r>
            <a:endParaRPr lang="en-US" sz="1600"/>
          </a:p>
        </p:txBody>
      </p:sp>
      <p:sp>
        <p:nvSpPr>
          <p:cNvPr id="12" name="AutoShape 12"/>
          <p:cNvSpPr/>
          <p:nvPr/>
        </p:nvSpPr>
        <p:spPr>
          <a:xfrm>
            <a:off x="444500" y="3530600"/>
            <a:ext cx="4662139"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000" b="0" i="0" u="none" strike="noStrike">
                <a:solidFill>
                  <a:srgbClr val="505050"/>
                </a:solidFill>
                <a:latin typeface="Noto Sans SC"/>
                <a:ea typeface="Noto Sans SC"/>
                <a:cs typeface="Noto Sans SC"/>
                <a:sym typeface="Noto Sans SC"/>
              </a:rPr>
              <a:t>教材经典 → 关注前沿 → 信息获取 → 原理迁移 → 创新应用</a:t>
            </a:r>
            <a:endParaRPr lang="en-US" sz="1800"/>
          </a:p>
        </p:txBody>
      </p:sp>
      <p:sp>
        <p:nvSpPr>
          <p:cNvPr id="13" name="AutoShape 13"/>
          <p:cNvSpPr/>
          <p:nvPr/>
        </p:nvSpPr>
        <p:spPr>
          <a:xfrm>
            <a:off x="254000" y="4610100"/>
            <a:ext cx="5030203" cy="1397000"/>
          </a:xfrm>
          <a:prstGeom prst="roundRect">
            <a:avLst>
              <a:gd name="adj" fmla="val 909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t"/>
          <a:lstStyle/>
          <a:p>
            <a:pPr algn="ctr">
              <a:defRPr/>
            </a:pPr>
            <a:endParaRPr sz="2000"/>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4500" y="4800600"/>
            <a:ext cx="294451" cy="304800"/>
          </a:xfrm>
          <a:prstGeom prst="rect">
            <a:avLst/>
          </a:prstGeom>
        </p:spPr>
      </p:pic>
      <p:sp>
        <p:nvSpPr>
          <p:cNvPr id="15" name="AutoShape 15"/>
          <p:cNvSpPr/>
          <p:nvPr/>
        </p:nvSpPr>
        <p:spPr>
          <a:xfrm>
            <a:off x="825500" y="4762500"/>
            <a:ext cx="4294076" cy="381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a:solidFill>
                  <a:srgbClr val="00529B"/>
                </a:solidFill>
                <a:latin typeface="Noto Sans SC"/>
                <a:ea typeface="Noto Sans SC"/>
                <a:cs typeface="Noto Sans SC"/>
                <a:sym typeface="Noto Sans SC"/>
              </a:rPr>
              <a:t>教学启示：引入前沿热点</a:t>
            </a:r>
            <a:endParaRPr lang="en-US" sz="1600"/>
          </a:p>
        </p:txBody>
      </p:sp>
      <p:sp>
        <p:nvSpPr>
          <p:cNvPr id="16" name="AutoShape 16"/>
          <p:cNvSpPr/>
          <p:nvPr/>
        </p:nvSpPr>
        <p:spPr>
          <a:xfrm>
            <a:off x="418303" y="5149850"/>
            <a:ext cx="4662139"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000" b="0" i="0" u="none" strike="noStrike" dirty="0" err="1">
                <a:solidFill>
                  <a:srgbClr val="505050"/>
                </a:solidFill>
                <a:latin typeface="Noto Sans SC"/>
                <a:ea typeface="Noto Sans SC"/>
                <a:cs typeface="Noto Sans SC"/>
                <a:sym typeface="Noto Sans SC"/>
              </a:rPr>
              <a:t>适当介绍学科进展（如CRISPR技术</a:t>
            </a:r>
            <a:r>
              <a:rPr lang="en-US" sz="2000" b="0" i="0" u="none" strike="noStrike" dirty="0">
                <a:solidFill>
                  <a:srgbClr val="505050"/>
                </a:solidFill>
                <a:latin typeface="Noto Sans SC"/>
                <a:ea typeface="Noto Sans SC"/>
                <a:cs typeface="Noto Sans SC"/>
                <a:sym typeface="Noto Sans SC"/>
              </a:rPr>
              <a:t>），</a:t>
            </a:r>
            <a:r>
              <a:rPr lang="en-US" sz="2000" b="0" i="0" u="none" strike="noStrike" dirty="0" err="1">
                <a:solidFill>
                  <a:srgbClr val="505050"/>
                </a:solidFill>
                <a:latin typeface="Noto Sans SC"/>
                <a:ea typeface="Noto Sans SC"/>
                <a:cs typeface="Noto Sans SC"/>
                <a:sym typeface="Noto Sans SC"/>
              </a:rPr>
              <a:t>拓展视野，培养探究精神，避免知识僵化</a:t>
            </a:r>
            <a:endParaRPr lang="en-US" sz="1800" dirty="0"/>
          </a:p>
        </p:txBody>
      </p:sp>
      <p:sp>
        <p:nvSpPr>
          <p:cNvPr id="17" name="AutoShape 17"/>
          <p:cNvSpPr/>
          <p:nvPr/>
        </p:nvSpPr>
        <p:spPr>
          <a:xfrm>
            <a:off x="5346700" y="745836"/>
            <a:ext cx="6782803" cy="5896264"/>
          </a:xfrm>
          <a:prstGeom prst="roundRect">
            <a:avLst>
              <a:gd name="adj" fmla="val 2777"/>
            </a:avLst>
          </a:prstGeom>
          <a:solidFill>
            <a:srgbClr val="F8FAFC">
              <a:alpha val="100000"/>
            </a:srgbClr>
          </a:solidFill>
          <a:ln w="12700" cap="flat" cmpd="sng">
            <a:solidFill>
              <a:srgbClr val="E2E8F0">
                <a:alpha val="100000"/>
              </a:srgbClr>
            </a:solidFill>
            <a:prstDash val="solid"/>
            <a:round/>
          </a:ln>
        </p:spPr>
        <p:txBody>
          <a:bodyPr vert="horz" wrap="square" lIns="63500" tIns="63500" rIns="63500" bIns="63500" rtlCol="0" anchor="t"/>
          <a:lstStyle/>
          <a:p>
            <a:pPr algn="ctr">
              <a:defRPr/>
            </a:pPr>
            <a:endParaRPr sz="2000"/>
          </a:p>
        </p:txBody>
      </p:sp>
      <p:pic>
        <p:nvPicPr>
          <p:cNvPr id="18" name="Picture 1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69264" y="1080837"/>
            <a:ext cx="304800" cy="393085"/>
          </a:xfrm>
          <a:prstGeom prst="rect">
            <a:avLst/>
          </a:prstGeom>
        </p:spPr>
      </p:pic>
      <p:sp>
        <p:nvSpPr>
          <p:cNvPr id="19" name="AutoShape 19"/>
          <p:cNvSpPr/>
          <p:nvPr/>
        </p:nvSpPr>
        <p:spPr>
          <a:xfrm>
            <a:off x="6096000" y="998922"/>
            <a:ext cx="1986973" cy="491355"/>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00529B"/>
                </a:solidFill>
                <a:latin typeface="Noto Sans SC"/>
                <a:ea typeface="Noto Sans SC"/>
                <a:cs typeface="Noto Sans SC"/>
                <a:sym typeface="Noto Sans SC"/>
              </a:rPr>
              <a:t>真题案例分析</a:t>
            </a:r>
            <a:r>
              <a:rPr lang="en-US" sz="2400" b="1" i="0" u="none" strike="noStrike" dirty="0">
                <a:solidFill>
                  <a:srgbClr val="00529B"/>
                </a:solidFill>
                <a:latin typeface="Noto Sans SC"/>
                <a:ea typeface="Noto Sans SC"/>
                <a:cs typeface="Noto Sans SC"/>
                <a:sym typeface="Noto Sans SC"/>
              </a:rPr>
              <a:t> </a:t>
            </a:r>
            <a:endParaRPr lang="en-US" sz="1600" dirty="0"/>
          </a:p>
        </p:txBody>
      </p:sp>
      <p:sp>
        <p:nvSpPr>
          <p:cNvPr id="20" name="AutoShape 20"/>
          <p:cNvSpPr/>
          <p:nvPr/>
        </p:nvSpPr>
        <p:spPr>
          <a:xfrm>
            <a:off x="5651500" y="952290"/>
            <a:ext cx="6286500" cy="4083493"/>
          </a:xfrm>
          <a:prstGeom prst="roundRect">
            <a:avLst>
              <a:gd name="adj" fmla="val 0"/>
            </a:avLst>
          </a:prstGeom>
          <a:solidFill>
            <a:srgbClr val="00529B">
              <a:alpha val="5000"/>
            </a:srgbClr>
          </a:solidFill>
          <a:ln w="25400" cap="flat" cmpd="sng">
            <a:noFill/>
            <a:prstDash val="solid"/>
            <a:round/>
          </a:ln>
        </p:spPr>
        <p:txBody>
          <a:bodyPr vert="horz" wrap="square" lIns="63500" tIns="63500" rIns="63500" bIns="63500" rtlCol="0" anchor="t"/>
          <a:lstStyle/>
          <a:p>
            <a:pPr algn="ctr">
              <a:defRPr/>
            </a:pPr>
            <a:endParaRPr sz="2000"/>
          </a:p>
        </p:txBody>
      </p:sp>
      <p:sp>
        <p:nvSpPr>
          <p:cNvPr id="21" name="AutoShape 21"/>
          <p:cNvSpPr/>
          <p:nvPr/>
        </p:nvSpPr>
        <p:spPr>
          <a:xfrm>
            <a:off x="5905500" y="1452411"/>
            <a:ext cx="6032500" cy="2129207"/>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333333"/>
                </a:solidFill>
                <a:latin typeface="Noto Sans SC"/>
                <a:ea typeface="Noto Sans SC"/>
                <a:cs typeface="Noto Sans SC"/>
                <a:sym typeface="Noto Sans SC"/>
              </a:rPr>
              <a:t>题干：</a:t>
            </a:r>
            <a:r>
              <a:rPr lang="en-US" sz="2400" b="0" i="0" u="none" strike="noStrike" dirty="0" err="1">
                <a:solidFill>
                  <a:srgbClr val="505050"/>
                </a:solidFill>
                <a:latin typeface="Noto Sans SC"/>
                <a:ea typeface="Noto Sans SC"/>
                <a:cs typeface="Noto Sans SC"/>
                <a:sym typeface="Noto Sans SC"/>
              </a:rPr>
              <a:t>研究发现，某些RNA分子上的特定位点发生甲基化修饰后，可调控其翻译效率。下列相关叙述正确的是</a:t>
            </a:r>
            <a:r>
              <a:rPr lang="en-US" sz="2400" b="0" i="0" u="none" strike="noStrike" dirty="0">
                <a:solidFill>
                  <a:srgbClr val="505050"/>
                </a:solidFill>
                <a:latin typeface="Noto Sans SC"/>
                <a:ea typeface="Noto Sans SC"/>
                <a:cs typeface="Noto Sans SC"/>
                <a:sym typeface="Noto Sans SC"/>
              </a:rPr>
              <a:t>（ ）</a:t>
            </a:r>
            <a:endParaRPr lang="en-US" sz="2000" dirty="0"/>
          </a:p>
          <a:p>
            <a:pPr marL="152400" indent="-152400" algn="l">
              <a:lnSpc>
                <a:spcPct val="125000"/>
              </a:lnSpc>
              <a:buClr>
                <a:srgbClr val="646464"/>
              </a:buClr>
              <a:buChar char="•"/>
            </a:pPr>
            <a:r>
              <a:rPr lang="en-US" sz="2400" b="0" i="0" u="none" strike="noStrike" dirty="0">
                <a:solidFill>
                  <a:srgbClr val="646464"/>
                </a:solidFill>
                <a:latin typeface="Noto Sans SC"/>
                <a:ea typeface="Noto Sans SC"/>
                <a:cs typeface="Noto Sans SC"/>
                <a:sym typeface="Noto Sans SC"/>
              </a:rPr>
              <a:t>A. </a:t>
            </a:r>
            <a:r>
              <a:rPr lang="en-US" sz="2400" b="0" i="0" u="none" strike="noStrike" dirty="0" err="1">
                <a:solidFill>
                  <a:srgbClr val="646464"/>
                </a:solidFill>
                <a:latin typeface="Noto Sans SC"/>
                <a:ea typeface="Noto Sans SC"/>
                <a:cs typeface="Noto Sans SC"/>
                <a:sym typeface="Noto Sans SC"/>
              </a:rPr>
              <a:t>RNA的甲基化修饰属于基因突变</a:t>
            </a:r>
            <a:endParaRPr lang="en-US" sz="2400" b="0" i="0" u="none" strike="noStrike" dirty="0">
              <a:solidFill>
                <a:srgbClr val="646464"/>
              </a:solidFill>
              <a:latin typeface="Noto Sans SC"/>
              <a:ea typeface="Noto Sans SC"/>
              <a:cs typeface="Noto Sans SC"/>
              <a:sym typeface="Noto Sans SC"/>
            </a:endParaRPr>
          </a:p>
          <a:p>
            <a:pPr marL="152400" indent="-152400" algn="l">
              <a:lnSpc>
                <a:spcPct val="125000"/>
              </a:lnSpc>
              <a:buClr>
                <a:srgbClr val="646464"/>
              </a:buClr>
              <a:buChar char="•"/>
            </a:pPr>
            <a:r>
              <a:rPr lang="en-US" sz="2400" b="0" i="0" u="none" strike="noStrike" dirty="0">
                <a:solidFill>
                  <a:srgbClr val="646464"/>
                </a:solidFill>
                <a:latin typeface="Noto Sans SC"/>
                <a:ea typeface="Noto Sans SC"/>
                <a:cs typeface="Noto Sans SC"/>
                <a:sym typeface="Noto Sans SC"/>
              </a:rPr>
              <a:t>B. </a:t>
            </a:r>
            <a:r>
              <a:rPr lang="en-US" sz="2400" b="0" i="0" u="none" strike="noStrike" dirty="0" err="1">
                <a:solidFill>
                  <a:srgbClr val="646464"/>
                </a:solidFill>
                <a:latin typeface="Noto Sans SC"/>
                <a:ea typeface="Noto Sans SC"/>
                <a:cs typeface="Noto Sans SC"/>
                <a:sym typeface="Noto Sans SC"/>
              </a:rPr>
              <a:t>该调控方式发生在基因表达的转录阶段</a:t>
            </a:r>
            <a:endParaRPr lang="en-US" sz="2400" b="0" i="0" u="none" strike="noStrike" dirty="0">
              <a:solidFill>
                <a:srgbClr val="646464"/>
              </a:solidFill>
              <a:latin typeface="Noto Sans SC"/>
              <a:ea typeface="Noto Sans SC"/>
              <a:cs typeface="Noto Sans SC"/>
              <a:sym typeface="Noto Sans SC"/>
            </a:endParaRPr>
          </a:p>
          <a:p>
            <a:pPr marL="152400" indent="-152400" algn="l">
              <a:lnSpc>
                <a:spcPct val="125000"/>
              </a:lnSpc>
              <a:buClr>
                <a:srgbClr val="646464"/>
              </a:buClr>
              <a:buChar char="•"/>
            </a:pPr>
            <a:r>
              <a:rPr lang="en-US" sz="2400" b="0" i="0" u="none" strike="noStrike" dirty="0">
                <a:solidFill>
                  <a:srgbClr val="646464"/>
                </a:solidFill>
                <a:latin typeface="Noto Sans SC"/>
                <a:ea typeface="Noto Sans SC"/>
                <a:cs typeface="Noto Sans SC"/>
                <a:sym typeface="Noto Sans SC"/>
              </a:rPr>
              <a:t>C. </a:t>
            </a:r>
            <a:r>
              <a:rPr lang="en-US" sz="2400" b="0" i="0" u="none" strike="noStrike" dirty="0" err="1">
                <a:solidFill>
                  <a:srgbClr val="646464"/>
                </a:solidFill>
                <a:latin typeface="Noto Sans SC"/>
                <a:ea typeface="Noto Sans SC"/>
                <a:cs typeface="Noto Sans SC"/>
                <a:sym typeface="Noto Sans SC"/>
              </a:rPr>
              <a:t>表观遗传现象仅通过DNA的甲基化实现</a:t>
            </a:r>
            <a:endParaRPr lang="en-US" sz="2400" b="0" i="0" u="none" strike="noStrike" dirty="0">
              <a:solidFill>
                <a:srgbClr val="646464"/>
              </a:solidFill>
              <a:latin typeface="Noto Sans SC"/>
              <a:ea typeface="Noto Sans SC"/>
              <a:cs typeface="Noto Sans SC"/>
              <a:sym typeface="Noto Sans SC"/>
            </a:endParaRPr>
          </a:p>
          <a:p>
            <a:pPr marL="152400" indent="-152400" algn="l">
              <a:lnSpc>
                <a:spcPct val="125000"/>
              </a:lnSpc>
              <a:buClr>
                <a:srgbClr val="646464"/>
              </a:buClr>
              <a:buChar char="•"/>
            </a:pPr>
            <a:r>
              <a:rPr lang="en-US" sz="2400" b="0" i="0" u="none" strike="noStrike" dirty="0">
                <a:solidFill>
                  <a:srgbClr val="646464"/>
                </a:solidFill>
                <a:latin typeface="Noto Sans SC"/>
                <a:ea typeface="Noto Sans SC"/>
                <a:cs typeface="Noto Sans SC"/>
                <a:sym typeface="Noto Sans SC"/>
              </a:rPr>
              <a:t>D. </a:t>
            </a:r>
            <a:r>
              <a:rPr lang="en-US" sz="2400" b="0" i="0" u="none" strike="noStrike" dirty="0" err="1">
                <a:solidFill>
                  <a:srgbClr val="646464"/>
                </a:solidFill>
                <a:latin typeface="Noto Sans SC"/>
                <a:ea typeface="Noto Sans SC"/>
                <a:cs typeface="Noto Sans SC"/>
                <a:sym typeface="Noto Sans SC"/>
              </a:rPr>
              <a:t>环境因素可能通过影响RNA甲基化来调控性状</a:t>
            </a:r>
            <a:endParaRPr lang="en-US" sz="2400" b="0" i="0" u="none" strike="noStrike" dirty="0">
              <a:solidFill>
                <a:srgbClr val="646464"/>
              </a:solidFill>
              <a:latin typeface="Noto Sans SC"/>
              <a:ea typeface="Noto Sans SC"/>
              <a:cs typeface="Noto Sans SC"/>
              <a:sym typeface="Noto Sans SC"/>
            </a:endParaRPr>
          </a:p>
        </p:txBody>
      </p:sp>
      <p:pic>
        <p:nvPicPr>
          <p:cNvPr id="22" name="Picture 22"/>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556752" y="5035783"/>
            <a:ext cx="304800" cy="393085"/>
          </a:xfrm>
          <a:prstGeom prst="rect">
            <a:avLst/>
          </a:prstGeom>
        </p:spPr>
      </p:pic>
      <p:sp>
        <p:nvSpPr>
          <p:cNvPr id="23" name="AutoShape 23"/>
          <p:cNvSpPr/>
          <p:nvPr/>
        </p:nvSpPr>
        <p:spPr>
          <a:xfrm>
            <a:off x="6000750" y="4971606"/>
            <a:ext cx="4445000" cy="491355"/>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400" b="1" i="0" u="none" strike="noStrike" dirty="0" err="1">
                <a:solidFill>
                  <a:srgbClr val="4A90E2"/>
                </a:solidFill>
                <a:latin typeface="Noto Sans SC"/>
                <a:ea typeface="Noto Sans SC"/>
                <a:cs typeface="Noto Sans SC"/>
                <a:sym typeface="Noto Sans SC"/>
              </a:rPr>
              <a:t>跃迁分析：从DNA到RNA的拓展</a:t>
            </a:r>
            <a:endParaRPr lang="en-US" sz="1600" dirty="0"/>
          </a:p>
        </p:txBody>
      </p:sp>
      <p:sp>
        <p:nvSpPr>
          <p:cNvPr id="24" name="AutoShape 24"/>
          <p:cNvSpPr/>
          <p:nvPr/>
        </p:nvSpPr>
        <p:spPr>
          <a:xfrm>
            <a:off x="5613194" y="5405589"/>
            <a:ext cx="6743109" cy="1637851"/>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2000" b="0" i="0" u="none" strike="noStrike" dirty="0">
                <a:solidFill>
                  <a:srgbClr val="505050"/>
                </a:solidFill>
                <a:latin typeface="Noto Sans SC"/>
                <a:ea typeface="Noto Sans SC"/>
                <a:cs typeface="Noto Sans SC"/>
                <a:sym typeface="Noto Sans SC"/>
              </a:rPr>
              <a:t>教材基础是“</a:t>
            </a:r>
            <a:r>
              <a:rPr lang="en-US" sz="2000" b="0" i="0" u="none" strike="noStrike" dirty="0" err="1">
                <a:solidFill>
                  <a:srgbClr val="505050"/>
                </a:solidFill>
                <a:latin typeface="Noto Sans SC"/>
                <a:ea typeface="Noto Sans SC"/>
                <a:cs typeface="Noto Sans SC"/>
                <a:sym typeface="Noto Sans SC"/>
              </a:rPr>
              <a:t>DNA甲基化</a:t>
            </a:r>
            <a:r>
              <a:rPr lang="en-US" sz="2000" b="0" i="0" u="none" strike="noStrike" dirty="0">
                <a:solidFill>
                  <a:srgbClr val="505050"/>
                </a:solidFill>
                <a:latin typeface="Noto Sans SC"/>
                <a:ea typeface="Noto Sans SC"/>
                <a:cs typeface="Noto Sans SC"/>
                <a:sym typeface="Noto Sans SC"/>
              </a:rPr>
              <a:t>”，本题引入前沿的“</a:t>
            </a:r>
            <a:r>
              <a:rPr lang="en-US" sz="2000" b="0" i="0" u="none" strike="noStrike" dirty="0" err="1">
                <a:solidFill>
                  <a:srgbClr val="505050"/>
                </a:solidFill>
                <a:latin typeface="Noto Sans SC"/>
                <a:ea typeface="Noto Sans SC"/>
                <a:cs typeface="Noto Sans SC"/>
                <a:sym typeface="Noto Sans SC"/>
              </a:rPr>
              <a:t>RNA甲基化</a:t>
            </a:r>
            <a:r>
              <a:rPr lang="en-US" sz="2000" b="0" i="0" u="none" strike="noStrike" dirty="0">
                <a:solidFill>
                  <a:srgbClr val="505050"/>
                </a:solidFill>
                <a:latin typeface="Noto Sans SC"/>
                <a:ea typeface="Noto Sans SC"/>
                <a:cs typeface="Noto Sans SC"/>
                <a:sym typeface="Noto Sans SC"/>
              </a:rPr>
              <a:t>”。</a:t>
            </a:r>
            <a:r>
              <a:rPr lang="en-US" sz="2000" b="0" i="0" u="none" strike="noStrike" dirty="0" err="1">
                <a:solidFill>
                  <a:srgbClr val="505050"/>
                </a:solidFill>
                <a:latin typeface="Noto Sans SC"/>
                <a:ea typeface="Noto Sans SC"/>
                <a:cs typeface="Noto Sans SC"/>
                <a:sym typeface="Noto Sans SC"/>
              </a:rPr>
              <a:t>解题关键在于抓住表观遗传的核心概念</a:t>
            </a:r>
            <a:r>
              <a:rPr lang="en-US" sz="2000" b="0" i="0" u="none" strike="noStrike" dirty="0">
                <a:solidFill>
                  <a:srgbClr val="505050"/>
                </a:solidFill>
                <a:latin typeface="Noto Sans SC"/>
                <a:ea typeface="Noto Sans SC"/>
                <a:cs typeface="Noto Sans SC"/>
                <a:sym typeface="Noto Sans SC"/>
              </a:rPr>
              <a:t>——“</a:t>
            </a:r>
            <a:r>
              <a:rPr lang="en-US" sz="2000" b="0" i="0" u="none" strike="noStrike" dirty="0" err="1">
                <a:solidFill>
                  <a:srgbClr val="505050"/>
                </a:solidFill>
                <a:latin typeface="Noto Sans SC"/>
                <a:ea typeface="Noto Sans SC"/>
                <a:cs typeface="Noto Sans SC"/>
                <a:sym typeface="Noto Sans SC"/>
              </a:rPr>
              <a:t>不改变DNA序列但影响基因表达</a:t>
            </a:r>
            <a:r>
              <a:rPr lang="en-US" sz="2000" b="0" i="0" u="none" strike="noStrike" dirty="0">
                <a:solidFill>
                  <a:srgbClr val="505050"/>
                </a:solidFill>
                <a:latin typeface="Noto Sans SC"/>
                <a:ea typeface="Noto Sans SC"/>
                <a:cs typeface="Noto Sans SC"/>
                <a:sym typeface="Noto Sans SC"/>
              </a:rPr>
              <a:t>”，</a:t>
            </a:r>
            <a:r>
              <a:rPr lang="en-US" sz="2000" b="0" i="0" u="none" strike="noStrike" dirty="0" err="1">
                <a:solidFill>
                  <a:srgbClr val="505050"/>
                </a:solidFill>
                <a:latin typeface="Noto Sans SC"/>
                <a:ea typeface="Noto Sans SC"/>
                <a:cs typeface="Noto Sans SC"/>
                <a:sym typeface="Noto Sans SC"/>
              </a:rPr>
              <a:t>从而实现知识的迁移与应用</a:t>
            </a:r>
            <a:r>
              <a:rPr lang="en-US" sz="2000" b="0" i="0" u="none" strike="noStrike" dirty="0">
                <a:solidFill>
                  <a:srgbClr val="505050"/>
                </a:solidFill>
                <a:latin typeface="Noto Sans SC"/>
                <a:ea typeface="Noto Sans SC"/>
                <a:cs typeface="Noto Sans SC"/>
                <a:sym typeface="Noto Sans SC"/>
              </a:rPr>
              <a:t>。</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P spid="13" grpId="0" animBg="1"/>
      <p:bldP spid="15" grpId="0"/>
      <p:bldP spid="16" grpId="0"/>
      <p:bldP spid="17" grpId="0" animBg="1"/>
      <p:bldP spid="19" grpId="0"/>
      <p:bldP spid="20" grpId="0" animBg="1"/>
      <p:bldP spid="21" grpId="0"/>
      <p:bldP spid="23"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1016000" y="2413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005A9C"/>
                </a:solidFill>
                <a:latin typeface="Noto Sans SC"/>
                <a:ea typeface="Noto Sans SC"/>
                <a:cs typeface="Noto Sans SC"/>
                <a:sym typeface="Noto Sans SC"/>
              </a:rPr>
              <a:t>03 二轮复习教学参考建议</a:t>
            </a:r>
            <a:endParaRPr lang="en-US" sz="1100"/>
          </a:p>
        </p:txBody>
      </p:sp>
      <p:cxnSp>
        <p:nvCxnSpPr>
          <p:cNvPr id="4" name="Connector 4"/>
          <p:cNvCxnSpPr/>
          <p:nvPr/>
        </p:nvCxnSpPr>
        <p:spPr>
          <a:xfrm rot="-34376">
            <a:off x="5461032" y="3295650"/>
            <a:ext cx="1270000" cy="12700"/>
          </a:xfrm>
          <a:prstGeom prst="straightConnector1">
            <a:avLst/>
          </a:prstGeom>
          <a:solidFill>
            <a:srgbClr val="DEE0E3">
              <a:alpha val="100000"/>
            </a:srgbClr>
          </a:solidFill>
          <a:ln w="25400" cap="flat" cmpd="sng">
            <a:solidFill>
              <a:srgbClr val="005A9C">
                <a:alpha val="100000"/>
              </a:srgbClr>
            </a:solidFill>
            <a:prstDash val="solid"/>
            <a:round/>
            <a:headEnd type="none" w="lg" len="lg"/>
            <a:tailEnd type="none" w="lg" len="lg"/>
          </a:ln>
        </p:spPr>
      </p:cxnSp>
      <p:sp>
        <p:nvSpPr>
          <p:cNvPr id="5" name="AutoShape 5"/>
          <p:cNvSpPr/>
          <p:nvPr/>
        </p:nvSpPr>
        <p:spPr>
          <a:xfrm>
            <a:off x="1016000" y="3492500"/>
            <a:ext cx="10160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005A9C">
                    <a:alpha val="80000"/>
                  </a:srgbClr>
                </a:solidFill>
                <a:latin typeface="Noto Sans SC"/>
                <a:ea typeface="Noto Sans SC"/>
                <a:cs typeface="Noto Sans SC"/>
                <a:sym typeface="Noto Sans SC"/>
              </a:rPr>
              <a:t>精准定位，高效提分</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二轮复习教学参考建议</a:t>
            </a:r>
            <a:endParaRPr lang="en-US" sz="1100"/>
          </a:p>
        </p:txBody>
      </p:sp>
      <p:sp>
        <p:nvSpPr>
          <p:cNvPr id="3" name="AutoShape 3"/>
          <p:cNvSpPr/>
          <p:nvPr/>
        </p:nvSpPr>
        <p:spPr>
          <a:xfrm>
            <a:off x="762000" y="1651000"/>
            <a:ext cx="5143500" cy="5080000"/>
          </a:xfrm>
          <a:prstGeom prst="roundRect">
            <a:avLst>
              <a:gd name="adj" fmla="val 250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ctr" anchorCtr="0"/>
          <a:lstStyle/>
          <a:p>
            <a:pPr algn="ctr">
              <a:defRPr/>
            </a:pPr>
            <a:endParaRPr/>
          </a:p>
        </p:txBody>
      </p:sp>
      <p:sp>
        <p:nvSpPr>
          <p:cNvPr id="4" name="AutoShape 4"/>
          <p:cNvSpPr/>
          <p:nvPr/>
        </p:nvSpPr>
        <p:spPr>
          <a:xfrm>
            <a:off x="762000" y="1651000"/>
            <a:ext cx="5143500" cy="76200"/>
          </a:xfrm>
          <a:prstGeom prst="roundRect">
            <a:avLst>
              <a:gd name="adj" fmla="val 0"/>
            </a:avLst>
          </a:prstGeom>
          <a:solidFill>
            <a:srgbClr val="005A9C">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000" y="1905000"/>
            <a:ext cx="457200" cy="457200"/>
          </a:xfrm>
          <a:prstGeom prst="rect">
            <a:avLst/>
          </a:prstGeom>
        </p:spPr>
      </p:pic>
      <p:sp>
        <p:nvSpPr>
          <p:cNvPr id="6" name="AutoShape 6"/>
          <p:cNvSpPr/>
          <p:nvPr/>
        </p:nvSpPr>
        <p:spPr>
          <a:xfrm>
            <a:off x="1727200" y="1905000"/>
            <a:ext cx="3810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005A9C"/>
                </a:solidFill>
                <a:latin typeface="Noto Sans SC"/>
                <a:ea typeface="Noto Sans SC"/>
                <a:cs typeface="Noto Sans SC"/>
                <a:sym typeface="Noto Sans SC"/>
              </a:rPr>
              <a:t>夯实核心考点，强化能力突破</a:t>
            </a:r>
            <a:endParaRPr lang="en-US" sz="1100"/>
          </a:p>
        </p:txBody>
      </p:sp>
      <p:cxnSp>
        <p:nvCxnSpPr>
          <p:cNvPr id="7" name="Connector 7"/>
          <p:cNvCxnSpPr/>
          <p:nvPr/>
        </p:nvCxnSpPr>
        <p:spPr>
          <a:xfrm rot="-9964">
            <a:off x="1143009" y="2470150"/>
            <a:ext cx="4381518" cy="12700"/>
          </a:xfrm>
          <a:prstGeom prst="straightConnector1">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8" name="AutoShape 8"/>
          <p:cNvSpPr/>
          <p:nvPr/>
        </p:nvSpPr>
        <p:spPr>
          <a:xfrm>
            <a:off x="1143000" y="2667000"/>
            <a:ext cx="4381500" cy="3556000"/>
          </a:xfrm>
          <a:prstGeom prst="rect">
            <a:avLst/>
          </a:prstGeom>
          <a:noFill/>
          <a:ln w="12700" cap="flat" cmpd="sng">
            <a:noFill/>
            <a:prstDash val="solid"/>
            <a:round/>
          </a:ln>
        </p:spPr>
        <p:txBody>
          <a:bodyPr vert="horz" wrap="square" lIns="0" tIns="0" rIns="0" bIns="0" rtlCol="0" anchor="ctr" anchorCtr="0"/>
          <a:lstStyle/>
          <a:p>
            <a:pPr marL="254000" indent="-254000" algn="l">
              <a:lnSpc>
                <a:spcPct val="125000"/>
              </a:lnSpc>
              <a:buClr>
                <a:srgbClr val="4A4A4A"/>
              </a:buClr>
              <a:buChar char="•"/>
              <a:defRPr/>
            </a:pPr>
            <a:r>
              <a:rPr lang="en-US" sz="2400" b="1" i="0" u="none" strike="noStrike" dirty="0" err="1">
                <a:solidFill>
                  <a:srgbClr val="4A4A4A"/>
                </a:solidFill>
                <a:latin typeface="Noto Sans SC"/>
                <a:ea typeface="Noto Sans SC"/>
                <a:cs typeface="Noto Sans SC"/>
                <a:sym typeface="Noto Sans SC"/>
              </a:rPr>
              <a:t>聚焦高频考点：</a:t>
            </a:r>
            <a:r>
              <a:rPr lang="en-US" sz="2400" b="0" i="0" u="none" strike="noStrike" dirty="0" err="1">
                <a:solidFill>
                  <a:srgbClr val="646464"/>
                </a:solidFill>
                <a:latin typeface="Noto Sans SC"/>
                <a:ea typeface="Noto Sans SC"/>
                <a:cs typeface="Noto Sans SC"/>
                <a:sym typeface="Noto Sans SC"/>
              </a:rPr>
              <a:t>重点关注遗传规律、稳态调节等高频考点，通过“真题+教材”双向回扣，精准定位核心知识</a:t>
            </a:r>
            <a:r>
              <a:rPr lang="en-US" sz="2400" b="0" i="0" u="none" strike="noStrike" dirty="0">
                <a:solidFill>
                  <a:srgbClr val="646464"/>
                </a:solidFill>
                <a:latin typeface="Noto Sans SC"/>
                <a:ea typeface="Noto Sans SC"/>
                <a:cs typeface="Noto Sans SC"/>
                <a:sym typeface="Noto Sans SC"/>
              </a:rPr>
              <a:t>。</a:t>
            </a:r>
            <a:endParaRPr lang="en-US" sz="2400" dirty="0"/>
          </a:p>
          <a:p>
            <a:pPr marL="254000" indent="-254000" algn="l">
              <a:lnSpc>
                <a:spcPct val="125000"/>
              </a:lnSpc>
              <a:buClr>
                <a:srgbClr val="4A4A4A"/>
              </a:buClr>
              <a:buChar char="•"/>
            </a:pPr>
            <a:r>
              <a:rPr lang="en-US" sz="2400" b="1" i="0" u="none" strike="noStrike" dirty="0" err="1">
                <a:solidFill>
                  <a:srgbClr val="4A4A4A"/>
                </a:solidFill>
                <a:latin typeface="Noto Sans SC"/>
                <a:ea typeface="Noto Sans SC"/>
                <a:cs typeface="Noto Sans SC"/>
                <a:sym typeface="Noto Sans SC"/>
              </a:rPr>
              <a:t>强化关键能力：</a:t>
            </a:r>
            <a:r>
              <a:rPr lang="en-US" sz="2400" b="0" i="0" u="none" strike="noStrike" dirty="0" err="1">
                <a:solidFill>
                  <a:srgbClr val="646464"/>
                </a:solidFill>
                <a:latin typeface="Noto Sans SC"/>
                <a:ea typeface="Noto Sans SC"/>
                <a:cs typeface="Noto Sans SC"/>
                <a:sym typeface="Noto Sans SC"/>
              </a:rPr>
              <a:t>针对性训练逻辑推理、图文转化及数据分析能力，实现从知识到能力的进阶</a:t>
            </a:r>
            <a:r>
              <a:rPr lang="en-US" sz="2400" b="0" i="0" u="none" strike="noStrike" dirty="0">
                <a:solidFill>
                  <a:srgbClr val="646464"/>
                </a:solidFill>
                <a:latin typeface="Noto Sans SC"/>
                <a:ea typeface="Noto Sans SC"/>
                <a:cs typeface="Noto Sans SC"/>
                <a:sym typeface="Noto Sans SC"/>
              </a:rPr>
              <a:t>。</a:t>
            </a:r>
          </a:p>
        </p:txBody>
      </p:sp>
      <p:sp>
        <p:nvSpPr>
          <p:cNvPr id="9" name="AutoShape 9"/>
          <p:cNvSpPr/>
          <p:nvPr/>
        </p:nvSpPr>
        <p:spPr>
          <a:xfrm>
            <a:off x="6286500" y="1651000"/>
            <a:ext cx="5143500" cy="5080000"/>
          </a:xfrm>
          <a:prstGeom prst="roundRect">
            <a:avLst>
              <a:gd name="adj" fmla="val 2500"/>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0" tIns="0" rIns="0" bIns="0" rtlCol="0" anchor="ctr" anchorCtr="0"/>
          <a:lstStyle/>
          <a:p>
            <a:pPr algn="ctr">
              <a:defRPr/>
            </a:pPr>
            <a:endParaRPr/>
          </a:p>
        </p:txBody>
      </p:sp>
      <p:sp>
        <p:nvSpPr>
          <p:cNvPr id="10" name="AutoShape 10"/>
          <p:cNvSpPr/>
          <p:nvPr/>
        </p:nvSpPr>
        <p:spPr>
          <a:xfrm>
            <a:off x="6286500" y="1651000"/>
            <a:ext cx="5143500" cy="76200"/>
          </a:xfrm>
          <a:prstGeom prst="roundRect">
            <a:avLst>
              <a:gd name="adj" fmla="val 0"/>
            </a:avLst>
          </a:prstGeom>
          <a:solidFill>
            <a:srgbClr val="005A9C">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67500" y="1905000"/>
            <a:ext cx="457200" cy="457200"/>
          </a:xfrm>
          <a:prstGeom prst="rect">
            <a:avLst/>
          </a:prstGeom>
        </p:spPr>
      </p:pic>
      <p:sp>
        <p:nvSpPr>
          <p:cNvPr id="12" name="AutoShape 12"/>
          <p:cNvSpPr/>
          <p:nvPr/>
        </p:nvSpPr>
        <p:spPr>
          <a:xfrm>
            <a:off x="7251700" y="1905000"/>
            <a:ext cx="3810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005A9C"/>
                </a:solidFill>
                <a:latin typeface="Noto Sans SC"/>
                <a:ea typeface="Noto Sans SC"/>
                <a:cs typeface="Noto Sans SC"/>
                <a:sym typeface="Noto Sans SC"/>
              </a:rPr>
              <a:t>构建知识网络，促进融会贯通</a:t>
            </a:r>
            <a:endParaRPr lang="en-US" sz="1100"/>
          </a:p>
        </p:txBody>
      </p:sp>
      <p:cxnSp>
        <p:nvCxnSpPr>
          <p:cNvPr id="13" name="Connector 13"/>
          <p:cNvCxnSpPr/>
          <p:nvPr/>
        </p:nvCxnSpPr>
        <p:spPr>
          <a:xfrm rot="-9964">
            <a:off x="6667509" y="2470150"/>
            <a:ext cx="4381518" cy="12700"/>
          </a:xfrm>
          <a:prstGeom prst="straightConnector1">
            <a:avLst/>
          </a:prstGeom>
          <a:solidFill>
            <a:srgbClr val="DEE0E3">
              <a:alpha val="100000"/>
            </a:srgbClr>
          </a:solidFill>
          <a:ln w="12700" cap="flat" cmpd="sng">
            <a:solidFill>
              <a:srgbClr val="E6E6E6">
                <a:alpha val="100000"/>
              </a:srgbClr>
            </a:solidFill>
            <a:prstDash val="solid"/>
            <a:round/>
            <a:headEnd type="none" w="med" len="med"/>
            <a:tailEnd type="none" w="med" len="med"/>
          </a:ln>
        </p:spPr>
      </p:cxnSp>
      <p:sp>
        <p:nvSpPr>
          <p:cNvPr id="14" name="AutoShape 14"/>
          <p:cNvSpPr/>
          <p:nvPr/>
        </p:nvSpPr>
        <p:spPr>
          <a:xfrm>
            <a:off x="6667500" y="2667000"/>
            <a:ext cx="4381500" cy="3556000"/>
          </a:xfrm>
          <a:prstGeom prst="rect">
            <a:avLst/>
          </a:prstGeom>
          <a:noFill/>
          <a:ln w="12700" cap="flat" cmpd="sng">
            <a:noFill/>
            <a:prstDash val="solid"/>
            <a:round/>
          </a:ln>
        </p:spPr>
        <p:txBody>
          <a:bodyPr vert="horz" wrap="square" lIns="0" tIns="0" rIns="0" bIns="0" rtlCol="0" anchor="ctr" anchorCtr="0"/>
          <a:lstStyle/>
          <a:p>
            <a:pPr marL="254000" indent="-254000" algn="l">
              <a:lnSpc>
                <a:spcPct val="125000"/>
              </a:lnSpc>
              <a:buClr>
                <a:srgbClr val="4A4A4A"/>
              </a:buClr>
              <a:buChar char="•"/>
              <a:defRPr/>
            </a:pPr>
            <a:r>
              <a:rPr lang="en-US" sz="2400" b="1" i="0" u="none" strike="noStrike">
                <a:solidFill>
                  <a:srgbClr val="4A4A4A"/>
                </a:solidFill>
                <a:latin typeface="Noto Sans SC"/>
                <a:ea typeface="Noto Sans SC"/>
                <a:cs typeface="Noto Sans SC"/>
                <a:sym typeface="Noto Sans SC"/>
              </a:rPr>
              <a:t>串联零散知识：</a:t>
            </a:r>
            <a:r>
              <a:rPr lang="en-US" sz="2400" b="0" i="0" u="none" strike="noStrike">
                <a:solidFill>
                  <a:srgbClr val="646464"/>
                </a:solidFill>
                <a:latin typeface="Noto Sans SC"/>
                <a:ea typeface="Noto Sans SC"/>
                <a:cs typeface="Noto Sans SC"/>
                <a:sym typeface="Noto Sans SC"/>
              </a:rPr>
              <a:t>以核心概念为节点，构建模块内和跨模块的知识网络，打破章节界限。</a:t>
            </a:r>
            <a:endParaRPr lang="en-US" sz="2400"/>
          </a:p>
          <a:p>
            <a:pPr marL="254000" indent="-254000" algn="l">
              <a:lnSpc>
                <a:spcPct val="125000"/>
              </a:lnSpc>
              <a:buClr>
                <a:srgbClr val="4A4A4A"/>
              </a:buClr>
              <a:buChar char="•"/>
            </a:pPr>
            <a:r>
              <a:rPr lang="en-US" sz="2400" b="1" i="0" u="none" strike="noStrike">
                <a:solidFill>
                  <a:srgbClr val="4A4A4A"/>
                </a:solidFill>
                <a:latin typeface="Noto Sans SC"/>
                <a:ea typeface="Noto Sans SC"/>
                <a:cs typeface="Noto Sans SC"/>
                <a:sym typeface="Noto Sans SC"/>
              </a:rPr>
              <a:t>设计主题专题：</a:t>
            </a:r>
            <a:r>
              <a:rPr lang="en-US" sz="2400" b="0" i="0" u="none" strike="noStrike">
                <a:solidFill>
                  <a:srgbClr val="646464"/>
                </a:solidFill>
                <a:latin typeface="Noto Sans SC"/>
                <a:ea typeface="Noto Sans SC"/>
                <a:cs typeface="Noto Sans SC"/>
                <a:sym typeface="Noto Sans SC"/>
              </a:rPr>
              <a:t>开展“主题式”复习，引导学生建立知识间的内在联系，提升综合运用能力。</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二轮复习教学参考建议</a:t>
            </a:r>
            <a:endParaRPr lang="en-US" sz="1100"/>
          </a:p>
        </p:txBody>
      </p:sp>
      <p:sp>
        <p:nvSpPr>
          <p:cNvPr id="3" name="AutoShape 3"/>
          <p:cNvSpPr/>
          <p:nvPr/>
        </p:nvSpPr>
        <p:spPr>
          <a:xfrm>
            <a:off x="762000" y="1651000"/>
            <a:ext cx="5207000" cy="4826000"/>
          </a:xfrm>
          <a:prstGeom prst="roundRect">
            <a:avLst>
              <a:gd name="adj" fmla="val 2631"/>
            </a:avLst>
          </a:prstGeom>
          <a:solidFill>
            <a:srgbClr val="FFFFFF">
              <a:alpha val="100000"/>
            </a:srgbClr>
          </a:solidFill>
          <a:ln w="25400" cap="flat" cmpd="sng">
            <a:noFill/>
            <a:prstDash val="solid"/>
            <a:round/>
          </a:ln>
          <a:effectLst>
            <a:outerShdw blurRad="127000" dist="50800" dir="2700000" algn="tl" rotWithShape="0">
              <a:srgbClr val="000000">
                <a:alpha val="8000"/>
              </a:srgbClr>
            </a:outerShdw>
          </a:effectLst>
        </p:spPr>
        <p:txBody>
          <a:bodyPr vert="horz" wrap="square" lIns="0" tIns="0" rIns="0" bIns="0" rtlCol="0" anchor="ctr" anchorCtr="0"/>
          <a:lstStyle/>
          <a:p>
            <a:pPr algn="ctr">
              <a:defRPr/>
            </a:pPr>
            <a:endParaRPr/>
          </a:p>
        </p:txBody>
      </p:sp>
      <p:sp>
        <p:nvSpPr>
          <p:cNvPr id="4" name="AutoShape 4"/>
          <p:cNvSpPr/>
          <p:nvPr/>
        </p:nvSpPr>
        <p:spPr>
          <a:xfrm>
            <a:off x="1079500" y="1905000"/>
            <a:ext cx="609600" cy="609600"/>
          </a:xfrm>
          <a:prstGeom prst="ellipse">
            <a:avLst/>
          </a:prstGeom>
          <a:solidFill>
            <a:srgbClr val="005A9C">
              <a:alpha val="10000"/>
            </a:srgbClr>
          </a:solidFill>
          <a:ln w="25400" cap="flat" cmpd="sng">
            <a:noFill/>
            <a:prstDash val="solid"/>
            <a:round/>
          </a:ln>
        </p:spPr>
        <p:txBody>
          <a:bodyPr vert="horz" wrap="square" lIns="0" tIns="0" rIns="0" bIns="0" rtlCol="0" anchor="ctr" anchorCtr="0"/>
          <a:lstStyle/>
          <a:p>
            <a:pPr algn="ctr">
              <a:defRPr/>
            </a:pPr>
            <a:endParaRP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81100" y="2006600"/>
            <a:ext cx="406400" cy="406400"/>
          </a:xfrm>
          <a:prstGeom prst="rect">
            <a:avLst/>
          </a:prstGeom>
        </p:spPr>
      </p:pic>
      <p:sp>
        <p:nvSpPr>
          <p:cNvPr id="6" name="AutoShape 6"/>
          <p:cNvSpPr/>
          <p:nvPr/>
        </p:nvSpPr>
        <p:spPr>
          <a:xfrm>
            <a:off x="1841499" y="1968500"/>
            <a:ext cx="3998191"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dirty="0" err="1">
                <a:solidFill>
                  <a:srgbClr val="005A9C"/>
                </a:solidFill>
                <a:latin typeface="Noto Sans SC"/>
                <a:ea typeface="Noto Sans SC"/>
                <a:cs typeface="Noto Sans SC"/>
                <a:sym typeface="Noto Sans SC"/>
              </a:rPr>
              <a:t>聚焦真题情境，提升应用能力</a:t>
            </a:r>
            <a:endParaRPr lang="en-US" sz="2400" dirty="0"/>
          </a:p>
        </p:txBody>
      </p:sp>
      <p:cxnSp>
        <p:nvCxnSpPr>
          <p:cNvPr id="7" name="Connector 7"/>
          <p:cNvCxnSpPr/>
          <p:nvPr/>
        </p:nvCxnSpPr>
        <p:spPr>
          <a:xfrm rot="-9549">
            <a:off x="1079509" y="2660650"/>
            <a:ext cx="4572018" cy="12700"/>
          </a:xfrm>
          <a:prstGeom prst="straightConnector1">
            <a:avLst/>
          </a:prstGeom>
          <a:solidFill>
            <a:srgbClr val="DEE0E3">
              <a:alpha val="100000"/>
            </a:srgbClr>
          </a:solidFill>
          <a:ln w="12700" cap="flat" cmpd="sng">
            <a:solidFill>
              <a:srgbClr val="EBEBEB">
                <a:alpha val="100000"/>
              </a:srgbClr>
            </a:solidFill>
            <a:prstDash val="solid"/>
            <a:round/>
            <a:headEnd type="none" w="med" len="med"/>
            <a:tailEnd type="none" w="med" len="med"/>
          </a:ln>
        </p:spPr>
      </p:cxnSp>
      <p:sp>
        <p:nvSpPr>
          <p:cNvPr id="8" name="AutoShape 8"/>
          <p:cNvSpPr/>
          <p:nvPr/>
        </p:nvSpPr>
        <p:spPr>
          <a:xfrm>
            <a:off x="1079500" y="2921000"/>
            <a:ext cx="4572000" cy="3302000"/>
          </a:xfrm>
          <a:prstGeom prst="rect">
            <a:avLst/>
          </a:prstGeom>
          <a:noFill/>
          <a:ln w="12700" cap="flat" cmpd="sng">
            <a:noFill/>
            <a:prstDash val="solid"/>
            <a:round/>
          </a:ln>
        </p:spPr>
        <p:txBody>
          <a:bodyPr vert="horz" wrap="square" lIns="0" tIns="0" rIns="0" bIns="0" rtlCol="0" anchor="ctr" anchorCtr="0"/>
          <a:lstStyle/>
          <a:p>
            <a:pPr marL="228600" indent="-228600" algn="l">
              <a:lnSpc>
                <a:spcPct val="125000"/>
              </a:lnSpc>
              <a:buClr>
                <a:srgbClr val="4A4A4A"/>
              </a:buClr>
              <a:buChar char="•"/>
              <a:defRPr/>
            </a:pPr>
            <a:r>
              <a:rPr lang="en-US" sz="2400" b="1" i="0" u="none" strike="noStrike" dirty="0" err="1">
                <a:solidFill>
                  <a:srgbClr val="4A4A4A"/>
                </a:solidFill>
                <a:latin typeface="Noto Sans SC"/>
                <a:ea typeface="Noto Sans SC"/>
                <a:cs typeface="Noto Sans SC"/>
                <a:sym typeface="Noto Sans SC"/>
              </a:rPr>
              <a:t>情境载体分析：</a:t>
            </a:r>
            <a:r>
              <a:rPr lang="en-US" sz="2400" b="0" i="0" u="none" strike="noStrike" dirty="0" err="1">
                <a:solidFill>
                  <a:srgbClr val="646464"/>
                </a:solidFill>
                <a:latin typeface="Noto Sans SC"/>
                <a:ea typeface="Noto Sans SC"/>
                <a:cs typeface="Noto Sans SC"/>
                <a:sym typeface="Noto Sans SC"/>
              </a:rPr>
              <a:t>引导学生建立“情境→考点→教材依据”的逻辑链条，实现知识迁移</a:t>
            </a:r>
            <a:r>
              <a:rPr lang="en-US" sz="2400" b="0" i="0" u="none" strike="noStrike" dirty="0">
                <a:solidFill>
                  <a:srgbClr val="646464"/>
                </a:solidFill>
                <a:latin typeface="Noto Sans SC"/>
                <a:ea typeface="Noto Sans SC"/>
                <a:cs typeface="Noto Sans SC"/>
                <a:sym typeface="Noto Sans SC"/>
              </a:rPr>
              <a:t>。</a:t>
            </a:r>
            <a:endParaRPr lang="en-US" sz="2400" dirty="0"/>
          </a:p>
          <a:p>
            <a:pPr marL="228600" indent="-228600" algn="l">
              <a:lnSpc>
                <a:spcPct val="125000"/>
              </a:lnSpc>
              <a:buClr>
                <a:srgbClr val="4A4A4A"/>
              </a:buClr>
              <a:buChar char="•"/>
            </a:pPr>
            <a:r>
              <a:rPr lang="en-US" sz="2400" b="1" i="0" u="none" strike="noStrike" dirty="0" err="1">
                <a:solidFill>
                  <a:srgbClr val="4A4A4A"/>
                </a:solidFill>
                <a:latin typeface="Noto Sans SC"/>
                <a:ea typeface="Noto Sans SC"/>
                <a:cs typeface="Noto Sans SC"/>
                <a:sym typeface="Noto Sans SC"/>
              </a:rPr>
              <a:t>变式设计训练：</a:t>
            </a:r>
            <a:r>
              <a:rPr lang="en-US" sz="2400" b="0" i="0" u="none" strike="noStrike" dirty="0" err="1">
                <a:solidFill>
                  <a:srgbClr val="646464"/>
                </a:solidFill>
                <a:latin typeface="Noto Sans SC"/>
                <a:ea typeface="Noto Sans SC"/>
                <a:cs typeface="Noto Sans SC"/>
                <a:sym typeface="Noto Sans SC"/>
              </a:rPr>
              <a:t>基于真题考点进行多角度变式，培养学生应对新情境的灵活应变能力</a:t>
            </a:r>
            <a:r>
              <a:rPr lang="en-US" sz="2400" b="0" i="0" u="none" strike="noStrike" dirty="0">
                <a:solidFill>
                  <a:srgbClr val="646464"/>
                </a:solidFill>
                <a:latin typeface="Noto Sans SC"/>
                <a:ea typeface="Noto Sans SC"/>
                <a:cs typeface="Noto Sans SC"/>
                <a:sym typeface="Noto Sans SC"/>
              </a:rPr>
              <a:t>。</a:t>
            </a:r>
          </a:p>
        </p:txBody>
      </p:sp>
      <p:sp>
        <p:nvSpPr>
          <p:cNvPr id="9" name="AutoShape 9"/>
          <p:cNvSpPr/>
          <p:nvPr/>
        </p:nvSpPr>
        <p:spPr>
          <a:xfrm>
            <a:off x="6223000" y="1651000"/>
            <a:ext cx="5207000" cy="4826000"/>
          </a:xfrm>
          <a:prstGeom prst="roundRect">
            <a:avLst>
              <a:gd name="adj" fmla="val 2631"/>
            </a:avLst>
          </a:prstGeom>
          <a:solidFill>
            <a:srgbClr val="FFFFFF">
              <a:alpha val="100000"/>
            </a:srgbClr>
          </a:solidFill>
          <a:ln w="25400" cap="flat" cmpd="sng">
            <a:noFill/>
            <a:prstDash val="solid"/>
            <a:round/>
          </a:ln>
          <a:effectLst>
            <a:outerShdw blurRad="127000" dist="50800" dir="2700000" algn="tl" rotWithShape="0">
              <a:srgbClr val="000000">
                <a:alpha val="8000"/>
              </a:srgbClr>
            </a:outerShdw>
          </a:effectLst>
        </p:spPr>
        <p:txBody>
          <a:bodyPr vert="horz" wrap="square" lIns="0" tIns="0" rIns="0" bIns="0" rtlCol="0" anchor="ctr" anchorCtr="0"/>
          <a:lstStyle/>
          <a:p>
            <a:pPr algn="ctr">
              <a:defRPr/>
            </a:pPr>
            <a:endParaRPr/>
          </a:p>
        </p:txBody>
      </p:sp>
      <p:sp>
        <p:nvSpPr>
          <p:cNvPr id="10" name="AutoShape 10"/>
          <p:cNvSpPr/>
          <p:nvPr/>
        </p:nvSpPr>
        <p:spPr>
          <a:xfrm>
            <a:off x="6540500" y="1905000"/>
            <a:ext cx="609600" cy="609600"/>
          </a:xfrm>
          <a:prstGeom prst="ellipse">
            <a:avLst/>
          </a:prstGeom>
          <a:solidFill>
            <a:srgbClr val="005A9C">
              <a:alpha val="10000"/>
            </a:srgbClr>
          </a:solidFill>
          <a:ln w="25400" cap="flat" cmpd="sng">
            <a:noFill/>
            <a:prstDash val="solid"/>
            <a:round/>
          </a:ln>
        </p:spPr>
        <p:txBody>
          <a:bodyPr vert="horz" wrap="square" lIns="0" tIns="0" rIns="0" bIns="0" rtlCol="0" anchor="ctr" anchorCtr="0"/>
          <a:lstStyle/>
          <a:p>
            <a:pPr algn="ctr">
              <a:defRPr/>
            </a:pPr>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42100" y="2006600"/>
            <a:ext cx="406400" cy="406400"/>
          </a:xfrm>
          <a:prstGeom prst="rect">
            <a:avLst/>
          </a:prstGeom>
        </p:spPr>
      </p:pic>
      <p:sp>
        <p:nvSpPr>
          <p:cNvPr id="12" name="AutoShape 12"/>
          <p:cNvSpPr/>
          <p:nvPr/>
        </p:nvSpPr>
        <p:spPr>
          <a:xfrm>
            <a:off x="7302500" y="1968500"/>
            <a:ext cx="3810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查漏补缺，优化答题规范</a:t>
            </a:r>
            <a:endParaRPr lang="en-US" sz="2400"/>
          </a:p>
        </p:txBody>
      </p:sp>
      <p:cxnSp>
        <p:nvCxnSpPr>
          <p:cNvPr id="13" name="Connector 13"/>
          <p:cNvCxnSpPr/>
          <p:nvPr/>
        </p:nvCxnSpPr>
        <p:spPr>
          <a:xfrm rot="-9549">
            <a:off x="6540509" y="2660650"/>
            <a:ext cx="4572018" cy="12700"/>
          </a:xfrm>
          <a:prstGeom prst="straightConnector1">
            <a:avLst/>
          </a:prstGeom>
          <a:solidFill>
            <a:srgbClr val="DEE0E3">
              <a:alpha val="100000"/>
            </a:srgbClr>
          </a:solidFill>
          <a:ln w="12700" cap="flat" cmpd="sng">
            <a:solidFill>
              <a:srgbClr val="EBEBEB">
                <a:alpha val="100000"/>
              </a:srgbClr>
            </a:solidFill>
            <a:prstDash val="solid"/>
            <a:round/>
            <a:headEnd type="none" w="med" len="med"/>
            <a:tailEnd type="none" w="med" len="med"/>
          </a:ln>
        </p:spPr>
      </p:cxnSp>
      <p:sp>
        <p:nvSpPr>
          <p:cNvPr id="14" name="AutoShape 14"/>
          <p:cNvSpPr/>
          <p:nvPr/>
        </p:nvSpPr>
        <p:spPr>
          <a:xfrm>
            <a:off x="6540500" y="2921000"/>
            <a:ext cx="4572000" cy="3302000"/>
          </a:xfrm>
          <a:prstGeom prst="rect">
            <a:avLst/>
          </a:prstGeom>
          <a:noFill/>
          <a:ln w="12700" cap="flat" cmpd="sng">
            <a:noFill/>
            <a:prstDash val="solid"/>
            <a:round/>
          </a:ln>
        </p:spPr>
        <p:txBody>
          <a:bodyPr vert="horz" wrap="square" lIns="0" tIns="0" rIns="0" bIns="0" rtlCol="0" anchor="ctr" anchorCtr="0"/>
          <a:lstStyle/>
          <a:p>
            <a:pPr marL="228600" indent="-228600" algn="l">
              <a:lnSpc>
                <a:spcPct val="125000"/>
              </a:lnSpc>
              <a:buClr>
                <a:srgbClr val="4A4A4A"/>
              </a:buClr>
              <a:buChar char="•"/>
              <a:defRPr/>
            </a:pPr>
            <a:r>
              <a:rPr lang="en-US" sz="2400" b="1" i="0" u="none" strike="noStrike">
                <a:solidFill>
                  <a:srgbClr val="4A4A4A"/>
                </a:solidFill>
                <a:latin typeface="Noto Sans SC"/>
                <a:ea typeface="Noto Sans SC"/>
                <a:cs typeface="Noto Sans SC"/>
                <a:sym typeface="Noto Sans SC"/>
              </a:rPr>
              <a:t>高频易错强化：</a:t>
            </a:r>
            <a:r>
              <a:rPr lang="en-US" sz="2400" b="0" i="0" u="none" strike="noStrike">
                <a:solidFill>
                  <a:srgbClr val="646464"/>
                </a:solidFill>
                <a:latin typeface="Noto Sans SC"/>
                <a:ea typeface="Noto Sans SC"/>
                <a:cs typeface="Noto Sans SC"/>
                <a:sym typeface="Noto Sans SC"/>
              </a:rPr>
              <a:t>整理高频易错点，通过对比辨析、错题重做等方式强化记忆，夯实基础。</a:t>
            </a:r>
            <a:endParaRPr lang="en-US" sz="2400"/>
          </a:p>
          <a:p>
            <a:pPr marL="228600" indent="-228600" algn="l">
              <a:lnSpc>
                <a:spcPct val="125000"/>
              </a:lnSpc>
              <a:buClr>
                <a:srgbClr val="4A4A4A"/>
              </a:buClr>
              <a:buChar char="•"/>
            </a:pPr>
            <a:r>
              <a:rPr lang="en-US" sz="2400" b="1" i="0" u="none" strike="noStrike">
                <a:solidFill>
                  <a:srgbClr val="4A4A4A"/>
                </a:solidFill>
                <a:latin typeface="Noto Sans SC"/>
                <a:ea typeface="Noto Sans SC"/>
                <a:cs typeface="Noto Sans SC"/>
                <a:sym typeface="Noto Sans SC"/>
              </a:rPr>
              <a:t>答题规范优化：</a:t>
            </a:r>
            <a:r>
              <a:rPr lang="en-US" sz="2400" b="0" i="0" u="none" strike="noStrike">
                <a:solidFill>
                  <a:srgbClr val="646464"/>
                </a:solidFill>
                <a:latin typeface="Noto Sans SC"/>
                <a:ea typeface="Noto Sans SC"/>
                <a:cs typeface="Noto Sans SC"/>
                <a:sym typeface="Noto Sans SC"/>
              </a:rPr>
              <a:t>针对非选择题，强调“逻辑清晰、要点明确、术语准确”，减少非智力因素失分。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5F5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05A9C"/>
                </a:solidFill>
                <a:latin typeface="Noto Sans SC"/>
                <a:ea typeface="Noto Sans SC"/>
                <a:cs typeface="Noto Sans SC"/>
                <a:sym typeface="Noto Sans SC"/>
              </a:rPr>
              <a:t>总结</a:t>
            </a:r>
            <a:endParaRPr lang="en-US" sz="1100"/>
          </a:p>
        </p:txBody>
      </p:sp>
      <p:sp>
        <p:nvSpPr>
          <p:cNvPr id="3" name="AutoShape 3"/>
          <p:cNvSpPr/>
          <p:nvPr/>
        </p:nvSpPr>
        <p:spPr>
          <a:xfrm>
            <a:off x="762000" y="1651000"/>
            <a:ext cx="3302000" cy="4064000"/>
          </a:xfrm>
          <a:prstGeom prst="roundRect">
            <a:avLst>
              <a:gd name="adj" fmla="val 3846"/>
            </a:avLst>
          </a:prstGeom>
          <a:solidFill>
            <a:srgbClr val="FFFFFF">
              <a:alpha val="100000"/>
            </a:srgbClr>
          </a:solidFill>
          <a:ln w="25400" cap="flat" cmpd="sng">
            <a:noFill/>
            <a:prstDash val="solid"/>
            <a:round/>
          </a:ln>
          <a:effectLst>
            <a:outerShdw blurRad="127000" dist="50800" dir="2700000" algn="tl" rotWithShape="0">
              <a:srgbClr val="000000">
                <a:alpha val="8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000" y="2032000"/>
            <a:ext cx="609600" cy="609600"/>
          </a:xfrm>
          <a:prstGeom prst="rect">
            <a:avLst/>
          </a:prstGeom>
        </p:spPr>
      </p:pic>
      <p:sp>
        <p:nvSpPr>
          <p:cNvPr id="5" name="AutoShape 5"/>
          <p:cNvSpPr/>
          <p:nvPr/>
        </p:nvSpPr>
        <p:spPr>
          <a:xfrm>
            <a:off x="1143000" y="27940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真题本质</a:t>
            </a:r>
            <a:endParaRPr lang="en-US" sz="1100"/>
          </a:p>
        </p:txBody>
      </p:sp>
      <p:cxnSp>
        <p:nvCxnSpPr>
          <p:cNvPr id="6" name="Connector 6"/>
          <p:cNvCxnSpPr/>
          <p:nvPr/>
        </p:nvCxnSpPr>
        <p:spPr>
          <a:xfrm rot="-17188">
            <a:off x="1143016" y="3232150"/>
            <a:ext cx="2540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7" name="AutoShape 7"/>
          <p:cNvSpPr/>
          <p:nvPr/>
        </p:nvSpPr>
        <p:spPr>
          <a:xfrm>
            <a:off x="1143000" y="3429000"/>
            <a:ext cx="2540000" cy="228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0" i="0" u="none" strike="noStrike" dirty="0" err="1">
                <a:solidFill>
                  <a:srgbClr val="4A4A4A"/>
                </a:solidFill>
                <a:latin typeface="Noto Sans SC"/>
                <a:ea typeface="Noto Sans SC"/>
                <a:cs typeface="Noto Sans SC"/>
                <a:sym typeface="Noto Sans SC"/>
              </a:rPr>
              <a:t>高考真题是教材知识的延伸、综合与应用，源于教材但高于教材</a:t>
            </a:r>
            <a:r>
              <a:rPr lang="en-US" sz="2400" b="0" i="0" u="none" strike="noStrike" dirty="0">
                <a:solidFill>
                  <a:srgbClr val="4A4A4A"/>
                </a:solidFill>
                <a:latin typeface="Noto Sans SC"/>
                <a:ea typeface="Noto Sans SC"/>
                <a:cs typeface="Noto Sans SC"/>
                <a:sym typeface="Noto Sans SC"/>
              </a:rPr>
              <a:t>。</a:t>
            </a:r>
            <a:endParaRPr lang="en-US" sz="2400" dirty="0"/>
          </a:p>
        </p:txBody>
      </p:sp>
      <p:sp>
        <p:nvSpPr>
          <p:cNvPr id="8" name="AutoShape 8"/>
          <p:cNvSpPr/>
          <p:nvPr/>
        </p:nvSpPr>
        <p:spPr>
          <a:xfrm>
            <a:off x="4445000" y="1651000"/>
            <a:ext cx="3302000" cy="4064000"/>
          </a:xfrm>
          <a:prstGeom prst="roundRect">
            <a:avLst>
              <a:gd name="adj" fmla="val 3846"/>
            </a:avLst>
          </a:prstGeom>
          <a:solidFill>
            <a:srgbClr val="FFFFFF">
              <a:alpha val="100000"/>
            </a:srgbClr>
          </a:solidFill>
          <a:ln w="25400" cap="flat" cmpd="sng">
            <a:noFill/>
            <a:prstDash val="solid"/>
            <a:round/>
          </a:ln>
          <a:effectLst>
            <a:outerShdw blurRad="127000" dist="50800" dir="2700000" algn="tl" rotWithShape="0">
              <a:srgbClr val="000000">
                <a:alpha val="8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26000" y="2032000"/>
            <a:ext cx="609600" cy="609600"/>
          </a:xfrm>
          <a:prstGeom prst="rect">
            <a:avLst/>
          </a:prstGeom>
        </p:spPr>
      </p:pic>
      <p:sp>
        <p:nvSpPr>
          <p:cNvPr id="10" name="AutoShape 10"/>
          <p:cNvSpPr/>
          <p:nvPr/>
        </p:nvSpPr>
        <p:spPr>
          <a:xfrm>
            <a:off x="4826000" y="27940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复习核心</a:t>
            </a:r>
            <a:endParaRPr lang="en-US" sz="1100"/>
          </a:p>
        </p:txBody>
      </p:sp>
      <p:cxnSp>
        <p:nvCxnSpPr>
          <p:cNvPr id="11" name="Connector 11"/>
          <p:cNvCxnSpPr/>
          <p:nvPr/>
        </p:nvCxnSpPr>
        <p:spPr>
          <a:xfrm rot="-17188">
            <a:off x="4826016" y="3232150"/>
            <a:ext cx="2540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2" name="AutoShape 12"/>
          <p:cNvSpPr/>
          <p:nvPr/>
        </p:nvSpPr>
        <p:spPr>
          <a:xfrm>
            <a:off x="4826000" y="3429000"/>
            <a:ext cx="2540000" cy="228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0" i="0" u="none" strike="noStrike">
                <a:solidFill>
                  <a:srgbClr val="4A4A4A"/>
                </a:solidFill>
                <a:latin typeface="Noto Sans SC"/>
                <a:ea typeface="Noto Sans SC"/>
                <a:cs typeface="Noto Sans SC"/>
                <a:sym typeface="Noto Sans SC"/>
              </a:rPr>
              <a:t>立足教材，强化能力，实现知识的跃迁，这是二轮复习的关键所在。</a:t>
            </a:r>
            <a:endParaRPr lang="en-US" sz="2400"/>
          </a:p>
        </p:txBody>
      </p:sp>
      <p:sp>
        <p:nvSpPr>
          <p:cNvPr id="13" name="AutoShape 13"/>
          <p:cNvSpPr/>
          <p:nvPr/>
        </p:nvSpPr>
        <p:spPr>
          <a:xfrm>
            <a:off x="8128000" y="1651000"/>
            <a:ext cx="3302000" cy="4064000"/>
          </a:xfrm>
          <a:prstGeom prst="roundRect">
            <a:avLst>
              <a:gd name="adj" fmla="val 3846"/>
            </a:avLst>
          </a:prstGeom>
          <a:solidFill>
            <a:srgbClr val="FFFFFF">
              <a:alpha val="100000"/>
            </a:srgbClr>
          </a:solidFill>
          <a:ln w="25400" cap="flat" cmpd="sng">
            <a:noFill/>
            <a:prstDash val="solid"/>
            <a:round/>
          </a:ln>
          <a:effectLst>
            <a:outerShdw blurRad="127000" dist="50800" dir="2700000" algn="tl" rotWithShape="0">
              <a:srgbClr val="000000">
                <a:alpha val="8000"/>
              </a:srgbClr>
            </a:outerShdw>
          </a:effectLst>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09000" y="2032000"/>
            <a:ext cx="609600" cy="609600"/>
          </a:xfrm>
          <a:prstGeom prst="rect">
            <a:avLst/>
          </a:prstGeom>
        </p:spPr>
      </p:pic>
      <p:sp>
        <p:nvSpPr>
          <p:cNvPr id="15" name="AutoShape 15"/>
          <p:cNvSpPr/>
          <p:nvPr/>
        </p:nvSpPr>
        <p:spPr>
          <a:xfrm>
            <a:off x="8509000" y="27940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5A9C"/>
                </a:solidFill>
                <a:latin typeface="Noto Sans SC"/>
                <a:ea typeface="Noto Sans SC"/>
                <a:cs typeface="Noto Sans SC"/>
                <a:sym typeface="Noto Sans SC"/>
              </a:rPr>
              <a:t>教学目标</a:t>
            </a:r>
            <a:endParaRPr lang="en-US" sz="1100"/>
          </a:p>
        </p:txBody>
      </p:sp>
      <p:cxnSp>
        <p:nvCxnSpPr>
          <p:cNvPr id="16" name="Connector 16"/>
          <p:cNvCxnSpPr/>
          <p:nvPr/>
        </p:nvCxnSpPr>
        <p:spPr>
          <a:xfrm rot="-17188">
            <a:off x="8509016" y="3232150"/>
            <a:ext cx="2540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7" name="AutoShape 17"/>
          <p:cNvSpPr/>
          <p:nvPr/>
        </p:nvSpPr>
        <p:spPr>
          <a:xfrm>
            <a:off x="8509000" y="3429000"/>
            <a:ext cx="2540000" cy="228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0" i="0" u="none" strike="noStrike">
                <a:solidFill>
                  <a:srgbClr val="4A4A4A"/>
                </a:solidFill>
                <a:latin typeface="Noto Sans SC"/>
                <a:ea typeface="Noto Sans SC"/>
                <a:cs typeface="Noto Sans SC"/>
                <a:sym typeface="Noto Sans SC"/>
              </a:rPr>
              <a:t>引导学生构建知识网络，提升知识迁移和解决实际问题的能力。</a:t>
            </a:r>
            <a:endParaRPr lang="en-US" sz="2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000" cy="6858000"/>
          </a:xfrm>
          <a:prstGeom prst="roundRect">
            <a:avLst>
              <a:gd name="adj" fmla="val 0"/>
            </a:avLst>
          </a:prstGeom>
          <a:solidFill>
            <a:srgbClr val="005A9C">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2286000" y="1905000"/>
            <a:ext cx="7620000" cy="3048000"/>
          </a:xfrm>
          <a:prstGeom prst="roundRect">
            <a:avLst>
              <a:gd name="adj" fmla="val 8333"/>
            </a:avLst>
          </a:prstGeom>
          <a:solidFill>
            <a:srgbClr val="FFFFFF">
              <a:alpha val="95000"/>
            </a:srgbClr>
          </a:solidFill>
          <a:ln w="25400" cap="flat" cmpd="sng">
            <a:noFill/>
            <a:prstDash val="solid"/>
            <a:round/>
          </a:ln>
          <a:effectLst>
            <a:outerShdw blurRad="254000" dist="127000" dir="5400000" algn="tl" rotWithShape="0">
              <a:srgbClr val="000000">
                <a:alpha val="20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91200" y="2286000"/>
            <a:ext cx="609600" cy="609600"/>
          </a:xfrm>
          <a:prstGeom prst="rect">
            <a:avLst/>
          </a:prstGeom>
        </p:spPr>
      </p:pic>
      <p:sp>
        <p:nvSpPr>
          <p:cNvPr id="6" name="AutoShape 6"/>
          <p:cNvSpPr/>
          <p:nvPr/>
        </p:nvSpPr>
        <p:spPr>
          <a:xfrm>
            <a:off x="2540000" y="2984500"/>
            <a:ext cx="711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005A9C"/>
                </a:solidFill>
                <a:latin typeface="Noto Sans SC"/>
                <a:ea typeface="Noto Sans SC"/>
                <a:cs typeface="Noto Sans SC"/>
                <a:sym typeface="Noto Sans SC"/>
              </a:rPr>
              <a:t>感谢聆听</a:t>
            </a:r>
            <a:endParaRPr lang="en-US" sz="1100"/>
          </a:p>
        </p:txBody>
      </p:sp>
      <p:cxnSp>
        <p:nvCxnSpPr>
          <p:cNvPr id="7" name="Connector 7"/>
          <p:cNvCxnSpPr/>
          <p:nvPr/>
        </p:nvCxnSpPr>
        <p:spPr>
          <a:xfrm rot="-34376">
            <a:off x="5461032" y="3740150"/>
            <a:ext cx="1270000" cy="12700"/>
          </a:xfrm>
          <a:prstGeom prst="straightConnector1">
            <a:avLst/>
          </a:prstGeom>
          <a:solidFill>
            <a:srgbClr val="DEE0E3">
              <a:alpha val="100000"/>
            </a:srgbClr>
          </a:solidFill>
          <a:ln w="25400" cap="flat" cmpd="sng">
            <a:solidFill>
              <a:srgbClr val="005A9C">
                <a:alpha val="100000"/>
              </a:srgbClr>
            </a:solidFill>
            <a:prstDash val="solid"/>
            <a:round/>
            <a:headEnd type="none" w="lg" len="lg"/>
            <a:tailEnd type="none" w="lg" len="lg"/>
          </a:ln>
        </p:spPr>
      </p:cxnSp>
      <p:sp>
        <p:nvSpPr>
          <p:cNvPr id="8" name="AutoShape 8"/>
          <p:cNvSpPr/>
          <p:nvPr/>
        </p:nvSpPr>
        <p:spPr>
          <a:xfrm>
            <a:off x="2540000" y="3937000"/>
            <a:ext cx="7112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646464"/>
                </a:solidFill>
                <a:latin typeface="Noto Sans SC"/>
                <a:ea typeface="Noto Sans SC"/>
                <a:cs typeface="Noto Sans SC"/>
                <a:sym typeface="Noto Sans SC"/>
              </a:rPr>
              <a:t>感谢大家的时间与关注</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2718</Words>
  <Application>Microsoft Office PowerPoint</Application>
  <PresentationFormat>宽屏</PresentationFormat>
  <Paragraphs>354</Paragraphs>
  <Slides>30</Slides>
  <Notes>30</Notes>
  <HiddenSlides>0</HiddenSlides>
  <MMClips>0</MMClips>
  <ScaleCrop>false</ScaleCrop>
  <HeadingPairs>
    <vt:vector size="8" baseType="variant">
      <vt:variant>
        <vt:lpstr>已用的字体</vt:lpstr>
      </vt:variant>
      <vt:variant>
        <vt:i4>2</vt:i4>
      </vt:variant>
      <vt:variant>
        <vt:lpstr>主题</vt:lpstr>
      </vt:variant>
      <vt:variant>
        <vt:i4>2</vt:i4>
      </vt:variant>
      <vt:variant>
        <vt:lpstr>嵌入 OLE 服务器</vt:lpstr>
      </vt:variant>
      <vt:variant>
        <vt:i4>1</vt:i4>
      </vt:variant>
      <vt:variant>
        <vt:lpstr>幻灯片标题</vt:lpstr>
      </vt:variant>
      <vt:variant>
        <vt:i4>30</vt:i4>
      </vt:variant>
    </vt:vector>
  </HeadingPairs>
  <TitlesOfParts>
    <vt:vector size="35" baseType="lpstr">
      <vt:lpstr>Noto Sans SC</vt:lpstr>
      <vt:lpstr>Arial</vt:lpstr>
      <vt:lpstr>Office 主题​​</vt:lpstr>
      <vt:lpstr>默认主题</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qiuyue wang</cp:lastModifiedBy>
  <cp:revision>4</cp:revision>
  <dcterms:modified xsi:type="dcterms:W3CDTF">2026-03-10T02:43:49Z</dcterms:modified>
</cp:coreProperties>
</file>