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30" r:id="rId3"/>
    <p:sldId id="331" r:id="rId4"/>
    <p:sldId id="332" r:id="rId5"/>
    <p:sldId id="333" r:id="rId6"/>
    <p:sldId id="336" r:id="rId7"/>
    <p:sldId id="334" r:id="rId8"/>
    <p:sldId id="335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390" y="-12"/>
      </p:cViewPr>
      <p:guideLst>
        <p:guide orient="horz" pos="2160"/>
        <p:guide pos="3867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74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image" Target="file:///D:\qq&#25991;&#20214;\712321467\Image\C2C\Image2\%7b75232B38-A165-1FB7-499C-2E1C792CACB5%7d.png" TargetMode="External"/><Relationship Id="rId17" Type="http://schemas.openxmlformats.org/officeDocument/2006/relationships/image" Target="../media/image1.pn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7" r:link="rId18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0895" y="189300"/>
            <a:ext cx="10969200" cy="705600"/>
          </a:xfrm>
        </p:spPr>
        <p:txBody>
          <a:bodyPr/>
          <a:lstStyle/>
          <a:p>
            <a:r>
              <a:rPr lang="zh-CN" altLang="en-US"/>
              <a:t>【考点突破】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0715" y="1268730"/>
            <a:ext cx="9875520" cy="11753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/>
              <a:t>“</a:t>
            </a:r>
            <a:r>
              <a:rPr lang="zh-CN" altLang="en-US" sz="3600"/>
              <a:t>语言表达连贯</a:t>
            </a:r>
            <a:r>
              <a:rPr lang="en-US" altLang="zh-CN" sz="3600"/>
              <a:t>”</a:t>
            </a:r>
            <a:r>
              <a:rPr lang="zh-CN" altLang="en-US" sz="3600"/>
              <a:t>近三年题型总览</a:t>
            </a:r>
            <a:endParaRPr lang="zh-CN" alt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4295" y="0"/>
          <a:ext cx="11871325" cy="6581775"/>
        </p:xfrm>
        <a:graphic>
          <a:graphicData uri="http://schemas.openxmlformats.org/drawingml/2006/table">
            <a:tbl>
              <a:tblPr/>
              <a:tblGrid>
                <a:gridCol w="672465"/>
                <a:gridCol w="1240790"/>
                <a:gridCol w="946150"/>
                <a:gridCol w="7526655"/>
                <a:gridCol w="600710"/>
                <a:gridCol w="884555"/>
              </a:tblGrid>
              <a:tr h="261620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年份</a:t>
                      </a:r>
                      <a:endParaRPr lang="zh-CN" sz="1600" b="1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卷别</a:t>
                      </a:r>
                      <a:endParaRPr lang="zh-CN" sz="16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题型</a:t>
                      </a:r>
                      <a:endParaRPr lang="zh-CN" sz="16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题干</a:t>
                      </a:r>
                      <a:endParaRPr lang="zh-CN" sz="16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分值</a:t>
                      </a:r>
                      <a:endParaRPr lang="zh-CN" sz="16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b="1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备注</a:t>
                      </a:r>
                      <a:endParaRPr lang="zh-CN" sz="1600" b="1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3565">
                <a:tc rowSpan="2"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2025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</a:t>
                      </a:r>
                      <a:r>
                        <a:rPr lang="en-US" alt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</a:t>
                      </a:r>
                      <a:endParaRPr lang="zh-CN" altLang="en-US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选择</a:t>
                      </a:r>
                      <a:endParaRPr lang="zh-CN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19.</a:t>
                      </a:r>
                      <a:r>
                        <a:rPr lang="zh-CN" altLang="en-US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下列填入文中横线处的句子，衔接最恰当的一项是</a:t>
                      </a:r>
                      <a:endParaRPr lang="zh-CN" altLang="en-US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865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</a:t>
                      </a:r>
                      <a:r>
                        <a:rPr lang="en-US" alt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</a:t>
                      </a:r>
                      <a:endParaRPr lang="zh-CN" altLang="en-US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选择</a:t>
                      </a:r>
                      <a:endParaRPr lang="zh-CN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18.</a:t>
                      </a:r>
                      <a:r>
                        <a:rPr lang="zh-CN" altLang="en-US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将下列语句填入文中括号内，最恰当的一项是</a:t>
                      </a:r>
                      <a:endParaRPr lang="zh-CN" altLang="en-US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8805">
                <a:tc rowSpan="4"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2024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21.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请在文中括号内补写恰当的语句，使整段文字语意完整连贯，内容贴切，逻辑严密，每处不超过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15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个字。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0075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21.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请在文中横线处补写恰当的语句，使整段文字语意完整连贯，内容贴切，逻辑严密，每处不超过</a:t>
                      </a:r>
                      <a:r>
                        <a:rPr lang="en-US" alt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r>
                        <a:rPr lang="zh-CN" altLang="en-US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个字。</a:t>
                      </a:r>
                      <a:endParaRPr lang="zh-CN" altLang="en-US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9440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九省联考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选择</a:t>
                      </a:r>
                      <a:endParaRPr lang="zh-CN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20.“</a:t>
                      </a:r>
                      <a:r>
                        <a:rPr lang="zh-CN" altLang="en-US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接天莲叶无穷碧，映日荷花别样红。”这两句古诗出现的位置，最恰当的是</a:t>
                      </a:r>
                      <a:endParaRPr lang="zh-CN" altLang="en-US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9440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21. 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请在文中横线处补写恰当的语句，使整段文字语意完整连贯，内容贴切，逻辑严密，每处不超过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12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个字。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0075">
                <a:tc rowSpan="5"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2023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18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．请在文中画横线处补写恰当的语句，使整段文字语意完整连贯，内容贴切，逻辑严密，每处不超过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个字。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4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9440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卷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21.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请在文中横线处补写恰当的语句，使整段文字语意完整连贯，内容贴切，逻辑严密，每处不超过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个字。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0355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全国甲卷</a:t>
                      </a:r>
                      <a:endParaRPr lang="zh-CN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选择</a:t>
                      </a:r>
                      <a:endParaRPr lang="zh-CN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17.</a:t>
                      </a:r>
                      <a:r>
                        <a:rPr lang="zh-CN" altLang="en-US" sz="1600">
                          <a:highlight>
                            <a:srgbClr val="FFFF00"/>
                          </a:highlight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将下列俗语填入文中括号内，恰当的一项是</a:t>
                      </a:r>
                      <a:endParaRPr lang="zh-CN" altLang="en-US" sz="1600">
                        <a:highlight>
                          <a:srgbClr val="FFFF00"/>
                        </a:highlight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 </a:t>
                      </a:r>
                      <a:endParaRPr lang="en-US" alt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0075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cPr marL="68580" marR="68580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19. 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请在横线处仿照上句补写恰当的句子，要求内容正确贴切，语意完整连贯。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3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仿照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99440">
                <a:tc vMerge="1">
                  <a:tcPr marL="68580" marR="68580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全国乙卷</a:t>
                      </a:r>
                      <a:endParaRPr 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填空</a:t>
                      </a:r>
                      <a:endParaRPr 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just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20.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请在文中横线处补写恰当的语句，使整段文字语意完整连贯，内容贴切，逻辑严密。每处不超过</a:t>
                      </a: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10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个字。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6</a:t>
                      </a:r>
                      <a:r>
                        <a:rPr lang="zh-CN" altLang="en-US" sz="16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</a:t>
                      </a:r>
                      <a:endParaRPr lang="zh-CN" altLang="en-US" sz="16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600" dirty="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补写</a:t>
                      </a:r>
                      <a:endParaRPr lang="zh-CN" sz="1600" dirty="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82296" marR="82296" marT="0" marB="0" anchor="ctr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209595" y="594995"/>
            <a:ext cx="9799200" cy="2570400"/>
          </a:xfrm>
        </p:spPr>
        <p:txBody>
          <a:bodyPr/>
          <a:lstStyle/>
          <a:p>
            <a:r>
              <a:rPr lang="zh-CN" altLang="en-US" sz="5400">
                <a:sym typeface="+mn-ea"/>
              </a:rPr>
              <a:t>语句复位</a:t>
            </a:r>
            <a:r>
              <a:rPr lang="zh-CN" altLang="en-US" sz="5400"/>
              <a:t>之</a:t>
            </a:r>
            <a:r>
              <a:rPr lang="zh-CN" altLang="en-US" sz="5400">
                <a:solidFill>
                  <a:srgbClr val="FF0000"/>
                </a:solidFill>
              </a:rPr>
              <a:t>定句复位复习</a:t>
            </a:r>
            <a:endParaRPr lang="zh-CN" altLang="en-US" sz="5400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148590"/>
            <a:ext cx="10968990" cy="6101080"/>
          </a:xfrm>
        </p:spPr>
        <p:txBody>
          <a:bodyPr/>
          <a:p>
            <a:pPr marL="0" indent="0">
              <a:buNone/>
            </a:pPr>
            <a:r>
              <a:rPr lang="en-US" altLang="zh-CN" sz="3200"/>
              <a:t>2025—2026</a:t>
            </a:r>
            <a:r>
              <a:rPr lang="zh-CN" altLang="en-US" sz="3200"/>
              <a:t>学年盐城高三年级一模【参考答案】</a:t>
            </a:r>
            <a:r>
              <a:rPr lang="en-US" altLang="zh-CN" sz="3200"/>
              <a:t> </a:t>
            </a:r>
            <a:endParaRPr lang="en-US" altLang="zh-CN" sz="320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填在甲处：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）第</a:t>
            </a:r>
            <a:r>
              <a:rPr lang="en-US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⑦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段介绍研究对象的独特，文段介绍研究技术的特点，二者从不同角度体现研究特性。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）文段首句的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这些关系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直接承接第</a:t>
            </a:r>
            <a:r>
              <a:rPr lang="en-US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⑦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段的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关系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，衔接顺畅。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）技术说明放在情感深化之前，先研究后体验，层次清晰。（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分。每点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分，答对两点即可）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148590"/>
            <a:ext cx="10968990" cy="4700270"/>
          </a:xfrm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zh-CN" sz="3200"/>
              <a:t>2025—2026</a:t>
            </a:r>
            <a:r>
              <a:rPr lang="zh-CN" altLang="en-US" sz="3200"/>
              <a:t>学年盐城高三年级一模【参考答案】</a:t>
            </a:r>
            <a:r>
              <a:rPr lang="en-US" altLang="zh-CN" sz="3200"/>
              <a:t> </a:t>
            </a:r>
            <a:endParaRPr lang="en-US" altLang="zh-CN" sz="320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填在甲处：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）第</a:t>
            </a:r>
            <a:r>
              <a:rPr lang="en-US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⑦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段介绍</a:t>
            </a:r>
            <a:r>
              <a:rPr lang="zh-CN" altLang="en-US" sz="3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研究对象的独特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，文段介绍</a:t>
            </a:r>
            <a:r>
              <a:rPr lang="zh-CN" altLang="en-US" sz="3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研究技术的特点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，二者从不同角度体现</a:t>
            </a:r>
            <a:r>
              <a:rPr lang="zh-CN" altLang="en-US" sz="3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研究特性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）文段首句的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这些关系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直接承接第</a:t>
            </a:r>
            <a:r>
              <a:rPr lang="en-US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⑦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段的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关系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，衔接顺畅。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）技术说明放在情感深化之前，</a:t>
            </a:r>
            <a:r>
              <a:rPr lang="zh-CN" altLang="en-US" sz="32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先研究后体验，层次清晰。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4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分。每点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分，答对两点即可）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40105" y="4459605"/>
            <a:ext cx="1050480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indent="0">
              <a:lnSpc>
                <a:spcPct val="100000"/>
              </a:lnSpc>
              <a:buNone/>
            </a:pPr>
            <a:r>
              <a:rPr lang="en-US" altLang="zh-CN" sz="3200" b="1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[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补充细则</a:t>
            </a:r>
            <a:r>
              <a:rPr lang="en-US" altLang="zh-CN" sz="3200" b="1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]</a:t>
            </a:r>
            <a:endParaRPr lang="en-US" altLang="zh-CN" sz="3200" b="1">
              <a:solidFill>
                <a:srgbClr val="FF0000"/>
              </a:solidFill>
              <a:highlight>
                <a:srgbClr val="FFFF00"/>
              </a:highlight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sz="3200" b="1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从反面阐述本段落放在乙处不合理，分析言之有理亦可。</a:t>
            </a:r>
            <a:endParaRPr lang="zh-CN" altLang="en-US" sz="3200" b="1"/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271780" y="3165475"/>
            <a:ext cx="10968990" cy="3281045"/>
          </a:xfrm>
        </p:spPr>
        <p:txBody>
          <a:bodyPr>
            <a:noAutofit/>
          </a:bodyPr>
          <a:p>
            <a:pPr marL="0" indent="0">
              <a:lnSpc>
                <a:spcPct val="100000"/>
              </a:lnSpc>
              <a:buNone/>
            </a:pPr>
            <a:r>
              <a:rPr lang="en-US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②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使得文章遵循</a:t>
            </a:r>
            <a:r>
              <a:rPr lang="en-US" altLang="zh-CN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问题呈现</a:t>
            </a:r>
            <a:r>
              <a:rPr lang="en-US" altLang="zh-CN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原因分析</a:t>
            </a:r>
            <a:r>
              <a:rPr lang="en-US" altLang="zh-CN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解决方案</a:t>
            </a:r>
            <a:r>
              <a:rPr lang="en-US" altLang="zh-CN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递进逻辑；</a:t>
            </a:r>
            <a:endParaRPr lang="zh-CN" altLang="en-US" sz="310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③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本段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上承前文主流媒体存在</a:t>
            </a:r>
            <a:r>
              <a:rPr lang="en-US" altLang="zh-CN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不善发声</a:t>
            </a:r>
            <a:r>
              <a:rPr lang="en-US" altLang="zh-CN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的问题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，进一步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提出企业家和网友的切身忧虑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，增强了论述的现实基础；</a:t>
            </a:r>
            <a:endParaRPr lang="zh-CN" altLang="en-US" sz="31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④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本段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结尾提出对主流媒体</a:t>
            </a:r>
            <a:r>
              <a:rPr lang="en-US" altLang="zh-CN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更多在场、更好主导</a:t>
            </a:r>
            <a:r>
              <a:rPr lang="en-US" altLang="zh-CN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1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的热切期待，引出下文</a:t>
            </a:r>
            <a:r>
              <a:rPr lang="zh-CN" altLang="en-US" sz="31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对主流媒体为何发声、如何发声的论述。</a:t>
            </a:r>
            <a:endParaRPr lang="zh-CN" altLang="en-US" sz="31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2275" y="2581910"/>
            <a:ext cx="905319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320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①</a:t>
            </a:r>
            <a:r>
              <a:rPr lang="zh-CN" altLang="en-US" sz="320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应该放在第（</a:t>
            </a:r>
            <a:r>
              <a:rPr lang="en-US" altLang="zh-CN" sz="320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</a:t>
            </a:r>
            <a:r>
              <a:rPr lang="zh-CN" altLang="en-US" sz="320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）段和第（</a:t>
            </a:r>
            <a:r>
              <a:rPr lang="en-US" altLang="zh-CN" sz="320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</a:t>
            </a:r>
            <a:r>
              <a:rPr lang="zh-CN" altLang="en-US" sz="320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）段之间；</a:t>
            </a:r>
            <a:endParaRPr lang="zh-CN" altLang="en-US" sz="320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1780" y="81280"/>
            <a:ext cx="11402695" cy="217233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若将下面的文字插入原文，放在哪两段之间比较适合？并请说明理由。（3分）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lang="zh-CN" altLang="en-US" sz="28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许多企业家忧心于网络舆论环境走偏对企业发展不友好，众多网友痛心于极少数人妄图“呼风唤雨”，误导网友，带偏节奏，把网络环境搞得乌烟瘴气，因而对主流媒体的更多在场、更好主导抱有热切期待。</a:t>
            </a:r>
            <a:endParaRPr lang="zh-CN" altLang="en-US" sz="28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572135" y="775970"/>
            <a:ext cx="11005185" cy="5103495"/>
          </a:xfrm>
        </p:spPr>
        <p:txBody>
          <a:bodyPr>
            <a:normAutofit lnSpcReduction="20000"/>
          </a:bodyPr>
          <a:p>
            <a:r>
              <a:rPr lang="zh-CN" altLang="en-US" sz="3200"/>
              <a:t>【答案】</a:t>
            </a:r>
            <a:endParaRPr lang="zh-CN" altLang="en-US" sz="3200"/>
          </a:p>
          <a:p>
            <a:pPr marL="0" indent="0">
              <a:buNone/>
            </a:pPr>
            <a:r>
              <a:rPr lang="en-US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①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放在甲处更合适。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buNone/>
            </a:pPr>
            <a:r>
              <a:rPr lang="en-US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②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根据语境，将</a:t>
            </a:r>
            <a:r>
              <a:rPr lang="en-US" alt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呼哧呼哧</a:t>
            </a:r>
            <a:r>
              <a:rPr lang="en-US" alt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一词放在人们之前作定语，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能够传神地展现出人们在经过了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背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绕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上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”“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爬</a:t>
            </a:r>
            <a:r>
              <a:rPr lang="en-US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等一系列动作之后气喘吁吁的样子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，符合整体文风，更具形象之美。</a:t>
            </a:r>
            <a:r>
              <a:rPr lang="en-US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③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若将</a:t>
            </a:r>
            <a:r>
              <a:rPr lang="en-US" alt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呼哧呼哧</a:t>
            </a:r>
            <a:r>
              <a:rPr lang="en-US" altLang="zh-CN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放在乙处作状语，虽符合语法规范，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但和上下文语境内容的契合度不紧密</a:t>
            </a:r>
            <a:r>
              <a:rPr lang="zh-CN" altLang="en-US" sz="32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，内容表达上也缺乏美感。</a:t>
            </a:r>
            <a:endParaRPr lang="zh-CN" altLang="en-US" sz="32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TABLE_ENDDRAG_ORIGIN_RECT" val="885*578"/>
  <p:tag name="TABLE_ENDDRAG_RECT" val="0*0*885*578"/>
</p:tagLst>
</file>

<file path=ppt/tags/tag64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custom20205081_1*a*1"/>
  <p:tag name="KSO_WM_UNIT_INDEX" val="1"/>
  <p:tag name="KSO_WM_UNIT_ISCONTENTSTITLE" val="0"/>
  <p:tag name="KSO_WM_UNIT_ISNUMDGMTITLE" val="0"/>
  <p:tag name="KSO_WM_UNIT_LAYERLEVEL" val="1"/>
  <p:tag name="KSO_WM_UNIT_NOCLEAR" val="0"/>
  <p:tag name="KSO_WM_UNIT_SHOW_EDIT_AREA_INDICATION" val="1"/>
  <p:tag name="KSO_WM_UNIT_TYPE" val="a"/>
  <p:tag name="KSO_WM_UNIT_VALUE" val="28"/>
</p:tagLst>
</file>

<file path=ppt/tags/tag65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6.xml><?xml version="1.0" encoding="utf-8"?>
<p:tagLst xmlns:p="http://schemas.openxmlformats.org/presentationml/2006/main"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1445</Words>
  <Application>WPS 演示</Application>
  <PresentationFormat>自定义</PresentationFormat>
  <Paragraphs>227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楷体</vt:lpstr>
      <vt:lpstr>微软雅黑</vt:lpstr>
      <vt:lpstr>Arial Unicode MS</vt:lpstr>
      <vt:lpstr>Calibri</vt:lpstr>
      <vt:lpstr>WPS</vt:lpstr>
      <vt:lpstr>【考点突破】</vt:lpstr>
      <vt:lpstr>PowerPoint 演示文稿</vt:lpstr>
      <vt:lpstr>语句复位之定句复位复习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语句衔接三大题型之语句复位</dc:title>
  <dc:creator>rbm.xkw.com</dc:creator>
  <cp:lastModifiedBy>张秀</cp:lastModifiedBy>
  <cp:revision>11</cp:revision>
  <cp:lastPrinted>2025-09-18T15:01:00Z</cp:lastPrinted>
  <dcterms:created xsi:type="dcterms:W3CDTF">2025-09-18T15:01:00Z</dcterms:created>
  <dcterms:modified xsi:type="dcterms:W3CDTF">2026-04-16T06:08:16Z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KSOProductBuildVer">
    <vt:lpwstr>2052-12.1.0.25865</vt:lpwstr>
  </property>
  <property fmtid="{D5CDD505-2E9C-101B-9397-08002B2CF9AE}" pid="7" name="ICV">
    <vt:lpwstr>2B0E682ABA9E4BFB8F0FFC02FF82D7A5_12</vt:lpwstr>
  </property>
</Properties>
</file>