
<file path=[Content_Types].xml><?xml version="1.0" encoding="utf-8"?>
<Types xmlns="http://schemas.openxmlformats.org/package/2006/content-types">
  <Default Extension="bin" ContentType="image/png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9"/>
  </p:notesMasterIdLst>
  <p:sldIdLst>
    <p:sldId id="599" r:id="rId2"/>
    <p:sldId id="628" r:id="rId3"/>
    <p:sldId id="630" r:id="rId4"/>
    <p:sldId id="633" r:id="rId5"/>
    <p:sldId id="635" r:id="rId6"/>
    <p:sldId id="636" r:id="rId7"/>
    <p:sldId id="671" r:id="rId8"/>
    <p:sldId id="637" r:id="rId9"/>
    <p:sldId id="672" r:id="rId10"/>
    <p:sldId id="638" r:id="rId11"/>
    <p:sldId id="643" r:id="rId12"/>
    <p:sldId id="645" r:id="rId13"/>
    <p:sldId id="646" r:id="rId14"/>
    <p:sldId id="649" r:id="rId15"/>
    <p:sldId id="655" r:id="rId16"/>
    <p:sldId id="674" r:id="rId17"/>
    <p:sldId id="675" r:id="rId18"/>
    <p:sldId id="657" r:id="rId19"/>
    <p:sldId id="659" r:id="rId20"/>
    <p:sldId id="661" r:id="rId21"/>
    <p:sldId id="663" r:id="rId22"/>
    <p:sldId id="664" r:id="rId23"/>
    <p:sldId id="666" r:id="rId24"/>
    <p:sldId id="667" r:id="rId25"/>
    <p:sldId id="668" r:id="rId26"/>
    <p:sldId id="670" r:id="rId27"/>
    <p:sldId id="676" r:id="rId28"/>
  </p:sldIdLst>
  <p:sldSz cx="11522075" cy="6480175"/>
  <p:notesSz cx="6858000" cy="9144000"/>
  <p:custDataLst>
    <p:tags r:id="rId30"/>
  </p:custDataLst>
  <p:defaultTextStyle>
    <a:defPPr>
      <a:defRPr lang="zh-CN"/>
    </a:defPPr>
    <a:lvl1pPr algn="l" rtl="0" fontAlgn="auto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auto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auto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auto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auto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0" userDrawn="1">
          <p15:clr>
            <a:srgbClr val="A4A3A4"/>
          </p15:clr>
        </p15:guide>
        <p15:guide id="2" pos="3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00"/>
    <a:srgbClr val="A50021"/>
    <a:srgbClr val="3399FF"/>
    <a:srgbClr val="CC0000"/>
    <a:srgbClr val="FF9966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93" autoAdjust="0"/>
    <p:restoredTop sz="94660"/>
  </p:normalViewPr>
  <p:slideViewPr>
    <p:cSldViewPr showGuides="1">
      <p:cViewPr varScale="1">
        <p:scale>
          <a:sx n="78" d="100"/>
          <a:sy n="78" d="100"/>
        </p:scale>
        <p:origin x="96" y="648"/>
      </p:cViewPr>
      <p:guideLst>
        <p:guide orient="horz" pos="680"/>
        <p:guide pos="36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144018" cy="14401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CA2928-C0C0-40E5-BDC4-896159EFF8F9}" type="datetimeFigureOut">
              <a:rPr lang="zh-CN" altLang="en-US" smtClean="0"/>
              <a:t>2024/8/12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EDE6B-ECE2-4734-B7CC-DE11DB261D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6160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EDE6B-ECE2-4734-B7CC-DE11DB261D27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3626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2.xml"/><Relationship Id="rId2" Type="http://schemas.openxmlformats.org/officeDocument/2006/relationships/slide" Target="../slides/slide3.xml"/><Relationship Id="rId1" Type="http://schemas.openxmlformats.org/officeDocument/2006/relationships/slideMaster" Target="../slideMasters/slideMaster1.xml"/><Relationship Id="rId6" Type="http://schemas.openxmlformats.org/officeDocument/2006/relationships/slide" Target="../slides/slide2.xml"/><Relationship Id="rId5" Type="http://schemas.openxmlformats.org/officeDocument/2006/relationships/slide" Target="../slides/slide18.xml"/><Relationship Id="rId4" Type="http://schemas.openxmlformats.org/officeDocument/2006/relationships/slide" Target="../slides/slide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ircle/>
  </p:transition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3629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通用版式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8"/>
          <p:cNvSpPr>
            <a:spLocks noChangeArrowheads="1"/>
          </p:cNvSpPr>
          <p:nvPr userDrawn="1"/>
        </p:nvSpPr>
        <p:spPr bwMode="auto">
          <a:xfrm>
            <a:off x="769938" y="6097588"/>
            <a:ext cx="1177925" cy="246062"/>
          </a:xfrm>
          <a:prstGeom prst="ribbon2">
            <a:avLst>
              <a:gd name="adj1" fmla="val 12500"/>
              <a:gd name="adj2" fmla="val 50000"/>
            </a:avLst>
          </a:prstGeom>
          <a:solidFill>
            <a:schemeClr val="accent1"/>
          </a:solidFill>
          <a:ln w="9525">
            <a:noFill/>
            <a:round/>
          </a:ln>
          <a:effectLst>
            <a:outerShdw dist="50800" dir="5400000" algn="ctr" rotWithShape="0">
              <a:schemeClr val="bg1"/>
            </a:outerShdw>
          </a:effec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1200" b="1">
                <a:solidFill>
                  <a:srgbClr val="000000"/>
                </a:solidFill>
                <a:latin typeface="Times New Roman" panose="02020603050405020304" pitchFamily="18" charset="0"/>
                <a:ea typeface="方正楷体_GBK" panose="03000509000000000000" pitchFamily="65" charset="-122"/>
              </a:rPr>
              <a:t>第</a:t>
            </a:r>
            <a:fld id="{FC856F63-F1C1-4522-BC35-1638299F85C0}" type="slidenum">
              <a:rPr lang="zh-CN" altLang="en-US" sz="1200" b="1">
                <a:solidFill>
                  <a:srgbClr val="000000"/>
                </a:solidFill>
                <a:latin typeface="Times New Roman" panose="02020603050405020304" pitchFamily="18" charset="0"/>
                <a:ea typeface="方正楷体_GBK" panose="03000509000000000000" pitchFamily="65" charset="-122"/>
              </a:rPr>
              <a:t>‹#›</a:t>
            </a:fld>
            <a:r>
              <a:rPr lang="zh-CN" altLang="en-US" sz="1200" b="1">
                <a:solidFill>
                  <a:srgbClr val="000000"/>
                </a:solidFill>
                <a:latin typeface="Times New Roman" panose="02020603050405020304" pitchFamily="18" charset="0"/>
                <a:ea typeface="方正楷体_GBK" panose="03000509000000000000" pitchFamily="65" charset="-122"/>
              </a:rPr>
              <a:t>页</a:t>
            </a:r>
          </a:p>
        </p:txBody>
      </p:sp>
      <p:sp>
        <p:nvSpPr>
          <p:cNvPr id="18" name="Text Box 122" descr="{&quot;rangeId&quot;:0,&quot;isTitleShape&quot;:true}"/>
          <p:cNvSpPr txBox="1">
            <a:spLocks noChangeArrowheads="1"/>
          </p:cNvSpPr>
          <p:nvPr userDrawn="1"/>
        </p:nvSpPr>
        <p:spPr bwMode="auto">
          <a:xfrm>
            <a:off x="3889375" y="39688"/>
            <a:ext cx="75057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/>
            <a:r>
              <a:rPr lang="zh-CN" altLang="en-US" sz="2000" b="1" dirty="0">
                <a:latin typeface="微软雅黑" panose="020B0503020204020204" charset="-122"/>
                <a:ea typeface="微软雅黑" panose="020B0503020204020204" charset="-122"/>
              </a:rPr>
              <a:t>微课时19　伴性遗传与人类遗传病</a:t>
            </a:r>
            <a:endParaRPr lang="zh-CN" altLang="zh-CN" sz="20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AutoShape 26">
            <a:hlinkClick r:id="rId2" action="ppaction://hlinksldjump"/>
            <a:extLst>
              <a:ext uri="{FF2B5EF4-FFF2-40B4-BE49-F238E27FC236}">
                <a16:creationId xmlns:a16="http://schemas.microsoft.com/office/drawing/2014/main" id="{5B00128B-F7A5-6A79-8821-47129F40F4A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900572" y="6061075"/>
            <a:ext cx="1260000" cy="360363"/>
          </a:xfrm>
          <a:prstGeom prst="roundRect">
            <a:avLst>
              <a:gd name="adj" fmla="val 16667"/>
            </a:avLst>
          </a:prstGeom>
          <a:solidFill>
            <a:schemeClr val="accent1">
              <a:alpha val="76862"/>
            </a:schemeClr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1700" b="1">
                <a:latin typeface="黑体" panose="02010609060101010101" pitchFamily="49" charset="-122"/>
                <a:ea typeface="黑体" panose="02010609060101010101" pitchFamily="49" charset="-122"/>
              </a:rPr>
              <a:t>一维过关</a:t>
            </a:r>
            <a:endParaRPr lang="zh-CN" altLang="en-US" sz="17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8" name="AutoShape 27">
            <a:hlinkClick r:id="rId3" action="ppaction://hlinksldjump"/>
            <a:extLst>
              <a:ext uri="{FF2B5EF4-FFF2-40B4-BE49-F238E27FC236}">
                <a16:creationId xmlns:a16="http://schemas.microsoft.com/office/drawing/2014/main" id="{209248F1-5886-ECF9-2F03-F3E178149F8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596269" y="6063853"/>
            <a:ext cx="1260000" cy="360363"/>
          </a:xfrm>
          <a:prstGeom prst="roundRect">
            <a:avLst>
              <a:gd name="adj" fmla="val 16667"/>
            </a:avLst>
          </a:prstGeom>
          <a:solidFill>
            <a:schemeClr val="accent1">
              <a:alpha val="76862"/>
            </a:schemeClr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1700" b="1">
                <a:latin typeface="黑体" panose="02010609060101010101" pitchFamily="49" charset="-122"/>
                <a:ea typeface="黑体" panose="02010609060101010101" pitchFamily="49" charset="-122"/>
              </a:rPr>
              <a:t>二维过关</a:t>
            </a:r>
            <a:endParaRPr lang="zh-CN" altLang="en-US" sz="17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AutoShape 26">
            <a:hlinkClick r:id="rId4" action="ppaction://hlinksldjump"/>
            <a:extLst>
              <a:ext uri="{FF2B5EF4-FFF2-40B4-BE49-F238E27FC236}">
                <a16:creationId xmlns:a16="http://schemas.microsoft.com/office/drawing/2014/main" id="{30656916-FB0B-DF14-6B42-2CD4C188C31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291966" y="6069409"/>
            <a:ext cx="1260000" cy="360362"/>
          </a:xfrm>
          <a:prstGeom prst="roundRect">
            <a:avLst>
              <a:gd name="adj" fmla="val 16667"/>
            </a:avLst>
          </a:prstGeom>
          <a:solidFill>
            <a:schemeClr val="accent1">
              <a:alpha val="76862"/>
            </a:schemeClr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1700" b="1">
                <a:latin typeface="黑体" panose="02010609060101010101" pitchFamily="49" charset="-122"/>
                <a:ea typeface="黑体" panose="02010609060101010101" pitchFamily="49" charset="-122"/>
              </a:rPr>
              <a:t>三维过关</a:t>
            </a:r>
            <a:endParaRPr lang="zh-CN" altLang="en-US" sz="17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0" name="AutoShape 27">
            <a:hlinkClick r:id="rId5" action="ppaction://hlinksldjump"/>
            <a:extLst>
              <a:ext uri="{FF2B5EF4-FFF2-40B4-BE49-F238E27FC236}">
                <a16:creationId xmlns:a16="http://schemas.microsoft.com/office/drawing/2014/main" id="{A90D1417-3179-7ADB-74F0-128714925DE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987663" y="6072188"/>
            <a:ext cx="1260000" cy="360362"/>
          </a:xfrm>
          <a:prstGeom prst="roundRect">
            <a:avLst>
              <a:gd name="adj" fmla="val 16667"/>
            </a:avLst>
          </a:prstGeom>
          <a:solidFill>
            <a:schemeClr val="accent1">
              <a:alpha val="76862"/>
            </a:schemeClr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1700" b="1">
                <a:latin typeface="黑体" panose="02010609060101010101" pitchFamily="49" charset="-122"/>
                <a:ea typeface="黑体" panose="02010609060101010101" pitchFamily="49" charset="-122"/>
              </a:rPr>
              <a:t>四维过关</a:t>
            </a:r>
            <a:endParaRPr lang="zh-CN" altLang="en-US" sz="17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AutoShape 25">
            <a:hlinkClick r:id="rId6" action="ppaction://hlinksldjump"/>
            <a:extLst>
              <a:ext uri="{FF2B5EF4-FFF2-40B4-BE49-F238E27FC236}">
                <a16:creationId xmlns:a16="http://schemas.microsoft.com/office/drawing/2014/main" id="{A7F57605-8BB1-C4B9-0958-826E38DA1F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204875" y="6066631"/>
            <a:ext cx="1260000" cy="360363"/>
          </a:xfrm>
          <a:prstGeom prst="roundRect">
            <a:avLst>
              <a:gd name="adj" fmla="val 16667"/>
            </a:avLst>
          </a:prstGeom>
          <a:solidFill>
            <a:schemeClr val="accent1">
              <a:alpha val="76862"/>
            </a:schemeClr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1700" b="1">
                <a:latin typeface="黑体" panose="02010609060101010101" pitchFamily="49" charset="-122"/>
                <a:ea typeface="黑体" panose="02010609060101010101" pitchFamily="49" charset="-122"/>
              </a:rPr>
              <a:t>新课标要求</a:t>
            </a:r>
            <a:endParaRPr lang="zh-CN" altLang="en-US" sz="17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>
    <p:circle/>
  </p:transition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362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ChangeArrowheads="1"/>
          </p:cNvSpPr>
          <p:nvPr userDrawn="1"/>
        </p:nvSpPr>
        <p:spPr bwMode="auto">
          <a:xfrm>
            <a:off x="0" y="0"/>
            <a:ext cx="11522075" cy="7191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>
              <a:latin typeface="Arial" panose="020B0604020202020204" pitchFamily="34" charset="0"/>
            </a:endParaRPr>
          </a:p>
        </p:txBody>
      </p:sp>
      <p:pic>
        <p:nvPicPr>
          <p:cNvPr id="3" name="Picture 12" descr="图片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0588"/>
            <a:ext cx="115220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16"/>
          <p:cNvSpPr txBox="1">
            <a:spLocks noChangeArrowheads="1"/>
          </p:cNvSpPr>
          <p:nvPr userDrawn="1"/>
        </p:nvSpPr>
        <p:spPr bwMode="auto">
          <a:xfrm>
            <a:off x="73025" y="179388"/>
            <a:ext cx="4196983" cy="430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200" dirty="0">
                <a:solidFill>
                  <a:srgbClr val="CC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学测合格性考试   考点直击  生物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41" userDrawn="1">
          <p15:clr>
            <a:srgbClr val="F26B43"/>
          </p15:clr>
        </p15:guide>
        <p15:guide id="2" pos="362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YTSlide_2_0_1.6_3_1.6_2.2_生物_0_1_0_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2" name="AutoShape 4"/>
          <p:cNvSpPr>
            <a:spLocks noChangeArrowheads="1"/>
          </p:cNvSpPr>
          <p:nvPr/>
        </p:nvSpPr>
        <p:spPr bwMode="auto">
          <a:xfrm>
            <a:off x="1163638" y="2232025"/>
            <a:ext cx="9118600" cy="1360488"/>
          </a:xfrm>
          <a:prstGeom prst="roundRect">
            <a:avLst>
              <a:gd name="adj" fmla="val 16667"/>
            </a:avLst>
          </a:prstGeom>
          <a:solidFill>
            <a:schemeClr val="accent1">
              <a:alpha val="76862"/>
            </a:schemeClr>
          </a:solidFill>
          <a:ln w="38100">
            <a:solidFill>
              <a:schemeClr val="accent1"/>
            </a:solidFill>
            <a:rou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0" hangingPunct="0">
              <a:lnSpc>
                <a:spcPct val="150000"/>
              </a:lnSpc>
            </a:pPr>
            <a:r>
              <a:rPr lang="zh-CN" altLang="en-US" sz="2800" b="1" dirty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必修2　遗传与进化</a:t>
            </a:r>
            <a:endParaRPr lang="en-US" altLang="zh-CN" sz="2800" b="1" dirty="0">
              <a:solidFill>
                <a:srgbClr val="0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50000"/>
              </a:lnSpc>
            </a:pPr>
            <a:endParaRPr lang="en-US" altLang="zh-CN" sz="2800" b="1" dirty="0">
              <a:solidFill>
                <a:srgbClr val="0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78213" name="Line 5"/>
          <p:cNvSpPr>
            <a:spLocks noChangeShapeType="1"/>
          </p:cNvSpPr>
          <p:nvPr/>
        </p:nvSpPr>
        <p:spPr bwMode="auto">
          <a:xfrm>
            <a:off x="1163638" y="2951163"/>
            <a:ext cx="9074150" cy="0"/>
          </a:xfrm>
          <a:prstGeom prst="line">
            <a:avLst/>
          </a:prstGeom>
          <a:noFill/>
          <a:ln w="28575">
            <a:solidFill>
              <a:srgbClr val="66669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2336756" y="2955818"/>
            <a:ext cx="6768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latinLnBrk="0" hangingPunct="0"/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微课时19　伴性遗传与人类遗传病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782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7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8212" grpId="0" animBg="1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05" name="yt_shape_12005"/>
          <p:cNvSpPr txBox="1"/>
          <p:nvPr/>
        </p:nvSpPr>
        <p:spPr>
          <a:xfrm>
            <a:off x="608460" y="746948"/>
            <a:ext cx="8079135" cy="1388778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黑体" pitchFamily="24"/>
              </a:rPr>
              <a:t>二、 人类遗传病</a:t>
            </a:r>
          </a:p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概念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通常是指由遗传物质改变而引起的人类疾病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种类</a:t>
            </a:r>
          </a:p>
        </p:txBody>
      </p:sp>
      <p:sp>
        <p:nvSpPr>
          <p:cNvPr id="2" name="yt_shape_12008">
            <a:extLst>
              <a:ext uri="{FF2B5EF4-FFF2-40B4-BE49-F238E27FC236}">
                <a16:creationId xmlns:a16="http://schemas.microsoft.com/office/drawing/2014/main" id="{F3EE2088-B7F4-668F-6F88-E49902E24C39}"/>
              </a:ext>
            </a:extLst>
          </p:cNvPr>
          <p:cNvSpPr txBox="1"/>
          <p:nvPr/>
        </p:nvSpPr>
        <p:spPr>
          <a:xfrm>
            <a:off x="608723" y="2186994"/>
            <a:ext cx="10750991" cy="37894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609523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sz="24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    </a:t>
            </a:r>
            <a:r>
              <a:rPr sz="16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遗传病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受一对等位基因控制的遗传病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6_a5dec,isEnd"/>
              </a:rPr>
              <a:t>显性致病基因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所引起的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如多指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并指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软骨发育不全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；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隐性致病基因所引起的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4_2b793,isEnd"/>
              </a:rPr>
              <a:t>如镰状细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胞贫血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白化病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苯丙酮尿症等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。</a:t>
            </a:r>
          </a:p>
          <a:p>
            <a:pPr indent="609523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sz="24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    </a:t>
            </a:r>
            <a:r>
              <a:rPr sz="16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遗传病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20_715e6,isEnd"/>
              </a:rPr>
              <a:t>受两对或两对以上的等位基因控制的人类遗传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如原发性高血压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冠心病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哮喘和青少年糖尿病等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9_0ccfd,isEnd"/>
              </a:rPr>
              <a:t>多基因遗传病在群体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中的发病率比较高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。</a:t>
            </a:r>
          </a:p>
          <a:p>
            <a:pPr indent="609523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3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sz="24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              </a:t>
            </a:r>
            <a:r>
              <a:rPr sz="8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遗传病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由染色体异常引起的遗传病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5_e3630,isEnd"/>
              </a:rPr>
              <a:t>如猫叫综合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21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三体综合征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唐氏综合征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性腺发育不良等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。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386B869-C584-B2CF-4569-693F5CE19452}"/>
              </a:ext>
            </a:extLst>
          </p:cNvPr>
          <p:cNvSpPr txBox="1"/>
          <p:nvPr/>
        </p:nvSpPr>
        <p:spPr>
          <a:xfrm>
            <a:off x="2271312" y="2140188"/>
            <a:ext cx="1094487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单基因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E9CD2C3-FE69-F533-7474-90A7D50F0C54}"/>
              </a:ext>
            </a:extLst>
          </p:cNvPr>
          <p:cNvSpPr txBox="1"/>
          <p:nvPr/>
        </p:nvSpPr>
        <p:spPr>
          <a:xfrm>
            <a:off x="2271312" y="3566652"/>
            <a:ext cx="1094487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多基因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E90F06A-DB58-A3B0-801A-AF081B57427B}"/>
              </a:ext>
            </a:extLst>
          </p:cNvPr>
          <p:cNvSpPr txBox="1"/>
          <p:nvPr/>
        </p:nvSpPr>
        <p:spPr>
          <a:xfrm>
            <a:off x="2271312" y="4993116"/>
            <a:ext cx="1704086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染色体异常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  <p:bldP spid="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1" name="yt_shape_12011"/>
          <p:cNvSpPr txBox="1"/>
          <p:nvPr/>
        </p:nvSpPr>
        <p:spPr>
          <a:xfrm>
            <a:off x="576000" y="1080000"/>
            <a:ext cx="9541073" cy="892167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609523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3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,isEnd"/>
              </a:rPr>
              <a:t> 遗传病的检测和预防</a:t>
            </a:r>
          </a:p>
          <a:p>
            <a:pPr indent="609523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通过</a:t>
            </a:r>
            <a:r>
              <a:rPr sz="21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                                 </a:t>
            </a:r>
            <a:r>
              <a:rPr sz="15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等手段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对遗传病进行检测和预防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。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B5A9A10B-8843-E753-41EF-C47657495CC7}"/>
              </a:ext>
            </a:extLst>
          </p:cNvPr>
          <p:cNvSpPr txBox="1"/>
          <p:nvPr/>
        </p:nvSpPr>
        <p:spPr>
          <a:xfrm>
            <a:off x="2009989" y="1442262"/>
            <a:ext cx="2923286" cy="50166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遗传咨询和产前诊断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>
            <a:extLst>
              <a:ext uri="{FF2B5EF4-FFF2-40B4-BE49-F238E27FC236}">
                <a16:creationId xmlns:a16="http://schemas.microsoft.com/office/drawing/2014/main" id="{696BBA44-5BA1-7A85-1667-F2F2FE84AB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924" y="875981"/>
            <a:ext cx="4340225" cy="837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1">
            <a:extLst>
              <a:ext uri="{FF2B5EF4-FFF2-40B4-BE49-F238E27FC236}">
                <a16:creationId xmlns:a16="http://schemas.microsoft.com/office/drawing/2014/main" id="{7458F5C1-40FB-38CB-C9ED-5AD83BD57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2335" y="1035042"/>
            <a:ext cx="3312718" cy="39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214" tIns="57607" rIns="115214" bIns="57607">
            <a:spAutoFit/>
          </a:bodyPr>
          <a:lstStyle/>
          <a:p>
            <a:pPr algn="ctr" fontAlgn="base">
              <a:lnSpc>
                <a:spcPct val="100000"/>
              </a:lnSpc>
            </a:pPr>
            <a:r>
              <a:rPr lang="zh-CN" sz="2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二维过关——过易错</a:t>
            </a:r>
            <a:endParaRPr lang="zh-CN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2015" name="yt_shape_12015"/>
          <p:cNvSpPr txBox="1"/>
          <p:nvPr/>
        </p:nvSpPr>
        <p:spPr>
          <a:xfrm>
            <a:off x="711158" y="1738946"/>
            <a:ext cx="6001643" cy="428515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609523" algn="l" eaLnBrk="1" latinLnBrk="0" hangingPunct="0">
              <a:lnSpc>
                <a:spcPct val="130000"/>
              </a:lnSpc>
            </a:pP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黑体" pitchFamily="24"/>
              </a:rPr>
              <a:t>易错提醒</a:t>
            </a:r>
            <a:r>
              <a:rPr lang="en-US" altLang="zh-CN" sz="2400" b="1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几种单基因遗传病的特点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：</a:t>
            </a:r>
          </a:p>
        </p:txBody>
      </p:sp>
      <p:sp>
        <p:nvSpPr>
          <p:cNvPr id="12016" name="yt_shape_12016"/>
          <p:cNvSpPr txBox="1"/>
          <p:nvPr/>
        </p:nvSpPr>
        <p:spPr>
          <a:xfrm>
            <a:off x="711285" y="2218261"/>
            <a:ext cx="10370075" cy="89216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609523" algn="l" eaLnBrk="1" latinLnBrk="0" hangingPunct="0">
              <a:lnSpc>
                <a:spcPct val="130000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伴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X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染色体隐性遗传的特点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男性患者多于女性患者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；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4_a0603"/>
              </a:rPr>
              <a:t>隔代遗传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交叉遗传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）；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母病子必病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女病父必病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</p:txBody>
      </p:sp>
      <p:sp>
        <p:nvSpPr>
          <p:cNvPr id="12017" name="yt_shape_12017"/>
          <p:cNvSpPr txBox="1"/>
          <p:nvPr/>
        </p:nvSpPr>
        <p:spPr>
          <a:xfrm>
            <a:off x="711285" y="3161228"/>
            <a:ext cx="10370075" cy="89216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609523" algn="l" eaLnBrk="1" latinLnBrk="0" hangingPunct="0">
              <a:lnSpc>
                <a:spcPct val="130000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伴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X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染色体显性遗传的特点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女性患者多于男性患者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；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5_081e3"/>
              </a:rPr>
              <a:t>家系中表现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为连续发病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；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父病女必病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子病母必病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</p:txBody>
      </p:sp>
      <p:sp>
        <p:nvSpPr>
          <p:cNvPr id="12018" name="yt_shape_12018"/>
          <p:cNvSpPr txBox="1"/>
          <p:nvPr/>
        </p:nvSpPr>
        <p:spPr>
          <a:xfrm>
            <a:off x="711285" y="4104195"/>
            <a:ext cx="10370075" cy="89216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609523" algn="l" eaLnBrk="1" latinLnBrk="0" hangingPunct="0">
              <a:lnSpc>
                <a:spcPct val="130000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3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常染色体隐性遗传的特点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隔代发病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患者男性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女性相等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2_11dcc"/>
              </a:rPr>
              <a:t>如白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化病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</p:txBody>
      </p:sp>
      <p:sp>
        <p:nvSpPr>
          <p:cNvPr id="2" name="yt_shape_12019">
            <a:extLst>
              <a:ext uri="{FF2B5EF4-FFF2-40B4-BE49-F238E27FC236}">
                <a16:creationId xmlns:a16="http://schemas.microsoft.com/office/drawing/2014/main" id="{CDA2AA5A-48C0-2437-EEF1-3B37A047CFFD}"/>
              </a:ext>
            </a:extLst>
          </p:cNvPr>
          <p:cNvSpPr txBox="1"/>
          <p:nvPr/>
        </p:nvSpPr>
        <p:spPr>
          <a:xfrm>
            <a:off x="711285" y="5047162"/>
            <a:ext cx="10750991" cy="89216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609523" algn="l" eaLnBrk="1" latinLnBrk="0" hangingPunct="0">
              <a:lnSpc>
                <a:spcPct val="130000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4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常染色体显性遗传的特点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代代发病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患者男性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女性相等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2_58017"/>
              </a:rPr>
              <a:t>如多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指症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0" name="yt_shape_12020"/>
          <p:cNvSpPr txBox="1"/>
          <p:nvPr/>
        </p:nvSpPr>
        <p:spPr>
          <a:xfrm>
            <a:off x="576127" y="1080000"/>
            <a:ext cx="10750991" cy="425308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黑体" pitchFamily="24"/>
              </a:rPr>
              <a:t>易错提醒</a:t>
            </a:r>
            <a:r>
              <a:rPr lang="en-US" altLang="zh-CN" sz="2400" b="1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</a:p>
          <a:p>
            <a:pPr indent="609523"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调查人群中的遗传病——选择发病率较高的单基因遗传病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3_0c103"/>
              </a:rPr>
              <a:t>如红绿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色盲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白化病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高度近视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600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度以上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）。</a:t>
            </a:r>
          </a:p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①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若要调查发病率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在广大人群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保证调查的群体足够大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4_da383"/>
              </a:rPr>
              <a:t>中随机抽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；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利用公式计算发病率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＝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某种遗传病的患者数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/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11_c3d92"/>
              </a:rPr>
              <a:t>某种遗传病的被调查人数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×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100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％。</a:t>
            </a:r>
          </a:p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②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若要调查遗传方式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则需调查患者家系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记录正常情况与患病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2_4628c"/>
              </a:rPr>
              <a:t>性别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情况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先确定是否为单基因遗传病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若是单基因遗传病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9_fbe67"/>
              </a:rPr>
              <a:t>再分析致病基因的显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隐性及所在的染色体类型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4" name="yt_shape_12024"/>
          <p:cNvSpPr txBox="1"/>
          <p:nvPr/>
        </p:nvSpPr>
        <p:spPr>
          <a:xfrm>
            <a:off x="576127" y="1080000"/>
            <a:ext cx="10750991" cy="37894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并不是所有的遗传病都是基因病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还有染色体病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7_30695"/>
              </a:rPr>
              <a:t>如染色体遗传病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就没有致病基因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单基因遗传病指的是一对等位基因控制的遗传病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4_99dea"/>
              </a:rPr>
              <a:t>而非一个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基因控制的遗传病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  <a:p>
            <a:pPr indent="609523"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3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人类遗传病与先天性疾病的区别</a:t>
            </a:r>
          </a:p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 spc="15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①</a:t>
            </a:r>
            <a:r>
              <a:rPr lang="zh-CN" altLang="zh-CN" sz="2400" b="0" i="0" u="none" spc="15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遗传病是由遗传物质改变引起的疾病</a:t>
            </a:r>
            <a:r>
              <a:rPr lang="zh-CN" altLang="zh-CN" sz="2400" b="0" i="0" u="none" spc="15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 spc="15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可以生来就有</a:t>
            </a:r>
            <a:r>
              <a:rPr lang="zh-CN" altLang="zh-CN" sz="2400" b="0" i="0" u="none" spc="15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 spc="15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4_dcdac"/>
              </a:rPr>
              <a:t>也可以后</a:t>
            </a:r>
            <a:br>
              <a:rPr lang="zh-CN" altLang="zh-CN" sz="2400" b="0" i="0" u="none" spc="15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 spc="15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天发生</a:t>
            </a:r>
            <a:r>
              <a:rPr lang="zh-CN" altLang="zh-CN" sz="2400" b="0" i="0" u="none" spc="15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②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先天性疾病指生来就有的疾病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不一定是遗传病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③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人类遗传病是由于遗传物质的改变而引起的人类疾病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>
            <a:extLst>
              <a:ext uri="{FF2B5EF4-FFF2-40B4-BE49-F238E27FC236}">
                <a16:creationId xmlns:a16="http://schemas.microsoft.com/office/drawing/2014/main" id="{696BBA44-5BA1-7A85-1667-F2F2FE84AB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925" y="1105209"/>
            <a:ext cx="4340225" cy="837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1">
            <a:extLst>
              <a:ext uri="{FF2B5EF4-FFF2-40B4-BE49-F238E27FC236}">
                <a16:creationId xmlns:a16="http://schemas.microsoft.com/office/drawing/2014/main" id="{7458F5C1-40FB-38CB-C9ED-5AD83BD57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2336" y="1264270"/>
            <a:ext cx="3312718" cy="39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214" tIns="57607" rIns="115214" bIns="57607">
            <a:spAutoFit/>
          </a:bodyPr>
          <a:lstStyle/>
          <a:p>
            <a:pPr algn="ctr" fontAlgn="base">
              <a:lnSpc>
                <a:spcPct val="100000"/>
              </a:lnSpc>
            </a:pPr>
            <a:r>
              <a:rPr lang="zh-CN" sz="2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三维过关——过典题</a:t>
            </a:r>
            <a:endParaRPr lang="zh-CN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2031" name="yt_shape_12031"/>
          <p:cNvSpPr txBox="1"/>
          <p:nvPr/>
        </p:nvSpPr>
        <p:spPr>
          <a:xfrm>
            <a:off x="576127" y="1968168"/>
            <a:ext cx="10370075" cy="90864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黑体" pitchFamily="24"/>
              </a:rPr>
              <a:t>例题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2023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江苏学测合格考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人的白化病是由一对等位基因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A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_⨹_1_49f25"/>
              </a:rPr>
              <a:t>，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</a:b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a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控制的遗传病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下图为白化病的遗传系谱图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请回答下列问题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：</a:t>
            </a:r>
          </a:p>
        </p:txBody>
      </p:sp>
      <p:sp>
        <p:nvSpPr>
          <p:cNvPr id="12032" name="yt_shape_12032"/>
          <p:cNvSpPr txBox="1"/>
          <p:nvPr/>
        </p:nvSpPr>
        <p:spPr>
          <a:xfrm>
            <a:off x="576000" y="2927603"/>
            <a:ext cx="7617470" cy="428515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609523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白化病的遗传方式为</a:t>
            </a:r>
            <a:r>
              <a:rPr sz="22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</a:t>
            </a:r>
            <a:r>
              <a:rPr sz="6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染色体隐性遗传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。</a:t>
            </a:r>
          </a:p>
        </p:txBody>
      </p:sp>
      <p:sp>
        <p:nvSpPr>
          <p:cNvPr id="2" name="yt_shape_12033"/>
          <p:cNvSpPr txBox="1"/>
          <p:nvPr/>
        </p:nvSpPr>
        <p:spPr>
          <a:xfrm>
            <a:off x="576127" y="3559270"/>
            <a:ext cx="6677333" cy="13722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黑体" pitchFamily="24"/>
              </a:rPr>
              <a:t>解析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：（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  <a:sym typeface="_⨹_13_60493"/>
              </a:rPr>
              <a:t> 根据白化病的遗传系谱图中</a:t>
            </a:r>
            <a:b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一对无病的夫妻生育一个患病的女儿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  <a:sym typeface="_⨹_3_79908"/>
              </a:rPr>
              <a:t>可以判</a:t>
            </a:r>
            <a:b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定白化病是常染色体隐性遗传病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</p:txBody>
      </p:sp>
      <p:pic>
        <p:nvPicPr>
          <p:cNvPr id="12034" name="yt_image_12034">
            <a:extLst>
              <a:ext uri="">
                <a16:creationId xmlns:a14="http://schemas.microsoft.com/office/drawing/2010/main" xmlns:a16="http://schemas.microsoft.com/office/drawing/2014/main" xmlns="" id="{5351258F-BC95-41E6-9372-C2FE361B0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53460" y="3603360"/>
            <a:ext cx="3605214" cy="1143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8FCAF69D-6078-AC34-DA8A-8CA0F6C78368}"/>
              </a:ext>
            </a:extLst>
          </p:cNvPr>
          <p:cNvSpPr txBox="1"/>
          <p:nvPr/>
        </p:nvSpPr>
        <p:spPr>
          <a:xfrm>
            <a:off x="5040947" y="2831564"/>
            <a:ext cx="484886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常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36" name="yt_shape_12036"/>
          <p:cNvSpPr txBox="1"/>
          <p:nvPr/>
        </p:nvSpPr>
        <p:spPr>
          <a:xfrm>
            <a:off x="576127" y="1080000"/>
            <a:ext cx="10370075" cy="89216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609523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Ⅰ</a:t>
            </a:r>
            <a:r>
              <a:rPr lang="en-US" altLang="zh-CN" sz="2400" b="0" i="0" u="none" baseline="-2500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的基因型是</a:t>
            </a:r>
            <a:r>
              <a:rPr sz="24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</a:t>
            </a:r>
            <a:r>
              <a:rPr sz="1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Ⅱ</a:t>
            </a:r>
            <a:r>
              <a:rPr lang="en-US" altLang="zh-CN" sz="2400" b="0" i="0" u="none" baseline="-2500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是纯合子的概率为</a:t>
            </a:r>
            <a:r>
              <a:rPr sz="24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</a:t>
            </a:r>
            <a:r>
              <a:rPr sz="11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4_1dcfb,isEnd"/>
              </a:rPr>
              <a:t>用分数表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示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）。</a:t>
            </a:r>
          </a:p>
        </p:txBody>
      </p:sp>
      <p:sp>
        <p:nvSpPr>
          <p:cNvPr id="6" name="yt_shape_12037"/>
          <p:cNvSpPr txBox="1"/>
          <p:nvPr/>
        </p:nvSpPr>
        <p:spPr>
          <a:xfrm>
            <a:off x="576127" y="2175319"/>
            <a:ext cx="6677333" cy="138877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黑体" pitchFamily="24"/>
              </a:rPr>
              <a:t>解析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：（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 这对夫妻的基因型均为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Aa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  <a:sym typeface="_⨹_1_11c4e"/>
              </a:rPr>
              <a:t>，</a:t>
            </a:r>
            <a:b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则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Ⅱ</a:t>
            </a:r>
            <a:r>
              <a:rPr lang="en-US" altLang="zh-CN" sz="2400" b="0" i="0" u="none" baseline="-2500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的基因型及其比例是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AA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Cambria Math" pitchFamily="24"/>
                <a:ea typeface="宋体" pitchFamily="24"/>
              </a:rPr>
              <a:t>∶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Aa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＝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Cambria Math" pitchFamily="24"/>
                <a:ea typeface="宋体" pitchFamily="24"/>
              </a:rPr>
              <a:t>∶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  <a:sym typeface="_⨹_3_b6020"/>
              </a:rPr>
              <a:t>是纯合</a:t>
            </a:r>
            <a:b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子的概率为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1/3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</p:txBody>
      </p:sp>
      <p:pic>
        <p:nvPicPr>
          <p:cNvPr id="12038" name="yt_image_12038">
            <a:extLst>
              <a:ext uri="">
                <a16:creationId xmlns:a14="http://schemas.microsoft.com/office/drawing/2010/main" xmlns:a16="http://schemas.microsoft.com/office/drawing/2014/main" xmlns="" id="{5351258F-BC95-41E6-9372-C2FE361B0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8417" y="2175319"/>
            <a:ext cx="4037658" cy="128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7A37372-91A3-5E3C-4191-F47A815DD829}"/>
              </a:ext>
            </a:extLst>
          </p:cNvPr>
          <p:cNvSpPr txBox="1"/>
          <p:nvPr/>
        </p:nvSpPr>
        <p:spPr>
          <a:xfrm>
            <a:off x="3965916" y="1033194"/>
            <a:ext cx="535686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Aa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31586E7B-4607-6E37-19E7-7B7ADFE985A7}"/>
              </a:ext>
            </a:extLst>
          </p:cNvPr>
          <p:cNvSpPr txBox="1"/>
          <p:nvPr/>
        </p:nvSpPr>
        <p:spPr>
          <a:xfrm>
            <a:off x="7972765" y="1033194"/>
            <a:ext cx="569024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1/3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2" grpId="0" build="allAtOnce"/>
      <p:bldP spid="3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40" name="yt_shape_12040"/>
          <p:cNvSpPr txBox="1"/>
          <p:nvPr/>
        </p:nvSpPr>
        <p:spPr>
          <a:xfrm>
            <a:off x="576127" y="1080000"/>
            <a:ext cx="10370075" cy="138877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609523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3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人的红绿色盲是伴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X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染色体隐性遗传病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若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Ⅰ</a:t>
            </a:r>
            <a:r>
              <a:rPr lang="en-US" altLang="zh-CN" sz="2400" b="0" i="0" u="none" baseline="-2500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和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Ⅰ</a:t>
            </a:r>
            <a:r>
              <a:rPr lang="en-US" altLang="zh-CN" sz="2400" b="0" i="0" u="none" baseline="-2500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色觉正常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Ⅰ</a:t>
            </a:r>
            <a:r>
              <a:rPr lang="en-US" altLang="zh-CN" sz="2400" b="0" i="0" u="none" baseline="-2500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2_5874d,isEnd"/>
              </a:rPr>
              <a:t>为色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盲基因的携带者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则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Ⅱ</a:t>
            </a:r>
            <a:r>
              <a:rPr lang="en-US" altLang="zh-CN" sz="2400" b="0" i="0" u="none" baseline="-2500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与一位只患白化病的男性婚配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9_cf780,isEnd"/>
              </a:rPr>
              <a:t>生下患病孩子的概率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为</a:t>
            </a:r>
            <a:r>
              <a:rPr sz="22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</a:t>
            </a:r>
            <a:r>
              <a:rPr sz="1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用分数表示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）。</a:t>
            </a:r>
          </a:p>
        </p:txBody>
      </p:sp>
      <p:sp>
        <p:nvSpPr>
          <p:cNvPr id="7" name="yt_shape_12041"/>
          <p:cNvSpPr txBox="1"/>
          <p:nvPr/>
        </p:nvSpPr>
        <p:spPr>
          <a:xfrm>
            <a:off x="576127" y="2671930"/>
            <a:ext cx="6677333" cy="282917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黑体" pitchFamily="24"/>
              </a:rPr>
              <a:t>解析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：（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3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 假设红绿色盲基因为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B/b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  <a:sym typeface="_⨹_1_c3ee8"/>
              </a:rPr>
              <a:t>根</a:t>
            </a:r>
            <a:b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据题意可知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Ⅱ</a:t>
            </a:r>
            <a:r>
              <a:rPr lang="en-US" altLang="zh-CN" sz="2400" b="0" i="0" u="none" baseline="-2500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的基因型为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1/3AA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或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2/3Aa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  <a:sym typeface="_⨹_1_d74da"/>
              </a:rPr>
              <a:t>，</a:t>
            </a:r>
            <a:b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</a:b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1/2X</a:t>
            </a:r>
            <a:r>
              <a:rPr lang="en-US" altLang="zh-CN" sz="2400" b="0" i="0" u="none" baseline="3000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B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X</a:t>
            </a:r>
            <a:r>
              <a:rPr lang="en-US" altLang="zh-CN" sz="2400" b="0" i="0" u="none" baseline="3000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B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或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1/2X</a:t>
            </a:r>
            <a:r>
              <a:rPr lang="en-US" altLang="zh-CN" sz="2400" b="0" i="0" u="none" baseline="3000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B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X</a:t>
            </a:r>
            <a:r>
              <a:rPr lang="en-US" altLang="zh-CN" sz="2400" b="0" i="0" u="none" baseline="3000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b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；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  <a:sym typeface="_⨹_11_f0e98"/>
              </a:rPr>
              <a:t>只患白化病的男性的基因</a:t>
            </a:r>
            <a:b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型是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aaX</a:t>
            </a:r>
            <a:r>
              <a:rPr lang="en-US" altLang="zh-CN" sz="2400" b="0" i="0" u="none" baseline="3000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B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Y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则他们生育正常孩子的概率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  <a:sym typeface="_⨹_1_f3df8"/>
              </a:rPr>
              <a:t>＝</a:t>
            </a:r>
            <a:b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2/3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×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7/8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）＝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7/12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  <a:sym typeface="_⨹_9_6d6b3"/>
              </a:rPr>
              <a:t>则生下患病孩子的概</a:t>
            </a:r>
            <a:b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率为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－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7/12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＝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5/12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</p:txBody>
      </p:sp>
      <p:pic>
        <p:nvPicPr>
          <p:cNvPr id="12042" name="yt_image_12042">
            <a:extLst>
              <a:ext uri="">
                <a16:creationId xmlns:a14="http://schemas.microsoft.com/office/drawing/2010/main" xmlns:a16="http://schemas.microsoft.com/office/drawing/2014/main" xmlns="" id="{5351258F-BC95-41E6-9372-C2FE361B0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53460" y="2671930"/>
            <a:ext cx="3749232" cy="118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64488D2-EB79-C4B6-EE3F-C539435C6534}"/>
              </a:ext>
            </a:extLst>
          </p:cNvPr>
          <p:cNvSpPr txBox="1"/>
          <p:nvPr/>
        </p:nvSpPr>
        <p:spPr>
          <a:xfrm>
            <a:off x="1095716" y="1984170"/>
            <a:ext cx="721424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5/12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2" grpId="0" build="allAtOnce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>
            <a:extLst>
              <a:ext uri="{FF2B5EF4-FFF2-40B4-BE49-F238E27FC236}">
                <a16:creationId xmlns:a16="http://schemas.microsoft.com/office/drawing/2014/main" id="{696BBA44-5BA1-7A85-1667-F2F2FE84AB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924" y="1184739"/>
            <a:ext cx="4340225" cy="837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1">
            <a:extLst>
              <a:ext uri="{FF2B5EF4-FFF2-40B4-BE49-F238E27FC236}">
                <a16:creationId xmlns:a16="http://schemas.microsoft.com/office/drawing/2014/main" id="{7458F5C1-40FB-38CB-C9ED-5AD83BD57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2335" y="1343800"/>
            <a:ext cx="3312718" cy="39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214" tIns="57607" rIns="115214" bIns="57607">
            <a:spAutoFit/>
          </a:bodyPr>
          <a:lstStyle/>
          <a:p>
            <a:pPr algn="ctr" fontAlgn="base">
              <a:lnSpc>
                <a:spcPct val="100000"/>
              </a:lnSpc>
            </a:pPr>
            <a:r>
              <a:rPr lang="zh-CN" sz="2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四维过关——合格测</a:t>
            </a:r>
            <a:endParaRPr lang="zh-CN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2046" name="yt_shape_12046"/>
          <p:cNvSpPr txBox="1"/>
          <p:nvPr/>
        </p:nvSpPr>
        <p:spPr>
          <a:xfrm>
            <a:off x="576000" y="1968168"/>
            <a:ext cx="1615827" cy="428515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黑体" pitchFamily="24"/>
              </a:rPr>
              <a:t>一、 选择题</a:t>
            </a:r>
          </a:p>
        </p:txBody>
      </p:sp>
      <p:sp>
        <p:nvSpPr>
          <p:cNvPr id="12047" name="yt_shape_12047"/>
          <p:cNvSpPr txBox="1"/>
          <p:nvPr/>
        </p:nvSpPr>
        <p:spPr>
          <a:xfrm>
            <a:off x="576127" y="2447471"/>
            <a:ext cx="10750991" cy="90864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2025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盐城学测合格考模拟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16_98fa4"/>
              </a:rPr>
              <a:t>男性携带者的色盲基因不可能来源于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en-US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A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</a:p>
        </p:txBody>
      </p:sp>
      <p:graphicFrame>
        <p:nvGraphicFramePr>
          <p:cNvPr id="12048" name="yt_table_12048" title="H_37.44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3183659"/>
              </p:ext>
            </p:extLst>
          </p:nvPr>
        </p:nvGraphicFramePr>
        <p:xfrm>
          <a:off x="576056" y="3406906"/>
          <a:ext cx="9943466" cy="475488"/>
        </p:xfrm>
        <a:graphic>
          <a:graphicData uri="http://schemas.openxmlformats.org/drawingml/2006/table">
            <a:tbl>
              <a:tblPr/>
              <a:tblGrid>
                <a:gridCol w="2575243">
                  <a:extLst>
                    <a:ext uri="{9D8B030D-6E8A-4147-A177-3AD203B41FA5}">
                      <a16:colId xmlns:a16="http://schemas.microsoft.com/office/drawing/2014/main" val="10657"/>
                    </a:ext>
                  </a:extLst>
                </a:gridCol>
                <a:gridCol w="2557780">
                  <a:extLst>
                    <a:ext uri="{9D8B030D-6E8A-4147-A177-3AD203B41FA5}">
                      <a16:colId xmlns:a16="http://schemas.microsoft.com/office/drawing/2014/main" val="10658"/>
                    </a:ext>
                  </a:extLst>
                </a:gridCol>
                <a:gridCol w="2862580">
                  <a:extLst>
                    <a:ext uri="{9D8B030D-6E8A-4147-A177-3AD203B41FA5}">
                      <a16:colId xmlns:a16="http://schemas.microsoft.com/office/drawing/2014/main" val="10659"/>
                    </a:ext>
                  </a:extLst>
                </a:gridCol>
                <a:gridCol w="1947863">
                  <a:extLst>
                    <a:ext uri="{9D8B030D-6E8A-4147-A177-3AD203B41FA5}">
                      <a16:colId xmlns:a16="http://schemas.microsoft.com/office/drawing/2014/main" val="106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父亲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母亲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外祖父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外祖母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4"/>
                  </a:ext>
                </a:extLst>
              </a:tr>
            </a:tbl>
          </a:graphicData>
        </a:graphic>
      </p:graphicFrame>
      <p:sp>
        <p:nvSpPr>
          <p:cNvPr id="12050" name="yt_shape_12050"/>
          <p:cNvSpPr txBox="1"/>
          <p:nvPr/>
        </p:nvSpPr>
        <p:spPr>
          <a:xfrm>
            <a:off x="576000" y="3933077"/>
            <a:ext cx="4283224" cy="428515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21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三体综合征属于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C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</a:p>
        </p:txBody>
      </p:sp>
      <p:graphicFrame>
        <p:nvGraphicFramePr>
          <p:cNvPr id="12051" name="yt_table_12051" title="H_74.88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735785"/>
              </p:ext>
            </p:extLst>
          </p:nvPr>
        </p:nvGraphicFramePr>
        <p:xfrm>
          <a:off x="576056" y="4412380"/>
          <a:ext cx="8604886" cy="950976"/>
        </p:xfrm>
        <a:graphic>
          <a:graphicData uri="http://schemas.openxmlformats.org/drawingml/2006/table">
            <a:tbl>
              <a:tblPr/>
              <a:tblGrid>
                <a:gridCol w="5133023">
                  <a:extLst>
                    <a:ext uri="{9D8B030D-6E8A-4147-A177-3AD203B41FA5}">
                      <a16:colId xmlns:a16="http://schemas.microsoft.com/office/drawing/2014/main" val="10661"/>
                    </a:ext>
                  </a:extLst>
                </a:gridCol>
                <a:gridCol w="3471863">
                  <a:extLst>
                    <a:ext uri="{9D8B030D-6E8A-4147-A177-3AD203B41FA5}">
                      <a16:colId xmlns:a16="http://schemas.microsoft.com/office/drawing/2014/main" val="106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多基因遗传病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单基因显性遗传病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染色体异常遗传病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单基因隐性遗传病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6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778A2076-8C37-95D2-DE06-114D04D42226}"/>
              </a:ext>
            </a:extLst>
          </p:cNvPr>
          <p:cNvSpPr txBox="1"/>
          <p:nvPr/>
        </p:nvSpPr>
        <p:spPr>
          <a:xfrm>
            <a:off x="1095716" y="2876153"/>
            <a:ext cx="400748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A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66E9EB9C-CE6D-50EB-4552-66974E8D273A}"/>
              </a:ext>
            </a:extLst>
          </p:cNvPr>
          <p:cNvSpPr txBox="1"/>
          <p:nvPr/>
        </p:nvSpPr>
        <p:spPr>
          <a:xfrm>
            <a:off x="3914989" y="3886271"/>
            <a:ext cx="383286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C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53" name="yt_shape_12053"/>
          <p:cNvSpPr txBox="1"/>
          <p:nvPr/>
        </p:nvSpPr>
        <p:spPr>
          <a:xfrm>
            <a:off x="576128" y="1080000"/>
            <a:ext cx="10370075" cy="90864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3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2025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南京学测合格考模拟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关于人类红绿色盲遗传病的叙述中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2_bc858"/>
              </a:rPr>
              <a:t>正确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的是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en-US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A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</a:p>
        </p:txBody>
      </p:sp>
      <p:graphicFrame>
        <p:nvGraphicFramePr>
          <p:cNvPr id="12054" name="yt_table_12054" title="H_74.88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435260"/>
              </p:ext>
            </p:extLst>
          </p:nvPr>
        </p:nvGraphicFramePr>
        <p:xfrm>
          <a:off x="576056" y="2039435"/>
          <a:ext cx="9992043" cy="950976"/>
        </p:xfrm>
        <a:graphic>
          <a:graphicData uri="http://schemas.openxmlformats.org/drawingml/2006/table">
            <a:tbl>
              <a:tblPr/>
              <a:tblGrid>
                <a:gridCol w="5300980">
                  <a:extLst>
                    <a:ext uri="{9D8B030D-6E8A-4147-A177-3AD203B41FA5}">
                      <a16:colId xmlns:a16="http://schemas.microsoft.com/office/drawing/2014/main" val="10663"/>
                    </a:ext>
                  </a:extLst>
                </a:gridCol>
                <a:gridCol w="4691063">
                  <a:extLst>
                    <a:ext uri="{9D8B030D-6E8A-4147-A177-3AD203B41FA5}">
                      <a16:colId xmlns:a16="http://schemas.microsoft.com/office/drawing/2014/main" val="106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男性发病率高于女性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红绿色盲基因是显性基因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红绿色盲遗传与性别无关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红绿色盲男性有两种基因型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8"/>
                  </a:ext>
                </a:extLst>
              </a:tr>
            </a:tbl>
          </a:graphicData>
        </a:graphic>
      </p:graphicFrame>
      <p:sp>
        <p:nvSpPr>
          <p:cNvPr id="12056" name="yt_shape_12056"/>
          <p:cNvSpPr txBox="1"/>
          <p:nvPr/>
        </p:nvSpPr>
        <p:spPr>
          <a:xfrm>
            <a:off x="576128" y="3040989"/>
            <a:ext cx="10750991" cy="90864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4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2025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扬州学测合格考模拟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人类钟摆型眼球震颤是伴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X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6_2c2ce"/>
              </a:rPr>
              <a:t>染色体显性遗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传病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下列基因传递途径不可能发生的是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D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</a:p>
        </p:txBody>
      </p:sp>
      <p:graphicFrame>
        <p:nvGraphicFramePr>
          <p:cNvPr id="12057" name="yt_table_12057" title="H_149.76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883274"/>
              </p:ext>
            </p:extLst>
          </p:nvPr>
        </p:nvGraphicFramePr>
        <p:xfrm>
          <a:off x="576056" y="4000424"/>
          <a:ext cx="3776663" cy="1901952"/>
        </p:xfrm>
        <a:graphic>
          <a:graphicData uri="http://schemas.openxmlformats.org/drawingml/2006/table">
            <a:tbl>
              <a:tblPr/>
              <a:tblGrid>
                <a:gridCol w="3776663">
                  <a:extLst>
                    <a:ext uri="{9D8B030D-6E8A-4147-A177-3AD203B41FA5}">
                      <a16:colId xmlns:a16="http://schemas.microsoft.com/office/drawing/2014/main" val="106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外祖父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Times New Roman" pitchFamily="24"/>
                        </a:rPr>
                        <a:t>→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母亲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Times New Roman" pitchFamily="24"/>
                        </a:rPr>
                        <a:t>→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女儿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外祖母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Times New Roman" pitchFamily="24"/>
                        </a:rPr>
                        <a:t>→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母亲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Times New Roman" pitchFamily="24"/>
                        </a:rPr>
                        <a:t>→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儿子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祖母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Times New Roman" pitchFamily="24"/>
                        </a:rPr>
                        <a:t>→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父亲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Times New Roman" pitchFamily="24"/>
                        </a:rPr>
                        <a:t>→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女儿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祖母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Times New Roman" pitchFamily="24"/>
                        </a:rPr>
                        <a:t>→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父亲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Times New Roman" pitchFamily="24"/>
                        </a:rPr>
                        <a:t>→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儿子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2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0217E8D4-CD20-333B-9F9E-9A17CC8F66A8}"/>
              </a:ext>
            </a:extLst>
          </p:cNvPr>
          <p:cNvSpPr txBox="1"/>
          <p:nvPr/>
        </p:nvSpPr>
        <p:spPr>
          <a:xfrm>
            <a:off x="1705317" y="1508682"/>
            <a:ext cx="400748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A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A1F22D5E-995E-1AA2-8061-C70B5C720DE9}"/>
              </a:ext>
            </a:extLst>
          </p:cNvPr>
          <p:cNvSpPr txBox="1"/>
          <p:nvPr/>
        </p:nvSpPr>
        <p:spPr>
          <a:xfrm>
            <a:off x="6582116" y="3469671"/>
            <a:ext cx="400748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D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>
            <a:extLst>
              <a:ext uri="{FF2B5EF4-FFF2-40B4-BE49-F238E27FC236}">
                <a16:creationId xmlns:a16="http://schemas.microsoft.com/office/drawing/2014/main" id="{FF2E71DD-3335-0E3B-24C1-DE2FD02DC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924" y="1079500"/>
            <a:ext cx="4340225" cy="837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1">
            <a:extLst>
              <a:ext uri="{FF2B5EF4-FFF2-40B4-BE49-F238E27FC236}">
                <a16:creationId xmlns:a16="http://schemas.microsoft.com/office/drawing/2014/main" id="{8C4436FB-C3B6-C857-1E56-16A3CB73EF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1983" y="1161756"/>
            <a:ext cx="3312718" cy="418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214" tIns="57607" rIns="115214" bIns="57607">
            <a:spAutoFit/>
          </a:bodyPr>
          <a:lstStyle/>
          <a:p>
            <a:pPr algn="ctr" fontAlgn="base">
              <a:lnSpc>
                <a:spcPct val="100000"/>
              </a:lnSpc>
            </a:pPr>
            <a:r>
              <a:rPr lang="zh-CN" sz="33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新课标要求</a:t>
            </a:r>
            <a:endParaRPr lang="zh-CN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graphicFrame>
        <p:nvGraphicFramePr>
          <p:cNvPr id="11975" name="yt_table_11975" title="H_89.28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332857"/>
              </p:ext>
            </p:extLst>
          </p:nvPr>
        </p:nvGraphicFramePr>
        <p:xfrm>
          <a:off x="576000" y="2120532"/>
          <a:ext cx="10370075" cy="113385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370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7999">
                <a:tc>
                  <a:txBody>
                    <a:bodyPr/>
                    <a:lstStyle/>
                    <a:p>
                      <a:pPr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概述性染色体上的基因传递和性别相关联</a:t>
                      </a:r>
                    </a:p>
                  </a:txBody>
                  <a:tcPr anchor="ctr">
                    <a:lnL w="9522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9522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999">
                <a:tc>
                  <a:txBody>
                    <a:bodyPr/>
                    <a:lstStyle/>
                    <a:p>
                      <a:pPr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举例说明人类遗传病是可以检测和预防的</a:t>
                      </a:r>
                    </a:p>
                  </a:txBody>
                  <a:tcPr anchor="ctr">
                    <a:lnL w="9522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9522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59" name="yt_shape_12059"/>
          <p:cNvSpPr txBox="1"/>
          <p:nvPr/>
        </p:nvSpPr>
        <p:spPr>
          <a:xfrm>
            <a:off x="576127" y="1080000"/>
            <a:ext cx="10370075" cy="90864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5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2024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南京学测合格考模拟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下列有关人类性染色体的叙述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4_27f30"/>
              </a:rPr>
              <a:t>正确的是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D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</a:p>
        </p:txBody>
      </p:sp>
      <p:graphicFrame>
        <p:nvGraphicFramePr>
          <p:cNvPr id="12060" name="yt_table_12060" title="H_149.76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004425"/>
              </p:ext>
            </p:extLst>
          </p:nvPr>
        </p:nvGraphicFramePr>
        <p:xfrm>
          <a:off x="576056" y="2039435"/>
          <a:ext cx="5605463" cy="1901952"/>
        </p:xfrm>
        <a:graphic>
          <a:graphicData uri="http://schemas.openxmlformats.org/drawingml/2006/table">
            <a:tbl>
              <a:tblPr/>
              <a:tblGrid>
                <a:gridCol w="5605463">
                  <a:extLst>
                    <a:ext uri="{9D8B030D-6E8A-4147-A177-3AD203B41FA5}">
                      <a16:colId xmlns:a16="http://schemas.microsoft.com/office/drawing/2014/main" val="106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性染色体上的基因都可以控制性别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精子中都含有一条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Y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染色体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性染色体只存在于生殖细胞中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女儿的性染色体有一条来自父亲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6"/>
                  </a:ext>
                </a:extLst>
              </a:tr>
            </a:tbl>
          </a:graphicData>
        </a:graphic>
      </p:graphicFrame>
      <p:sp>
        <p:nvSpPr>
          <p:cNvPr id="12062" name="yt_shape_12062"/>
          <p:cNvSpPr txBox="1"/>
          <p:nvPr/>
        </p:nvSpPr>
        <p:spPr>
          <a:xfrm>
            <a:off x="576128" y="3991755"/>
            <a:ext cx="10750991" cy="90864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6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2024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盐城学测合格考模拟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男性把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X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14_66025"/>
              </a:rPr>
              <a:t>染色体上的红绿色盲基因传给女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儿的概率是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D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</a:p>
        </p:txBody>
      </p:sp>
      <p:graphicFrame>
        <p:nvGraphicFramePr>
          <p:cNvPr id="12063" name="yt_table_12063" title="H_37.44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7734479"/>
              </p:ext>
            </p:extLst>
          </p:nvPr>
        </p:nvGraphicFramePr>
        <p:xfrm>
          <a:off x="576056" y="4951190"/>
          <a:ext cx="9257666" cy="475488"/>
        </p:xfrm>
        <a:graphic>
          <a:graphicData uri="http://schemas.openxmlformats.org/drawingml/2006/table">
            <a:tbl>
              <a:tblPr/>
              <a:tblGrid>
                <a:gridCol w="2118043">
                  <a:extLst>
                    <a:ext uri="{9D8B030D-6E8A-4147-A177-3AD203B41FA5}">
                      <a16:colId xmlns:a16="http://schemas.microsoft.com/office/drawing/2014/main" val="10667"/>
                    </a:ext>
                  </a:extLst>
                </a:gridCol>
                <a:gridCol w="2633980">
                  <a:extLst>
                    <a:ext uri="{9D8B030D-6E8A-4147-A177-3AD203B41FA5}">
                      <a16:colId xmlns:a16="http://schemas.microsoft.com/office/drawing/2014/main" val="10668"/>
                    </a:ext>
                  </a:extLst>
                </a:gridCol>
                <a:gridCol w="2633980">
                  <a:extLst>
                    <a:ext uri="{9D8B030D-6E8A-4147-A177-3AD203B41FA5}">
                      <a16:colId xmlns:a16="http://schemas.microsoft.com/office/drawing/2014/main" val="10669"/>
                    </a:ext>
                  </a:extLst>
                </a:gridCol>
                <a:gridCol w="1871663">
                  <a:extLst>
                    <a:ext uri="{9D8B030D-6E8A-4147-A177-3AD203B41FA5}">
                      <a16:colId xmlns:a16="http://schemas.microsoft.com/office/drawing/2014/main" val="106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0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25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％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50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％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100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％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7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09187924-621E-8C5B-E016-64A7C63950F0}"/>
              </a:ext>
            </a:extLst>
          </p:cNvPr>
          <p:cNvSpPr txBox="1"/>
          <p:nvPr/>
        </p:nvSpPr>
        <p:spPr>
          <a:xfrm>
            <a:off x="1095716" y="1508682"/>
            <a:ext cx="400748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D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3626B3CE-A87F-5263-88EA-DA76B7408AA2}"/>
              </a:ext>
            </a:extLst>
          </p:cNvPr>
          <p:cNvSpPr txBox="1"/>
          <p:nvPr/>
        </p:nvSpPr>
        <p:spPr>
          <a:xfrm>
            <a:off x="2619717" y="4420437"/>
            <a:ext cx="400748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D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65" name="yt_shape_12065"/>
          <p:cNvSpPr txBox="1"/>
          <p:nvPr/>
        </p:nvSpPr>
        <p:spPr>
          <a:xfrm>
            <a:off x="576000" y="1080000"/>
            <a:ext cx="9533059" cy="428515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7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下图为某遗传病的家系图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据图判断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该病的遗传方式是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D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</a:p>
        </p:txBody>
      </p:sp>
      <p:graphicFrame>
        <p:nvGraphicFramePr>
          <p:cNvPr id="12067" name="yt_table_12067_skip" title="H_149.76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49762"/>
              </p:ext>
            </p:extLst>
          </p:nvPr>
        </p:nvGraphicFramePr>
        <p:xfrm>
          <a:off x="576056" y="1559303"/>
          <a:ext cx="3471863" cy="1901952"/>
        </p:xfrm>
        <a:graphic>
          <a:graphicData uri="http://schemas.openxmlformats.org/drawingml/2006/table">
            <a:tbl>
              <a:tblPr/>
              <a:tblGrid>
                <a:gridCol w="3471863">
                  <a:extLst>
                    <a:ext uri="{9D8B030D-6E8A-4147-A177-3AD203B41FA5}">
                      <a16:colId xmlns:a16="http://schemas.microsoft.com/office/drawing/2014/main" val="106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X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染色体显性遗传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X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染色体隐性遗传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常染色体显性遗传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常染色体隐性遗传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1"/>
                  </a:ext>
                </a:extLst>
              </a:tr>
            </a:tbl>
          </a:graphicData>
        </a:graphic>
      </p:graphicFrame>
      <p:pic>
        <p:nvPicPr>
          <p:cNvPr id="12066" name="yt_image_12066_skip" title="H_67.1">
            <a:extLst>
              <a:ext uri="">
                <a16:creationId xmlns:mc="http://schemas.openxmlformats.org/markup-compatibility/2006" xmlns:a14="http://schemas.microsoft.com/office/drawing/2010/main" xmlns:p14="http://schemas.microsoft.com/office/powerpoint/2010/main" xmlns:a16="http://schemas.microsoft.com/office/drawing/2014/main" xmlns="" id="{5351258F-BC95-41E6-9372-C2FE361B0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4237" y="1559303"/>
            <a:ext cx="4590492" cy="85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069" name="yt_shape_12069"/>
          <p:cNvSpPr txBox="1"/>
          <p:nvPr/>
        </p:nvSpPr>
        <p:spPr>
          <a:xfrm>
            <a:off x="576127" y="3512043"/>
            <a:ext cx="10750991" cy="138877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黑体" pitchFamily="24"/>
              </a:rPr>
              <a:t>解析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由图可知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父母双亲没有患病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但生了一个患病的女孩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  <a:sym typeface="_⨹_6_0adc7"/>
              </a:rPr>
              <a:t>故该遗传病为</a:t>
            </a:r>
            <a:b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隐性遗传病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。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而父亲正常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故该遗传病不可能是伴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X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染色体遗传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  <a:sym typeface="_⨹_5_b8417"/>
              </a:rPr>
              <a:t>只能是常染</a:t>
            </a:r>
            <a:b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色体隐性遗传病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D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正确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29FB904D-75FC-79DC-5CC1-69C24A9EDACF}"/>
              </a:ext>
            </a:extLst>
          </p:cNvPr>
          <p:cNvSpPr txBox="1"/>
          <p:nvPr/>
        </p:nvSpPr>
        <p:spPr>
          <a:xfrm>
            <a:off x="9096588" y="1033194"/>
            <a:ext cx="400748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D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69" grpId="0" build="allAtOnce"/>
      <p:bldP spid="2" grpId="0" build="allAtOnce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70" name="yt_shape_12070"/>
          <p:cNvSpPr txBox="1"/>
          <p:nvPr/>
        </p:nvSpPr>
        <p:spPr>
          <a:xfrm>
            <a:off x="576127" y="1080000"/>
            <a:ext cx="10370075" cy="90864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8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2023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江苏学测合格考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21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三体综合征患者体细胞内的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21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6_05234"/>
              </a:rPr>
              <a:t>号染色体比正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常人多了一条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该病属于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D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</a:p>
        </p:txBody>
      </p:sp>
      <p:graphicFrame>
        <p:nvGraphicFramePr>
          <p:cNvPr id="12071" name="yt_table_12071" title="H_74.88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474412"/>
              </p:ext>
            </p:extLst>
          </p:nvPr>
        </p:nvGraphicFramePr>
        <p:xfrm>
          <a:off x="576056" y="2039435"/>
          <a:ext cx="7266306" cy="950976"/>
        </p:xfrm>
        <a:graphic>
          <a:graphicData uri="http://schemas.openxmlformats.org/drawingml/2006/table">
            <a:tbl>
              <a:tblPr/>
              <a:tblGrid>
                <a:gridCol w="3794443">
                  <a:extLst>
                    <a:ext uri="{9D8B030D-6E8A-4147-A177-3AD203B41FA5}">
                      <a16:colId xmlns:a16="http://schemas.microsoft.com/office/drawing/2014/main" val="10672"/>
                    </a:ext>
                  </a:extLst>
                </a:gridCol>
                <a:gridCol w="3471863">
                  <a:extLst>
                    <a:ext uri="{9D8B030D-6E8A-4147-A177-3AD203B41FA5}">
                      <a16:colId xmlns:a16="http://schemas.microsoft.com/office/drawing/2014/main" val="106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单基因遗传病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传染病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多基因遗传病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染色体异常遗传病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3"/>
                  </a:ext>
                </a:extLst>
              </a:tr>
            </a:tbl>
          </a:graphicData>
        </a:graphic>
      </p:graphicFrame>
      <p:sp>
        <p:nvSpPr>
          <p:cNvPr id="12073" name="yt_shape_12073"/>
          <p:cNvSpPr txBox="1"/>
          <p:nvPr/>
        </p:nvSpPr>
        <p:spPr>
          <a:xfrm>
            <a:off x="576000" y="3040989"/>
            <a:ext cx="9233297" cy="428515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黑体" pitchFamily="24"/>
              </a:rPr>
              <a:t>解析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21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三体综合征是由染色体数目变异引起的染色体异常遗传病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</p:txBody>
      </p:sp>
      <p:sp>
        <p:nvSpPr>
          <p:cNvPr id="12074" name="yt_shape_12074"/>
          <p:cNvSpPr txBox="1"/>
          <p:nvPr/>
        </p:nvSpPr>
        <p:spPr>
          <a:xfrm>
            <a:off x="576127" y="3520292"/>
            <a:ext cx="10750991" cy="90864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9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2023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江苏学测合格考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通过监测和预防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12_e94f9"/>
              </a:rPr>
              <a:t>在一定程度上可以预防遗传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病的产生和发展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下列不属于遗传病监测和预防措施的是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D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</a:p>
        </p:txBody>
      </p:sp>
      <p:graphicFrame>
        <p:nvGraphicFramePr>
          <p:cNvPr id="12075" name="yt_table_12075" title="H_74.88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495830"/>
              </p:ext>
            </p:extLst>
          </p:nvPr>
        </p:nvGraphicFramePr>
        <p:xfrm>
          <a:off x="576056" y="4479727"/>
          <a:ext cx="6961506" cy="950976"/>
        </p:xfrm>
        <a:graphic>
          <a:graphicData uri="http://schemas.openxmlformats.org/drawingml/2006/table">
            <a:tbl>
              <a:tblPr/>
              <a:tblGrid>
                <a:gridCol w="3794443">
                  <a:extLst>
                    <a:ext uri="{9D8B030D-6E8A-4147-A177-3AD203B41FA5}">
                      <a16:colId xmlns:a16="http://schemas.microsoft.com/office/drawing/2014/main" val="10674"/>
                    </a:ext>
                  </a:extLst>
                </a:gridCol>
                <a:gridCol w="3167063">
                  <a:extLst>
                    <a:ext uri="{9D8B030D-6E8A-4147-A177-3AD203B41FA5}">
                      <a16:colId xmlns:a16="http://schemas.microsoft.com/office/drawing/2014/main" val="106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遗传咨询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染色体筛查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基因检测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大量服用抗生素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5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C8ABD579-137D-3677-1CD7-B93A22690F55}"/>
              </a:ext>
            </a:extLst>
          </p:cNvPr>
          <p:cNvSpPr txBox="1"/>
          <p:nvPr/>
        </p:nvSpPr>
        <p:spPr>
          <a:xfrm>
            <a:off x="4448516" y="1508682"/>
            <a:ext cx="400748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D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ACD57BD-FDC7-E0C3-E802-B51508307CAA}"/>
              </a:ext>
            </a:extLst>
          </p:cNvPr>
          <p:cNvSpPr txBox="1"/>
          <p:nvPr/>
        </p:nvSpPr>
        <p:spPr>
          <a:xfrm>
            <a:off x="8715715" y="3948974"/>
            <a:ext cx="400748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D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73" grpId="0" build="allAtOnce"/>
      <p:bldP spid="2" grpId="0" build="allAtOnce"/>
      <p:bldP spid="3" grpId="0" build="allAtOnce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77" name="yt_shape_12077"/>
          <p:cNvSpPr txBox="1"/>
          <p:nvPr/>
        </p:nvSpPr>
        <p:spPr>
          <a:xfrm>
            <a:off x="576128" y="1080000"/>
            <a:ext cx="10750991" cy="138877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10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2025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徐州学测合格考模拟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腓骨肌萎缩症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CMT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7_be138"/>
              </a:rPr>
              <a:t>是一种单基因遗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传病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如图为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CMT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遗传病家庭遗传系谱图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号携带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CMT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致病基因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4_f9147"/>
              </a:rPr>
              <a:t>则致病基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因位于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en-US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A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</a:p>
        </p:txBody>
      </p:sp>
      <p:graphicFrame>
        <p:nvGraphicFramePr>
          <p:cNvPr id="12079" name="yt_table_12079_skip" title="H_149.76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154305"/>
              </p:ext>
            </p:extLst>
          </p:nvPr>
        </p:nvGraphicFramePr>
        <p:xfrm>
          <a:off x="576056" y="2519566"/>
          <a:ext cx="3692525" cy="1901952"/>
        </p:xfrm>
        <a:graphic>
          <a:graphicData uri="http://schemas.openxmlformats.org/drawingml/2006/table">
            <a:tbl>
              <a:tblPr/>
              <a:tblGrid>
                <a:gridCol w="3692525">
                  <a:extLst>
                    <a:ext uri="{9D8B030D-6E8A-4147-A177-3AD203B41FA5}">
                      <a16:colId xmlns:a16="http://schemas.microsoft.com/office/drawing/2014/main" val="106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常染色体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X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染色体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Y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染色体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常染色体或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X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染色体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9"/>
                  </a:ext>
                </a:extLst>
              </a:tr>
            </a:tbl>
          </a:graphicData>
        </a:graphic>
      </p:graphicFrame>
      <p:pic>
        <p:nvPicPr>
          <p:cNvPr id="12078" name="yt_image_12078_skip" title="H_119.5">
            <a:extLst>
              <a:ext uri="">
                <a16:creationId xmlns:mc="http://schemas.openxmlformats.org/markup-compatibility/2006" xmlns:a14="http://schemas.microsoft.com/office/drawing/2010/main" xmlns:p14="http://schemas.microsoft.com/office/powerpoint/2010/main" xmlns:a16="http://schemas.microsoft.com/office/drawing/2014/main" xmlns="" id="{5351258F-BC95-41E6-9372-C2FE361B0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39543" y="2519566"/>
            <a:ext cx="3304902" cy="151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49069E4-805D-0922-3BBB-A3F7BC9B9AA7}"/>
              </a:ext>
            </a:extLst>
          </p:cNvPr>
          <p:cNvSpPr txBox="1"/>
          <p:nvPr/>
        </p:nvSpPr>
        <p:spPr>
          <a:xfrm>
            <a:off x="2010117" y="1984170"/>
            <a:ext cx="400748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A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1" name="yt_shape_12081"/>
          <p:cNvSpPr txBox="1"/>
          <p:nvPr/>
        </p:nvSpPr>
        <p:spPr>
          <a:xfrm>
            <a:off x="576127" y="1080000"/>
            <a:ext cx="10750991" cy="90864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11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2024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东海学测合格考模拟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16_3887f"/>
              </a:rPr>
              <a:t>如图为人类某种单基因遗传病的系谱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图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其中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Ⅰ</a:t>
            </a:r>
            <a:r>
              <a:rPr lang="en-US" altLang="zh-CN" sz="2400" b="0" i="0" u="none" baseline="-2500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携带该致病基因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该遗传病的遗传方式是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en-US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A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</a:p>
        </p:txBody>
      </p:sp>
      <p:graphicFrame>
        <p:nvGraphicFramePr>
          <p:cNvPr id="12083" name="yt_table_12083_skip" title="H_149.76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938087"/>
              </p:ext>
            </p:extLst>
          </p:nvPr>
        </p:nvGraphicFramePr>
        <p:xfrm>
          <a:off x="576056" y="2039435"/>
          <a:ext cx="3692525" cy="1901952"/>
        </p:xfrm>
        <a:graphic>
          <a:graphicData uri="http://schemas.openxmlformats.org/drawingml/2006/table">
            <a:tbl>
              <a:tblPr/>
              <a:tblGrid>
                <a:gridCol w="3692525">
                  <a:extLst>
                    <a:ext uri="{9D8B030D-6E8A-4147-A177-3AD203B41FA5}">
                      <a16:colId xmlns:a16="http://schemas.microsoft.com/office/drawing/2014/main" val="106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常染色体隐性遗传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常染色体显性遗传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伴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X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染色体隐性遗传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伴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X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染色体显性遗传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43"/>
                  </a:ext>
                </a:extLst>
              </a:tr>
            </a:tbl>
          </a:graphicData>
        </a:graphic>
      </p:graphicFrame>
      <p:pic>
        <p:nvPicPr>
          <p:cNvPr id="12082" name="yt_image_12082_skip" title="H_113.2">
            <a:extLst>
              <a:ext uri="">
                <a16:creationId xmlns:mc="http://schemas.openxmlformats.org/markup-compatibility/2006" xmlns:a14="http://schemas.microsoft.com/office/drawing/2010/main" xmlns:p14="http://schemas.microsoft.com/office/powerpoint/2010/main" xmlns:a16="http://schemas.microsoft.com/office/drawing/2014/main" xmlns="" id="{5351258F-BC95-41E6-9372-C2FE361B0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7623" y="2039435"/>
            <a:ext cx="4137006" cy="143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A45596E9-863D-6315-9AE8-9078553FC917}"/>
              </a:ext>
            </a:extLst>
          </p:cNvPr>
          <p:cNvSpPr txBox="1"/>
          <p:nvPr/>
        </p:nvSpPr>
        <p:spPr>
          <a:xfrm>
            <a:off x="8004515" y="1508682"/>
            <a:ext cx="400748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A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5" name="yt_shape_12085"/>
          <p:cNvSpPr txBox="1"/>
          <p:nvPr/>
        </p:nvSpPr>
        <p:spPr>
          <a:xfrm>
            <a:off x="576128" y="1080000"/>
            <a:ext cx="10370075" cy="90864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12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2025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连云港学测合格考模拟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下列有关人类遗传病的叙述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3_975ba"/>
              </a:rPr>
              <a:t>正确的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是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C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</a:p>
        </p:txBody>
      </p:sp>
      <p:graphicFrame>
        <p:nvGraphicFramePr>
          <p:cNvPr id="12086" name="yt_table_12086" title="H_149.76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828426"/>
              </p:ext>
            </p:extLst>
          </p:nvPr>
        </p:nvGraphicFramePr>
        <p:xfrm>
          <a:off x="576056" y="2039435"/>
          <a:ext cx="6519863" cy="1901952"/>
        </p:xfrm>
        <a:graphic>
          <a:graphicData uri="http://schemas.openxmlformats.org/drawingml/2006/table">
            <a:tbl>
              <a:tblPr/>
              <a:tblGrid>
                <a:gridCol w="6519863">
                  <a:extLst>
                    <a:ext uri="{9D8B030D-6E8A-4147-A177-3AD203B41FA5}">
                      <a16:colId xmlns:a16="http://schemas.microsoft.com/office/drawing/2014/main" val="106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多基因遗传病一般不具有家族性倾向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遗传病患者一定带有致病基因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调查某遗传病人群发病率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，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要随机进行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单基因遗传病是受单个基因控制的遗传病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47"/>
                  </a:ext>
                </a:extLst>
              </a:tr>
            </a:tbl>
          </a:graphicData>
        </a:graphic>
      </p:graphicFrame>
      <p:sp>
        <p:nvSpPr>
          <p:cNvPr id="12088" name="yt_shape_12088"/>
          <p:cNvSpPr txBox="1"/>
          <p:nvPr/>
        </p:nvSpPr>
        <p:spPr>
          <a:xfrm>
            <a:off x="576128" y="3991755"/>
            <a:ext cx="10750991" cy="90864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13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2025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连云港学测合格考模拟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在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“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全面二孩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”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政策实施后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“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1_5af5b"/>
              </a:rPr>
              <a:t>优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生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”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已成为众多家庭关注的话题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下列做法不利于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“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优生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”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的是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B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</a:p>
        </p:txBody>
      </p:sp>
      <p:graphicFrame>
        <p:nvGraphicFramePr>
          <p:cNvPr id="12089" name="yt_table_12089" title="H_74.88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684317"/>
              </p:ext>
            </p:extLst>
          </p:nvPr>
        </p:nvGraphicFramePr>
        <p:xfrm>
          <a:off x="576056" y="4951190"/>
          <a:ext cx="6656706" cy="950976"/>
        </p:xfrm>
        <a:graphic>
          <a:graphicData uri="http://schemas.openxmlformats.org/drawingml/2006/table">
            <a:tbl>
              <a:tblPr/>
              <a:tblGrid>
                <a:gridCol w="3794443">
                  <a:extLst>
                    <a:ext uri="{9D8B030D-6E8A-4147-A177-3AD203B41FA5}">
                      <a16:colId xmlns:a16="http://schemas.microsoft.com/office/drawing/2014/main" val="10679"/>
                    </a:ext>
                  </a:extLst>
                </a:gridCol>
                <a:gridCol w="2862263">
                  <a:extLst>
                    <a:ext uri="{9D8B030D-6E8A-4147-A177-3AD203B41FA5}">
                      <a16:colId xmlns:a16="http://schemas.microsoft.com/office/drawing/2014/main" val="106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禁止近亲结婚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取消婚前检查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鼓励遗传咨询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建议产前诊断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49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D5A084D1-2FEA-9B63-9AF1-A76BF8481AFE}"/>
              </a:ext>
            </a:extLst>
          </p:cNvPr>
          <p:cNvSpPr txBox="1"/>
          <p:nvPr/>
        </p:nvSpPr>
        <p:spPr>
          <a:xfrm>
            <a:off x="1400517" y="1508682"/>
            <a:ext cx="383286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C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573922B1-3A25-3FC8-C9DC-7C761C3C962F}"/>
              </a:ext>
            </a:extLst>
          </p:cNvPr>
          <p:cNvSpPr txBox="1"/>
          <p:nvPr/>
        </p:nvSpPr>
        <p:spPr>
          <a:xfrm>
            <a:off x="9630116" y="4420437"/>
            <a:ext cx="383286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B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91" name="yt_shape_12091"/>
          <p:cNvSpPr txBox="1"/>
          <p:nvPr/>
        </p:nvSpPr>
        <p:spPr>
          <a:xfrm>
            <a:off x="576000" y="1080000"/>
            <a:ext cx="1923604" cy="428515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黑体" pitchFamily="24"/>
              </a:rPr>
              <a:t>二、 非选择题</a:t>
            </a:r>
          </a:p>
        </p:txBody>
      </p:sp>
      <p:sp>
        <p:nvSpPr>
          <p:cNvPr id="12092" name="yt_shape_12092"/>
          <p:cNvSpPr txBox="1"/>
          <p:nvPr/>
        </p:nvSpPr>
        <p:spPr>
          <a:xfrm>
            <a:off x="576127" y="1559303"/>
            <a:ext cx="10750991" cy="13722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14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2025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连云港学测合格考模拟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下图是甲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乙两个家族系谱图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2_9ddc0"/>
              </a:rPr>
              <a:t>甲家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族只患甲病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用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A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a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表示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乙家族只患乙病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用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B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b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表示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5_bb6b7"/>
              </a:rPr>
              <a:t>请据图回答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下列问题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：</a:t>
            </a:r>
          </a:p>
        </p:txBody>
      </p:sp>
      <p:sp>
        <p:nvSpPr>
          <p:cNvPr id="12093" name="yt_shape_12093"/>
          <p:cNvSpPr txBox="1"/>
          <p:nvPr/>
        </p:nvSpPr>
        <p:spPr>
          <a:xfrm>
            <a:off x="576000" y="2982390"/>
            <a:ext cx="7251985" cy="1602875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en-US" altLang="zh-CN" sz="8900" b="0" i="0" u="none">
                <a:solidFill>
                  <a:srgbClr val="1EE3CF"/>
                </a:solidFill>
                <a:effectLst/>
                <a:latin typeface="Times New Roman" pitchFamily="89"/>
                <a:ea typeface="Times New Roman" pitchFamily="89"/>
                <a:sym typeface="Finished"/>
              </a:rPr>
              <a:t> </a:t>
            </a:r>
            <a:r>
              <a:rPr lang="en-US" altLang="zh-CN" sz="2400" b="0" i="0" u="none">
                <a:solidFill>
                  <a:srgbClr val="1EE3CF"/>
                </a:solidFill>
                <a:effectLst/>
                <a:latin typeface="Times New Roman" pitchFamily="24"/>
                <a:ea typeface="宋体" pitchFamily="24"/>
                <a:sym typeface=""/>
              </a:rPr>
              <a:t>                                 </a:t>
            </a:r>
            <a:r>
              <a:rPr lang="en-US" altLang="zh-CN" sz="2000" b="0" i="0" u="none">
                <a:solidFill>
                  <a:srgbClr val="1EE3CF"/>
                </a:solidFill>
                <a:effectLst/>
                <a:latin typeface="Times New Roman" pitchFamily="20"/>
                <a:ea typeface="宋体" pitchFamily="20"/>
                <a:sym typeface=""/>
              </a:rPr>
              <a:t> 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	</a:t>
            </a:r>
            <a:r>
              <a:rPr lang="en-US" altLang="zh-CN" sz="8300" b="0" i="0" u="none">
                <a:solidFill>
                  <a:srgbClr val="1EE3CF"/>
                </a:solidFill>
                <a:effectLst/>
                <a:latin typeface="Times New Roman" pitchFamily="83"/>
                <a:ea typeface="Times New Roman" pitchFamily="83"/>
                <a:sym typeface="Finished"/>
              </a:rPr>
              <a:t> </a:t>
            </a:r>
            <a:r>
              <a:rPr lang="en-US" altLang="zh-CN" sz="2400" b="0" i="0" u="none">
                <a:solidFill>
                  <a:srgbClr val="1EE3CF"/>
                </a:solidFill>
                <a:effectLst/>
                <a:latin typeface="Times New Roman" pitchFamily="24"/>
                <a:ea typeface="宋体" pitchFamily="24"/>
                <a:sym typeface=""/>
              </a:rPr>
              <a:t>                                          </a:t>
            </a:r>
            <a:r>
              <a:rPr lang="en-US" altLang="zh-CN" sz="1900" b="0" i="0" u="none">
                <a:solidFill>
                  <a:srgbClr val="1EE3CF"/>
                </a:solidFill>
                <a:effectLst/>
                <a:latin typeface="Times New Roman" pitchFamily="19"/>
                <a:ea typeface="宋体" pitchFamily="19"/>
                <a:sym typeface=""/>
              </a:rPr>
              <a:t> </a:t>
            </a:r>
          </a:p>
        </p:txBody>
      </p:sp>
      <p:sp>
        <p:nvSpPr>
          <p:cNvPr id="12094" name="yt_shape_12094"/>
          <p:cNvSpPr txBox="1"/>
          <p:nvPr/>
        </p:nvSpPr>
        <p:spPr>
          <a:xfrm>
            <a:off x="5265946" y="4642359"/>
            <a:ext cx="1160574" cy="428515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 eaLnBrk="1" latinLnBrk="0" hangingPunct="0">
              <a:lnSpc>
                <a:spcPct val="129999"/>
              </a:lnSpc>
              <a:tabLst>
                <a:tab pos="844732" algn="l"/>
              </a:tabLst>
            </a:pP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甲</a:t>
            </a:r>
            <a:r>
              <a:rPr lang="en-US" altLang="zh-CN" sz="1200" b="0" i="0" u="none" dirty="0">
                <a:solidFill>
                  <a:srgbClr val="000000"/>
                </a:solidFill>
                <a:effectLst/>
                <a:latin typeface="宋体" pitchFamily="12"/>
                <a:ea typeface="宋体" pitchFamily="12"/>
              </a:rPr>
              <a:t>	                                                           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乙</a:t>
            </a:r>
          </a:p>
        </p:txBody>
      </p:sp>
      <p:sp>
        <p:nvSpPr>
          <p:cNvPr id="12095" name="yt_shape_12095"/>
          <p:cNvSpPr txBox="1"/>
          <p:nvPr/>
        </p:nvSpPr>
        <p:spPr>
          <a:xfrm>
            <a:off x="576000" y="5115356"/>
            <a:ext cx="6694140" cy="428515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甲病的遗传方式是</a:t>
            </a:r>
            <a:r>
              <a:rPr sz="22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                            </a:t>
            </a:r>
            <a:r>
              <a:rPr sz="18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100" spc="-100">
                <a:latin typeface="Times New Roman"/>
              </a:rPr>
              <a:t>⁠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。</a:t>
            </a:r>
          </a:p>
        </p:txBody>
      </p:sp>
      <p:pic>
        <p:nvPicPr>
          <p:cNvPr id="3" name="yt_shape_1723436167989">
            <a:extLst>
              <a:ext uri="{FF2B5EF4-FFF2-40B4-BE49-F238E27FC236}">
                <a16:creationId xmlns:a16="http://schemas.microsoft.com/office/drawing/2014/main" id="{5DE9452E-0041-CD69-5DB0-5569340A2A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499" y="3050936"/>
            <a:ext cx="2860867" cy="1492626"/>
          </a:xfrm>
          <a:prstGeom prst="rect">
            <a:avLst/>
          </a:prstGeom>
        </p:spPr>
      </p:pic>
      <p:pic>
        <p:nvPicPr>
          <p:cNvPr id="5" name="yt_shape_1723436168018">
            <a:extLst>
              <a:ext uri="{FF2B5EF4-FFF2-40B4-BE49-F238E27FC236}">
                <a16:creationId xmlns:a16="http://schemas.microsoft.com/office/drawing/2014/main" id="{3C09EFB9-293E-6786-C19B-003F535F58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067" y="3020566"/>
            <a:ext cx="3524442" cy="1412596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4D52345B-7C4B-D4CD-4DDC-7837688B8854}"/>
              </a:ext>
            </a:extLst>
          </p:cNvPr>
          <p:cNvSpPr txBox="1"/>
          <p:nvPr/>
        </p:nvSpPr>
        <p:spPr>
          <a:xfrm>
            <a:off x="4067389" y="5026392"/>
            <a:ext cx="2618486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常染色体显性遗传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96" name="yt_shape_12096"/>
          <p:cNvSpPr txBox="1"/>
          <p:nvPr/>
        </p:nvSpPr>
        <p:spPr>
          <a:xfrm>
            <a:off x="576127" y="1080000"/>
            <a:ext cx="10370075" cy="90864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图甲中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Ⅲ</a:t>
            </a:r>
            <a:r>
              <a:rPr lang="en-US" altLang="zh-CN" sz="2400" b="0" i="0" u="none" baseline="-2500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7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与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Ⅲ</a:t>
            </a:r>
            <a:r>
              <a:rPr lang="en-US" altLang="zh-CN" sz="2400" b="0" i="0" u="none" baseline="-2500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8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为异卵双生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由不同的受精卵发育而来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就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A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a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2_a2702,isEnd"/>
              </a:rPr>
              <a:t>这一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对等位基因来看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Ⅲ</a:t>
            </a:r>
            <a:r>
              <a:rPr lang="en-US" altLang="zh-CN" sz="2400" b="0" i="0" u="none" baseline="-2500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7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的基因型为</a:t>
            </a:r>
            <a:r>
              <a:rPr sz="22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</a:t>
            </a:r>
            <a:r>
              <a:rPr sz="15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100" spc="-100">
                <a:latin typeface="Times New Roman"/>
              </a:rPr>
              <a:t>⁠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。</a:t>
            </a:r>
          </a:p>
        </p:txBody>
      </p:sp>
      <p:sp>
        <p:nvSpPr>
          <p:cNvPr id="12097" name="yt_shape_12097"/>
          <p:cNvSpPr txBox="1"/>
          <p:nvPr/>
        </p:nvSpPr>
        <p:spPr>
          <a:xfrm>
            <a:off x="576127" y="2039435"/>
            <a:ext cx="10370075" cy="90864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3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若乙家族患的是红绿色盲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就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B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b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这一对等位基因来看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图乙中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Ⅰ</a:t>
            </a:r>
            <a:r>
              <a:rPr lang="en-US" altLang="zh-CN" sz="2400" b="0" i="0" u="none" baseline="-2500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2_52d3e,isEnd"/>
              </a:rPr>
              <a:t>的基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因型是</a:t>
            </a:r>
            <a:r>
              <a:rPr sz="22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 </a:t>
            </a:r>
            <a:r>
              <a:rPr sz="4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Ⅰ</a:t>
            </a:r>
            <a:r>
              <a:rPr lang="en-US" altLang="zh-CN" sz="2400" b="0" i="0" u="none" baseline="-2500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和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Ⅱ</a:t>
            </a:r>
            <a:r>
              <a:rPr lang="en-US" altLang="zh-CN" sz="2400" b="0" i="0" u="none" baseline="-2500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4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基因型相同的概率是</a:t>
            </a:r>
            <a:r>
              <a:rPr sz="22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  </a:t>
            </a:r>
            <a:r>
              <a:rPr sz="1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100" spc="-100">
                <a:latin typeface="Times New Roman"/>
              </a:rPr>
              <a:t>⁠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。</a:t>
            </a:r>
          </a:p>
        </p:txBody>
      </p:sp>
      <p:sp>
        <p:nvSpPr>
          <p:cNvPr id="12098" name="yt_shape_12098"/>
          <p:cNvSpPr txBox="1"/>
          <p:nvPr/>
        </p:nvSpPr>
        <p:spPr>
          <a:xfrm>
            <a:off x="576127" y="2998870"/>
            <a:ext cx="10750991" cy="90864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4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若乙家族患的是红绿色盲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如果图甲中的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Ⅲ</a:t>
            </a:r>
            <a:r>
              <a:rPr lang="en-US" altLang="zh-CN" sz="2400" b="0" i="0" u="none" baseline="-2500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8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与图乙中的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Ⅲ</a:t>
            </a:r>
            <a:r>
              <a:rPr lang="en-US" altLang="zh-CN" sz="2400" b="0" i="0" u="none" baseline="-2500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5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婚配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2_2772a,isEnd"/>
              </a:rPr>
              <a:t>他们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生下两病兼患男孩的概率是</a:t>
            </a:r>
            <a:r>
              <a:rPr sz="22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</a:t>
            </a:r>
            <a:r>
              <a:rPr sz="18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100" spc="-100">
                <a:latin typeface="Times New Roman"/>
              </a:rPr>
              <a:t>⁠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。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49D2D45-3907-F96A-B247-2C6519F7AE70}"/>
              </a:ext>
            </a:extLst>
          </p:cNvPr>
          <p:cNvSpPr txBox="1"/>
          <p:nvPr/>
        </p:nvSpPr>
        <p:spPr>
          <a:xfrm>
            <a:off x="5147016" y="1508682"/>
            <a:ext cx="449961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aa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0BFB60F3-DA8A-EE64-1F9C-D640616AF413}"/>
              </a:ext>
            </a:extLst>
          </p:cNvPr>
          <p:cNvSpPr txBox="1"/>
          <p:nvPr/>
        </p:nvSpPr>
        <p:spPr>
          <a:xfrm>
            <a:off x="1705316" y="2468117"/>
            <a:ext cx="857949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X</a:t>
            </a:r>
            <a:r>
              <a:rPr kumimoji="0" lang="en-US" altLang="zh-CN" sz="2400" b="0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B</a:t>
            </a: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X</a:t>
            </a:r>
            <a:r>
              <a:rPr kumimoji="0" lang="en-US" altLang="zh-CN" sz="2400" b="0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b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B23C26C7-7D24-4897-D073-C0884EB45E25}"/>
              </a:ext>
            </a:extLst>
          </p:cNvPr>
          <p:cNvSpPr txBox="1"/>
          <p:nvPr/>
        </p:nvSpPr>
        <p:spPr>
          <a:xfrm>
            <a:off x="6847229" y="2468117"/>
            <a:ext cx="942086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100</a:t>
            </a: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宋体" pitchFamily="24"/>
                <a:ea typeface="宋体" pitchFamily="24"/>
                <a:cs typeface="+mn-cs"/>
              </a:rPr>
              <a:t>％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4D2F3A1-C211-1A39-8652-7E35FC1AE028}"/>
              </a:ext>
            </a:extLst>
          </p:cNvPr>
          <p:cNvSpPr txBox="1"/>
          <p:nvPr/>
        </p:nvSpPr>
        <p:spPr>
          <a:xfrm>
            <a:off x="4448516" y="3427552"/>
            <a:ext cx="332486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0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6" name="yt_shape_12094">
            <a:extLst>
              <a:ext uri="{FF2B5EF4-FFF2-40B4-BE49-F238E27FC236}">
                <a16:creationId xmlns:a16="http://schemas.microsoft.com/office/drawing/2014/main" id="{B6130743-91A8-C582-CF45-AC133E86872F}"/>
              </a:ext>
            </a:extLst>
          </p:cNvPr>
          <p:cNvSpPr txBox="1"/>
          <p:nvPr/>
        </p:nvSpPr>
        <p:spPr>
          <a:xfrm>
            <a:off x="5443596" y="5418442"/>
            <a:ext cx="1160574" cy="428515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 eaLnBrk="1" latinLnBrk="0" hangingPunct="0">
              <a:lnSpc>
                <a:spcPct val="129999"/>
              </a:lnSpc>
              <a:tabLst>
                <a:tab pos="844732" algn="l"/>
              </a:tabLst>
            </a:pP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甲</a:t>
            </a:r>
            <a:r>
              <a:rPr lang="en-US" altLang="zh-CN" sz="1200" b="0" i="0" u="none" dirty="0">
                <a:solidFill>
                  <a:srgbClr val="000000"/>
                </a:solidFill>
                <a:effectLst/>
                <a:latin typeface="宋体" pitchFamily="12"/>
                <a:ea typeface="宋体" pitchFamily="12"/>
              </a:rPr>
              <a:t>	                                                           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乙</a:t>
            </a:r>
          </a:p>
        </p:txBody>
      </p:sp>
      <p:pic>
        <p:nvPicPr>
          <p:cNvPr id="7" name="yt_shape_1723436167989">
            <a:extLst>
              <a:ext uri="{FF2B5EF4-FFF2-40B4-BE49-F238E27FC236}">
                <a16:creationId xmlns:a16="http://schemas.microsoft.com/office/drawing/2014/main" id="{A480F8CF-F4DE-4CF9-5138-5BFF00D7A2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8623" y="4059194"/>
            <a:ext cx="2570214" cy="1340981"/>
          </a:xfrm>
          <a:prstGeom prst="rect">
            <a:avLst/>
          </a:prstGeom>
        </p:spPr>
      </p:pic>
      <p:pic>
        <p:nvPicPr>
          <p:cNvPr id="8" name="yt_shape_1723436168018">
            <a:extLst>
              <a:ext uri="{FF2B5EF4-FFF2-40B4-BE49-F238E27FC236}">
                <a16:creationId xmlns:a16="http://schemas.microsoft.com/office/drawing/2014/main" id="{17C66C80-6080-4B8A-6B84-EDD7D8F0FB2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170" y="4059194"/>
            <a:ext cx="3166373" cy="12690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  <p:bldP spid="4" grpId="0" build="allAtOnce"/>
      <p:bldP spid="5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>
            <a:extLst>
              <a:ext uri="{FF2B5EF4-FFF2-40B4-BE49-F238E27FC236}">
                <a16:creationId xmlns:a16="http://schemas.microsoft.com/office/drawing/2014/main" id="{696BBA44-5BA1-7A85-1667-F2F2FE84AB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2468" y="1102784"/>
            <a:ext cx="4340225" cy="837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1">
            <a:extLst>
              <a:ext uri="{FF2B5EF4-FFF2-40B4-BE49-F238E27FC236}">
                <a16:creationId xmlns:a16="http://schemas.microsoft.com/office/drawing/2014/main" id="{7458F5C1-40FB-38CB-C9ED-5AD83BD57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3879" y="1261845"/>
            <a:ext cx="3312718" cy="39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214" tIns="57607" rIns="115214" bIns="57607">
            <a:spAutoFit/>
          </a:bodyPr>
          <a:lstStyle/>
          <a:p>
            <a:pPr algn="ctr" fontAlgn="base">
              <a:lnSpc>
                <a:spcPct val="100000"/>
              </a:lnSpc>
            </a:pPr>
            <a:r>
              <a:rPr lang="zh-CN" sz="2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一维过关</a:t>
            </a:r>
            <a:r>
              <a:rPr lang="en-US" sz="2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——</a:t>
            </a:r>
            <a:r>
              <a:rPr lang="zh-CN" sz="2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过考点</a:t>
            </a:r>
            <a:endParaRPr lang="zh-CN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1979" name="yt_shape_11979"/>
          <p:cNvSpPr txBox="1"/>
          <p:nvPr/>
        </p:nvSpPr>
        <p:spPr>
          <a:xfrm>
            <a:off x="576000" y="1968168"/>
            <a:ext cx="2846933" cy="428515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黑体" pitchFamily="24"/>
              </a:rPr>
              <a:t>一、 伴性遗传及特点</a:t>
            </a:r>
          </a:p>
        </p:txBody>
      </p:sp>
      <p:sp>
        <p:nvSpPr>
          <p:cNvPr id="11980" name="yt_shape_11980"/>
          <p:cNvSpPr txBox="1"/>
          <p:nvPr/>
        </p:nvSpPr>
        <p:spPr>
          <a:xfrm>
            <a:off x="576127" y="2447471"/>
            <a:ext cx="10750991" cy="89216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609523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伴性遗传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决定相关性状的基因位于</a:t>
            </a:r>
            <a:r>
              <a:rPr sz="24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         </a:t>
            </a:r>
            <a:r>
              <a:rPr sz="12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6_3a068,isEnd"/>
              </a:rPr>
              <a:t>在遗传上总是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和</a:t>
            </a:r>
            <a:r>
              <a:rPr sz="21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</a:t>
            </a:r>
            <a:r>
              <a:rPr sz="3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相关联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。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3CA7F470-173C-77DF-0C16-A864A499B597}"/>
              </a:ext>
            </a:extLst>
          </p:cNvPr>
          <p:cNvSpPr txBox="1"/>
          <p:nvPr/>
        </p:nvSpPr>
        <p:spPr>
          <a:xfrm>
            <a:off x="6658315" y="2400665"/>
            <a:ext cx="1399287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性染色体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17CDD73F-F276-AB44-70F1-7D9BE9C0D985}"/>
              </a:ext>
            </a:extLst>
          </p:cNvPr>
          <p:cNvSpPr txBox="1"/>
          <p:nvPr/>
        </p:nvSpPr>
        <p:spPr>
          <a:xfrm>
            <a:off x="1095716" y="2876153"/>
            <a:ext cx="789686" cy="50166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性别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2" name="yt_image_11982" title="H_121.9">
            <a:extLst>
              <a:ext uri="">
                <a16:creationId xmlns:a14="http://schemas.microsoft.com/office/drawing/2010/main" xmlns:a16="http://schemas.microsoft.com/office/drawing/2014/main" xmlns="" id="{5351258F-BC95-41E6-9372-C2FE361B0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9844" y="1684754"/>
            <a:ext cx="2787236" cy="1548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984" name="yt_shape_11984"/>
          <p:cNvSpPr txBox="1"/>
          <p:nvPr/>
        </p:nvSpPr>
        <p:spPr>
          <a:xfrm>
            <a:off x="561832" y="3314169"/>
            <a:ext cx="6386364" cy="1388778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609523" eaLnBrk="1" latinLnBrk="0" hangingPunct="0">
              <a:lnSpc>
                <a:spcPct val="129999"/>
              </a:lnSpc>
            </a:pP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男性</a:t>
            </a:r>
            <a:r>
              <a:rPr sz="24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</a:t>
            </a:r>
            <a:r>
              <a:rPr sz="1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女性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。</a:t>
            </a:r>
          </a:p>
          <a:p>
            <a:pPr indent="609523" eaLnBrk="1" latinLnBrk="0" hangingPunct="0">
              <a:lnSpc>
                <a:spcPct val="129999"/>
              </a:lnSpc>
            </a:pP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隔代</a:t>
            </a:r>
            <a:r>
              <a:rPr sz="24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</a:t>
            </a:r>
            <a:r>
              <a:rPr sz="1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遗传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。</a:t>
            </a:r>
          </a:p>
          <a:p>
            <a:pPr indent="609523" eaLnBrk="1" latinLnBrk="0" hangingPunct="0">
              <a:lnSpc>
                <a:spcPct val="129999"/>
              </a:lnSpc>
            </a:pP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3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女性患者的</a:t>
            </a:r>
            <a:r>
              <a:rPr sz="22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              </a:t>
            </a:r>
            <a:r>
              <a:rPr sz="10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都患病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。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E50EBB7-B94A-AAE1-6012-85269139D17C}"/>
              </a:ext>
            </a:extLst>
          </p:cNvPr>
          <p:cNvSpPr txBox="1"/>
          <p:nvPr/>
        </p:nvSpPr>
        <p:spPr>
          <a:xfrm>
            <a:off x="2840614" y="3236524"/>
            <a:ext cx="789686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多于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EDF40C19-8F38-C84B-EBF6-81FEA00FEFDB}"/>
              </a:ext>
            </a:extLst>
          </p:cNvPr>
          <p:cNvSpPr txBox="1"/>
          <p:nvPr/>
        </p:nvSpPr>
        <p:spPr>
          <a:xfrm>
            <a:off x="2840614" y="3712012"/>
            <a:ext cx="789686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交叉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2D8BD21C-7A3F-649D-ACB9-55CEDC697E9B}"/>
              </a:ext>
            </a:extLst>
          </p:cNvPr>
          <p:cNvSpPr txBox="1"/>
          <p:nvPr/>
        </p:nvSpPr>
        <p:spPr>
          <a:xfrm>
            <a:off x="3755014" y="4187500"/>
            <a:ext cx="1704086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父亲</a:t>
            </a: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宋体" pitchFamily="24"/>
                <a:ea typeface="宋体" pitchFamily="24"/>
                <a:cs typeface="+mn-cs"/>
              </a:rPr>
              <a:t>、</a:t>
            </a: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儿子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1981" name="yt_shape_11981"/>
          <p:cNvSpPr txBox="1"/>
          <p:nvPr/>
        </p:nvSpPr>
        <p:spPr>
          <a:xfrm>
            <a:off x="712832" y="1079500"/>
            <a:ext cx="4608634" cy="428515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en-US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伴</a:t>
            </a:r>
            <a:r>
              <a:rPr lang="en-US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X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染色体隐性遗传的特点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  <p:bldP spid="4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7" name="yt_shape_11987"/>
          <p:cNvSpPr txBox="1"/>
          <p:nvPr/>
        </p:nvSpPr>
        <p:spPr>
          <a:xfrm>
            <a:off x="576000" y="1080000"/>
            <a:ext cx="4608634" cy="428515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3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伴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X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染色体显性遗传的特点</a:t>
            </a:r>
          </a:p>
        </p:txBody>
      </p:sp>
      <p:pic>
        <p:nvPicPr>
          <p:cNvPr id="11988" name="yt_image_11988" title="H_105.1">
            <a:extLst>
              <a:ext uri="">
                <a16:creationId xmlns:a14="http://schemas.microsoft.com/office/drawing/2010/main" xmlns:a16="http://schemas.microsoft.com/office/drawing/2014/main" xmlns="" id="{5351258F-BC95-41E6-9372-C2FE361B0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29176" y="1711667"/>
            <a:ext cx="2463722" cy="1334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990" name="yt_shape_11990"/>
          <p:cNvSpPr txBox="1"/>
          <p:nvPr/>
        </p:nvSpPr>
        <p:spPr>
          <a:xfrm>
            <a:off x="569407" y="3124623"/>
            <a:ext cx="6386364" cy="1388778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609523" eaLnBrk="1" latinLnBrk="0" hangingPunct="0">
              <a:lnSpc>
                <a:spcPct val="129999"/>
              </a:lnSpc>
            </a:pP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女性</a:t>
            </a:r>
            <a:r>
              <a:rPr sz="24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</a:t>
            </a:r>
            <a:r>
              <a:rPr sz="1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男性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。</a:t>
            </a:r>
          </a:p>
          <a:p>
            <a:pPr indent="609523" eaLnBrk="1" latinLnBrk="0" hangingPunct="0">
              <a:lnSpc>
                <a:spcPct val="129999"/>
              </a:lnSpc>
            </a:pP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sz="24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         </a:t>
            </a:r>
            <a:r>
              <a:rPr sz="12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遗传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。</a:t>
            </a:r>
          </a:p>
          <a:p>
            <a:pPr indent="609523" eaLnBrk="1" latinLnBrk="0" hangingPunct="0">
              <a:lnSpc>
                <a:spcPct val="129999"/>
              </a:lnSpc>
            </a:pP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3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男性患者的</a:t>
            </a:r>
            <a:r>
              <a:rPr sz="22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              </a:t>
            </a:r>
            <a:r>
              <a:rPr sz="10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都患病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。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6A02EF9-7CF6-AEA1-4422-F3AF31EB2F96}"/>
              </a:ext>
            </a:extLst>
          </p:cNvPr>
          <p:cNvSpPr txBox="1"/>
          <p:nvPr/>
        </p:nvSpPr>
        <p:spPr>
          <a:xfrm>
            <a:off x="2848189" y="3050124"/>
            <a:ext cx="789686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多于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1683728B-1A7A-E4B5-83B5-CF46E4CCE081}"/>
              </a:ext>
            </a:extLst>
          </p:cNvPr>
          <p:cNvSpPr txBox="1"/>
          <p:nvPr/>
        </p:nvSpPr>
        <p:spPr>
          <a:xfrm>
            <a:off x="2238589" y="3525612"/>
            <a:ext cx="1399287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世代连续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6BDE482D-F91F-4AE2-47AF-B2F51BDF095E}"/>
              </a:ext>
            </a:extLst>
          </p:cNvPr>
          <p:cNvSpPr txBox="1"/>
          <p:nvPr/>
        </p:nvSpPr>
        <p:spPr>
          <a:xfrm>
            <a:off x="3762589" y="4001100"/>
            <a:ext cx="1704086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母亲</a:t>
            </a: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宋体" pitchFamily="24"/>
                <a:ea typeface="宋体" pitchFamily="24"/>
                <a:cs typeface="+mn-cs"/>
              </a:rPr>
              <a:t>、</a:t>
            </a: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女儿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  <p:bldP spid="4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93" name="yt_shape_11993"/>
          <p:cNvSpPr txBox="1"/>
          <p:nvPr/>
        </p:nvSpPr>
        <p:spPr>
          <a:xfrm>
            <a:off x="576127" y="1080000"/>
            <a:ext cx="10750991" cy="233256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609523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4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,isEnd"/>
              </a:rPr>
              <a:t> 系谱图的判断</a:t>
            </a:r>
          </a:p>
          <a:p>
            <a:pPr indent="609523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判断显隐性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双亲都正常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子代患病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为</a:t>
            </a:r>
            <a:r>
              <a:rPr sz="24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</a:t>
            </a:r>
            <a:r>
              <a:rPr sz="1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遗传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；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4_f093b,isEnd"/>
              </a:rPr>
              <a:t>双亲都患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病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子代正常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为</a:t>
            </a:r>
            <a:r>
              <a:rPr sz="24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</a:t>
            </a:r>
            <a:r>
              <a:rPr sz="1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遗传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。</a:t>
            </a:r>
          </a:p>
          <a:p>
            <a:pPr indent="609523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判断常染色体与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X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染色体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看其是否符合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X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10_97ca4,isEnd"/>
              </a:rPr>
              <a:t>染色体隐性遗传和显性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遗传特点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如不符合则可分别排除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。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1588B8D0-4BD5-3FD7-CE3E-92BE0AD3F84A}"/>
              </a:ext>
            </a:extLst>
          </p:cNvPr>
          <p:cNvSpPr txBox="1"/>
          <p:nvPr/>
        </p:nvSpPr>
        <p:spPr>
          <a:xfrm>
            <a:off x="7725115" y="1508682"/>
            <a:ext cx="789686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隐性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73B1044-2422-0EC9-6BDA-923A44E00922}"/>
              </a:ext>
            </a:extLst>
          </p:cNvPr>
          <p:cNvSpPr txBox="1"/>
          <p:nvPr/>
        </p:nvSpPr>
        <p:spPr>
          <a:xfrm>
            <a:off x="3229316" y="1984170"/>
            <a:ext cx="789686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显性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96" name="yt_shape_11996"/>
          <p:cNvSpPr txBox="1"/>
          <p:nvPr/>
        </p:nvSpPr>
        <p:spPr>
          <a:xfrm>
            <a:off x="576000" y="1130788"/>
            <a:ext cx="10750991" cy="13722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609523" eaLnBrk="1" latinLnBrk="0" hangingPunct="0">
              <a:lnSpc>
                <a:spcPct val="129999"/>
              </a:lnSpc>
            </a:pP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3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常见典例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如下图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图</a:t>
            </a:r>
            <a:r>
              <a:rPr lang="en-US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为</a:t>
            </a:r>
            <a:r>
              <a:rPr sz="24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                   </a:t>
            </a:r>
            <a:r>
              <a:rPr sz="4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遗传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；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图</a:t>
            </a:r>
            <a:r>
              <a:rPr lang="en-US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为</a:t>
            </a:r>
            <a:r>
              <a:rPr sz="24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</a:t>
            </a:r>
            <a:r>
              <a:rPr sz="1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100" spc="-100" dirty="0">
                <a:latin typeface="Times New Roman"/>
              </a:rPr>
              <a:t>⁠</a:t>
            </a:r>
            <a:br>
              <a:rPr lang="zh-CN" altLang="zh-CN" sz="2400" b="0" i="0" u="sng" dirty="0">
                <a:solidFill>
                  <a:srgbClr val="FF0000">
                    <a:alpha val="0"/>
                  </a:srgbClr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sym typeface="W:6.005039,H:37.44"/>
              </a:rPr>
            </a:br>
            <a:r>
              <a:rPr sz="24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    </a:t>
            </a:r>
            <a:r>
              <a:rPr sz="16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遗传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；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图</a:t>
            </a:r>
            <a:r>
              <a:rPr lang="en-US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3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为</a:t>
            </a:r>
            <a:r>
              <a:rPr sz="24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                   </a:t>
            </a:r>
            <a:r>
              <a:rPr sz="4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遗传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；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图</a:t>
            </a:r>
            <a:r>
              <a:rPr lang="en-US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4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为</a:t>
            </a:r>
            <a:r>
              <a:rPr sz="24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                        </a:t>
            </a:r>
            <a:r>
              <a:rPr sz="1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100" spc="-100" dirty="0">
                <a:latin typeface="Times New Roman"/>
              </a:rPr>
              <a:t>⁠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1_592ef,isEnd"/>
              </a:rPr>
              <a:t>遗</a:t>
            </a:r>
            <a:b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传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）。</a:t>
            </a:r>
          </a:p>
        </p:txBody>
      </p:sp>
      <p:sp>
        <p:nvSpPr>
          <p:cNvPr id="11997" name="yt_shape_11997"/>
          <p:cNvSpPr txBox="1"/>
          <p:nvPr/>
        </p:nvSpPr>
        <p:spPr>
          <a:xfrm>
            <a:off x="576000" y="2503087"/>
            <a:ext cx="6705362" cy="864467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en-US" altLang="zh-CN" sz="4800" b="0" i="0" u="none">
                <a:solidFill>
                  <a:srgbClr val="1EE3CF"/>
                </a:solidFill>
                <a:effectLst/>
                <a:latin typeface="Times New Roman" pitchFamily="48"/>
                <a:ea typeface="Times New Roman" pitchFamily="48"/>
                <a:sym typeface="Finished"/>
              </a:rPr>
              <a:t> </a:t>
            </a:r>
            <a:r>
              <a:rPr lang="en-US" altLang="zh-CN" sz="2400" b="0" i="0" u="none">
                <a:solidFill>
                  <a:srgbClr val="1EE3CF"/>
                </a:solidFill>
                <a:effectLst/>
                <a:latin typeface="Times New Roman" pitchFamily="24"/>
                <a:ea typeface="宋体" pitchFamily="24"/>
                <a:sym typeface=""/>
              </a:rPr>
              <a:t>             </a:t>
            </a:r>
            <a:r>
              <a:rPr lang="en-US" altLang="zh-CN" sz="600" b="0" i="0" u="none">
                <a:solidFill>
                  <a:srgbClr val="1EE3CF"/>
                </a:solidFill>
                <a:effectLst/>
                <a:latin typeface="Times New Roman" pitchFamily="6"/>
                <a:ea typeface="宋体" pitchFamily="6"/>
                <a:sym typeface=""/>
              </a:rPr>
              <a:t> </a:t>
            </a:r>
            <a:r>
              <a:rPr lang="en-US" altLang="zh-CN" sz="1200" b="0" i="0" u="none">
                <a:solidFill>
                  <a:srgbClr val="000000"/>
                </a:solidFill>
                <a:effectLst/>
                <a:latin typeface="Times New Roman" pitchFamily="12"/>
                <a:ea typeface="宋体" pitchFamily="12"/>
              </a:rPr>
              <a:t>	</a:t>
            </a:r>
            <a:r>
              <a:rPr lang="en-US" altLang="zh-CN" sz="4750" b="0" i="0" u="none">
                <a:solidFill>
                  <a:srgbClr val="1EE3CF"/>
                </a:solidFill>
                <a:effectLst/>
                <a:latin typeface="Times New Roman" pitchFamily="48"/>
                <a:ea typeface="Times New Roman" pitchFamily="48"/>
                <a:sym typeface="Finished"/>
              </a:rPr>
              <a:t> </a:t>
            </a:r>
            <a:r>
              <a:rPr lang="en-US" altLang="zh-CN" sz="2400" b="0" i="0" u="none">
                <a:solidFill>
                  <a:srgbClr val="1EE3CF"/>
                </a:solidFill>
                <a:effectLst/>
                <a:latin typeface="Times New Roman" pitchFamily="24"/>
                <a:ea typeface="宋体" pitchFamily="24"/>
                <a:sym typeface=""/>
              </a:rPr>
              <a:t>             </a:t>
            </a:r>
            <a:r>
              <a:rPr lang="en-US" altLang="zh-CN" sz="700" b="0" i="0" u="none">
                <a:solidFill>
                  <a:srgbClr val="1EE3CF"/>
                </a:solidFill>
                <a:effectLst/>
                <a:latin typeface="Times New Roman" pitchFamily="7"/>
                <a:ea typeface="宋体" pitchFamily="7"/>
                <a:sym typeface=""/>
              </a:rPr>
              <a:t> </a:t>
            </a:r>
            <a:r>
              <a:rPr lang="en-US" altLang="zh-CN" sz="1200" b="0" i="0" u="none">
                <a:solidFill>
                  <a:srgbClr val="000000"/>
                </a:solidFill>
                <a:effectLst/>
                <a:latin typeface="Times New Roman" pitchFamily="12"/>
                <a:ea typeface="宋体" pitchFamily="12"/>
              </a:rPr>
              <a:t>	</a:t>
            </a:r>
            <a:r>
              <a:rPr lang="en-US" altLang="zh-CN" sz="4750" b="0" i="0" u="none">
                <a:solidFill>
                  <a:srgbClr val="1EE3CF"/>
                </a:solidFill>
                <a:effectLst/>
                <a:latin typeface="Times New Roman" pitchFamily="48"/>
                <a:ea typeface="Times New Roman" pitchFamily="48"/>
                <a:sym typeface="Finished"/>
              </a:rPr>
              <a:t> </a:t>
            </a:r>
            <a:r>
              <a:rPr lang="en-US" altLang="zh-CN" sz="2400" b="0" i="0" u="none">
                <a:solidFill>
                  <a:srgbClr val="1EE3CF"/>
                </a:solidFill>
                <a:effectLst/>
                <a:latin typeface="Times New Roman" pitchFamily="24"/>
                <a:ea typeface="宋体" pitchFamily="24"/>
                <a:sym typeface=""/>
              </a:rPr>
              <a:t>            </a:t>
            </a:r>
            <a:r>
              <a:rPr lang="en-US" altLang="zh-CN" sz="2000" b="0" i="0" u="none">
                <a:solidFill>
                  <a:srgbClr val="1EE3CF"/>
                </a:solidFill>
                <a:effectLst/>
                <a:latin typeface="Times New Roman" pitchFamily="20"/>
                <a:ea typeface="宋体" pitchFamily="20"/>
                <a:sym typeface=""/>
              </a:rPr>
              <a:t> </a:t>
            </a:r>
            <a:r>
              <a:rPr lang="en-US" altLang="zh-CN" sz="1200" b="0" i="0" u="none">
                <a:solidFill>
                  <a:srgbClr val="000000"/>
                </a:solidFill>
                <a:effectLst/>
                <a:latin typeface="Times New Roman" pitchFamily="12"/>
                <a:ea typeface="宋体" pitchFamily="12"/>
              </a:rPr>
              <a:t>	</a:t>
            </a:r>
            <a:r>
              <a:rPr lang="en-US" altLang="zh-CN" sz="4750" b="0" i="0" u="none">
                <a:solidFill>
                  <a:srgbClr val="1EE3CF"/>
                </a:solidFill>
                <a:effectLst/>
                <a:latin typeface="Times New Roman" pitchFamily="48"/>
                <a:ea typeface="Times New Roman" pitchFamily="48"/>
                <a:sym typeface="Finished"/>
              </a:rPr>
              <a:t> </a:t>
            </a:r>
            <a:r>
              <a:rPr lang="en-US" altLang="zh-CN" sz="2400" b="0" i="0" u="none">
                <a:solidFill>
                  <a:srgbClr val="1EE3CF"/>
                </a:solidFill>
                <a:effectLst/>
                <a:latin typeface="Times New Roman" pitchFamily="24"/>
                <a:ea typeface="宋体" pitchFamily="24"/>
                <a:sym typeface=""/>
              </a:rPr>
              <a:t>             </a:t>
            </a:r>
            <a:r>
              <a:rPr lang="en-US" altLang="zh-CN" sz="400" b="0" i="0" u="none">
                <a:solidFill>
                  <a:srgbClr val="1EE3CF"/>
                </a:solidFill>
                <a:effectLst/>
                <a:latin typeface="Times New Roman" pitchFamily="4"/>
                <a:ea typeface="宋体" pitchFamily="4"/>
                <a:sym typeface=""/>
              </a:rPr>
              <a:t> </a:t>
            </a:r>
          </a:p>
        </p:txBody>
      </p:sp>
      <p:sp>
        <p:nvSpPr>
          <p:cNvPr id="11998" name="yt_shape_11998"/>
          <p:cNvSpPr txBox="1"/>
          <p:nvPr/>
        </p:nvSpPr>
        <p:spPr>
          <a:xfrm>
            <a:off x="1966708" y="3578601"/>
            <a:ext cx="3482364" cy="428515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eaLnBrk="1" latinLnBrk="0" hangingPunct="0">
              <a:lnSpc>
                <a:spcPct val="129999"/>
              </a:lnSpc>
              <a:tabLst>
                <a:tab pos="997098" algn="l"/>
                <a:tab pos="1994196" algn="l"/>
                <a:tab pos="2991294" algn="l"/>
              </a:tabLst>
            </a:pP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黑体" pitchFamily="24"/>
              </a:rPr>
              <a:t>图</a:t>
            </a:r>
            <a:r>
              <a:rPr lang="en-US" altLang="zh-CN" sz="2400" b="1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en-US" altLang="zh-CN" sz="1200" b="0" i="0" u="none" dirty="0">
                <a:solidFill>
                  <a:srgbClr val="000000"/>
                </a:solidFill>
                <a:effectLst/>
                <a:latin typeface="宋体" pitchFamily="12"/>
                <a:ea typeface="宋体" pitchFamily="12"/>
              </a:rPr>
              <a:t>	                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黑体" pitchFamily="24"/>
              </a:rPr>
              <a:t>图</a:t>
            </a:r>
            <a:r>
              <a:rPr lang="en-US" altLang="zh-CN" sz="2400" b="1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en-US" altLang="zh-CN" sz="1200" b="0" i="0" u="none" dirty="0">
                <a:solidFill>
                  <a:srgbClr val="000000"/>
                </a:solidFill>
                <a:effectLst/>
                <a:latin typeface="宋体" pitchFamily="12"/>
                <a:ea typeface="宋体" pitchFamily="12"/>
              </a:rPr>
              <a:t>	                   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黑体" pitchFamily="24"/>
              </a:rPr>
              <a:t>图</a:t>
            </a:r>
            <a:r>
              <a:rPr lang="en-US" altLang="zh-CN" sz="2400" b="1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3</a:t>
            </a:r>
            <a:r>
              <a:rPr lang="en-US" altLang="zh-CN" sz="1200" b="0" i="0" u="none" dirty="0">
                <a:solidFill>
                  <a:srgbClr val="000000"/>
                </a:solidFill>
                <a:effectLst/>
                <a:latin typeface="宋体" pitchFamily="12"/>
                <a:ea typeface="宋体" pitchFamily="12"/>
              </a:rPr>
              <a:t>	                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黑体" pitchFamily="24"/>
              </a:rPr>
              <a:t>图</a:t>
            </a:r>
            <a:r>
              <a:rPr lang="en-US" altLang="zh-CN" sz="2400" b="1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4</a:t>
            </a:r>
          </a:p>
        </p:txBody>
      </p:sp>
      <p:pic>
        <p:nvPicPr>
          <p:cNvPr id="3" name="yt_shape_1723436167726">
            <a:extLst>
              <a:ext uri="{FF2B5EF4-FFF2-40B4-BE49-F238E27FC236}">
                <a16:creationId xmlns:a16="http://schemas.microsoft.com/office/drawing/2014/main" id="{9E2F40E8-3527-839A-89D6-95FCF40448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824" y="2652011"/>
            <a:ext cx="1162242" cy="728240"/>
          </a:xfrm>
          <a:prstGeom prst="rect">
            <a:avLst/>
          </a:prstGeom>
        </p:spPr>
      </p:pic>
      <p:pic>
        <p:nvPicPr>
          <p:cNvPr id="5" name="yt_shape_1723436167752">
            <a:extLst>
              <a:ext uri="{FF2B5EF4-FFF2-40B4-BE49-F238E27FC236}">
                <a16:creationId xmlns:a16="http://schemas.microsoft.com/office/drawing/2014/main" id="{DE29093E-DB58-D50E-694B-51FD97BDBB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890" y="2619208"/>
            <a:ext cx="1163827" cy="722375"/>
          </a:xfrm>
          <a:prstGeom prst="rect">
            <a:avLst/>
          </a:prstGeom>
        </p:spPr>
      </p:pic>
      <p:pic>
        <p:nvPicPr>
          <p:cNvPr id="7" name="yt_shape_1723436167779">
            <a:extLst>
              <a:ext uri="{FF2B5EF4-FFF2-40B4-BE49-F238E27FC236}">
                <a16:creationId xmlns:a16="http://schemas.microsoft.com/office/drawing/2014/main" id="{3B971D76-1516-5078-FAC2-BA6B28D384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202" y="2662105"/>
            <a:ext cx="1128902" cy="719841"/>
          </a:xfrm>
          <a:prstGeom prst="rect">
            <a:avLst/>
          </a:prstGeom>
        </p:spPr>
      </p:pic>
      <p:pic>
        <p:nvPicPr>
          <p:cNvPr id="9" name="yt_shape_1723436167806">
            <a:extLst>
              <a:ext uri="{FF2B5EF4-FFF2-40B4-BE49-F238E27FC236}">
                <a16:creationId xmlns:a16="http://schemas.microsoft.com/office/drawing/2014/main" id="{7EC9B0F3-20C9-BA2D-C87E-91D72AB9FAB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6186" y="2623827"/>
            <a:ext cx="1154302" cy="717756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59FA0C01-B30E-A05D-37AB-E032CF81D5AD}"/>
              </a:ext>
            </a:extLst>
          </p:cNvPr>
          <p:cNvSpPr txBox="1"/>
          <p:nvPr/>
        </p:nvSpPr>
        <p:spPr>
          <a:xfrm>
            <a:off x="5743916" y="1033194"/>
            <a:ext cx="2008886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常染色体隐性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CAB02F2E-63EC-E9C8-09FA-DF4154B258CF}"/>
              </a:ext>
            </a:extLst>
          </p:cNvPr>
          <p:cNvSpPr txBox="1"/>
          <p:nvPr/>
        </p:nvSpPr>
        <p:spPr>
          <a:xfrm>
            <a:off x="9858715" y="1033194"/>
            <a:ext cx="1170687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常</a:t>
            </a: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/X</a:t>
            </a: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  <a:sym typeface="_⨹_1_d33d4"/>
              </a:rPr>
              <a:t>染</a:t>
            </a:r>
            <a:b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</a:b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13497B-27CE-4424-277E-8982FAF0466C}"/>
              </a:ext>
            </a:extLst>
          </p:cNvPr>
          <p:cNvSpPr txBox="1"/>
          <p:nvPr/>
        </p:nvSpPr>
        <p:spPr>
          <a:xfrm>
            <a:off x="486116" y="1508682"/>
            <a:ext cx="1399287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色体隐性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FB0C322D-5DE9-F226-BB47-CB8DA4C800EB}"/>
              </a:ext>
            </a:extLst>
          </p:cNvPr>
          <p:cNvSpPr txBox="1"/>
          <p:nvPr/>
        </p:nvSpPr>
        <p:spPr>
          <a:xfrm>
            <a:off x="3991316" y="1508682"/>
            <a:ext cx="2008886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常染色体显性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F7834255-873A-D82F-C7B1-DA87BB72B5EB}"/>
              </a:ext>
            </a:extLst>
          </p:cNvPr>
          <p:cNvSpPr txBox="1"/>
          <p:nvPr/>
        </p:nvSpPr>
        <p:spPr>
          <a:xfrm>
            <a:off x="8106115" y="1508682"/>
            <a:ext cx="2313686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常</a:t>
            </a: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/X</a:t>
            </a: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染色体显性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4" grpId="0" build="allAtOnce"/>
      <p:bldP spid="6" grpId="0" build="allAtOnce"/>
      <p:bldP spid="8" grpId="0" build="allAtOnce"/>
      <p:bldP spid="10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99" name="yt_shape_11999"/>
          <p:cNvSpPr txBox="1"/>
          <p:nvPr/>
        </p:nvSpPr>
        <p:spPr>
          <a:xfrm>
            <a:off x="576127" y="1080000"/>
            <a:ext cx="10370075" cy="234904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609523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5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,isEnd"/>
              </a:rPr>
              <a:t> 以红绿色盲为例</a:t>
            </a:r>
          </a:p>
          <a:p>
            <a:pPr indent="609523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红绿色盲是由位于</a:t>
            </a:r>
            <a:r>
              <a:rPr sz="24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</a:t>
            </a:r>
            <a:r>
              <a:rPr sz="18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染色体上的</a:t>
            </a:r>
            <a:r>
              <a:rPr sz="24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</a:t>
            </a:r>
            <a:r>
              <a:rPr sz="4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性基因控制的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_⨹_1_f5cca,isEnd"/>
              </a:rPr>
              <a:t>，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用</a:t>
            </a:r>
            <a:r>
              <a:rPr sz="24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</a:t>
            </a:r>
            <a:r>
              <a:rPr sz="1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表示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正常基因用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X</a:t>
            </a:r>
            <a:r>
              <a:rPr lang="en-US" altLang="zh-CN" sz="2400" b="0" i="0" u="none" baseline="3000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B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表示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；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短小的</a:t>
            </a:r>
            <a:r>
              <a:rPr sz="24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</a:t>
            </a:r>
            <a:r>
              <a:rPr sz="18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染色体上没有这种基因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1_aeb1c,isEnd"/>
              </a:rPr>
              <a:t>所</a:t>
            </a:r>
            <a:b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以红绿色盲基因是随着</a:t>
            </a:r>
            <a:r>
              <a:rPr sz="24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</a:t>
            </a:r>
            <a:r>
              <a:rPr sz="180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染色体向后代传递的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。</a:t>
            </a:r>
          </a:p>
          <a:p>
            <a:pPr indent="609523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,isEnd"/>
              </a:rPr>
              <a:t> 基因型与表型</a:t>
            </a:r>
          </a:p>
        </p:txBody>
      </p:sp>
      <p:graphicFrame>
        <p:nvGraphicFramePr>
          <p:cNvPr id="12002" name="yt_table_12002" title="H_126.72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983198"/>
              </p:ext>
            </p:extLst>
          </p:nvPr>
        </p:nvGraphicFramePr>
        <p:xfrm>
          <a:off x="576000" y="3630536"/>
          <a:ext cx="10370072" cy="164896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8621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21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2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73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558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7999">
                <a:tc>
                  <a:txBody>
                    <a:bodyPr/>
                    <a:lstStyle/>
                    <a:p>
                      <a:pPr algn="ctr" eaLnBrk="1" fontAlgn="ctr" latinLnBrk="0" hangingPunct="0">
                        <a:lnSpc>
                          <a:spcPct val="129999"/>
                        </a:lnSpc>
                      </a:pP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  <a:sym typeface="_⨹_5_6da4e,isEnd"/>
                        </a:rPr>
                        <a:t>男性红绿色</a:t>
                      </a:r>
                      <a:b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</a:b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  <a:sym typeface=",isEnd"/>
                        </a:rPr>
                        <a:t>盲</a:t>
                      </a:r>
                    </a:p>
                  </a:txBody>
                  <a:tcPr anchor="ctr">
                    <a:lnL w="9522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9522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algn="ctr" eaLnBrk="1" fontAlgn="ctr" latinLnBrk="0" hangingPunct="0">
                        <a:lnSpc>
                          <a:spcPct val="129999"/>
                        </a:lnSpc>
                      </a:pP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  <a:sym typeface=",isEnd"/>
                        </a:rPr>
                        <a:t>男性正常</a:t>
                      </a:r>
                    </a:p>
                  </a:txBody>
                  <a:tcPr anchor="ctr">
                    <a:lnL w="9522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9522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algn="ctr" eaLnBrk="1" fontAlgn="ctr" latinLnBrk="0" hangingPunct="0">
                        <a:lnSpc>
                          <a:spcPct val="129999"/>
                        </a:lnSpc>
                      </a:pP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  <a:sym typeface=",isEnd"/>
                        </a:rPr>
                        <a:t>女性正常</a:t>
                      </a:r>
                    </a:p>
                  </a:txBody>
                  <a:tcPr anchor="ctr">
                    <a:lnL w="9522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9522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algn="ctr" eaLnBrk="1" fontAlgn="ctr" latinLnBrk="0" hangingPunct="0">
                        <a:lnSpc>
                          <a:spcPct val="129999"/>
                        </a:lnSpc>
                      </a:pP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  <a:sym typeface=",isEnd"/>
                        </a:rPr>
                        <a:t>女性携带者</a:t>
                      </a:r>
                    </a:p>
                  </a:txBody>
                  <a:tcPr anchor="ctr">
                    <a:lnL w="9522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9522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algn="ctr" eaLnBrk="1" fontAlgn="ctr" latinLnBrk="0" hangingPunct="0">
                        <a:lnSpc>
                          <a:spcPct val="129999"/>
                        </a:lnSpc>
                      </a:pP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  <a:sym typeface=",isEnd"/>
                        </a:rPr>
                        <a:t>女性红绿色盲</a:t>
                      </a:r>
                    </a:p>
                  </a:txBody>
                  <a:tcPr anchor="ctr">
                    <a:lnL w="9522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9522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999">
                <a:tc>
                  <a:txBody>
                    <a:bodyPr/>
                    <a:lstStyle/>
                    <a:p>
                      <a:pPr algn="ctr" eaLnBrk="1" fontAlgn="ctr" latinLnBrk="0" hangingPunct="0">
                        <a:lnSpc>
                          <a:spcPct val="129999"/>
                        </a:lnSpc>
                      </a:pPr>
                      <a:r>
                        <a:rPr sz="26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</a:rPr>
                        <a:t> </a:t>
                      </a:r>
                      <a:r>
                        <a:rPr sz="20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</a:rPr>
                        <a:t>       </a:t>
                      </a:r>
                      <a:r>
                        <a:rPr sz="7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</a:rPr>
                        <a:t> </a:t>
                      </a:r>
                      <a:r>
                        <a:rPr sz="100" spc="-100">
                          <a:latin typeface="Times New Roman"/>
                        </a:rPr>
                        <a:t>⁠</a:t>
                      </a:r>
                    </a:p>
                  </a:txBody>
                  <a:tcPr anchor="ctr">
                    <a:lnL w="9522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9522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algn="ctr" eaLnBrk="1" fontAlgn="ctr" latinLnBrk="0" hangingPunct="0">
                        <a:lnSpc>
                          <a:spcPct val="129999"/>
                        </a:lnSpc>
                      </a:pPr>
                      <a:r>
                        <a:rPr sz="26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</a:rPr>
                        <a:t> </a:t>
                      </a:r>
                      <a:r>
                        <a:rPr sz="20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</a:rPr>
                        <a:t>       </a:t>
                      </a:r>
                      <a:r>
                        <a:rPr sz="18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</a:rPr>
                        <a:t> </a:t>
                      </a:r>
                      <a:r>
                        <a:rPr sz="100" spc="-100">
                          <a:latin typeface="Times New Roman"/>
                        </a:rPr>
                        <a:t>⁠</a:t>
                      </a:r>
                    </a:p>
                  </a:txBody>
                  <a:tcPr anchor="ctr">
                    <a:lnL w="9522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9522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algn="ctr" eaLnBrk="1" fontAlgn="ctr" latinLnBrk="0" hangingPunct="0">
                        <a:lnSpc>
                          <a:spcPct val="129999"/>
                        </a:lnSpc>
                      </a:pPr>
                      <a:r>
                        <a:rPr sz="26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</a:rPr>
                        <a:t> </a:t>
                      </a:r>
                      <a:r>
                        <a:rPr sz="20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</a:rPr>
                        <a:t>          </a:t>
                      </a:r>
                      <a:r>
                        <a:rPr sz="1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</a:rPr>
                        <a:t> </a:t>
                      </a:r>
                      <a:r>
                        <a:rPr sz="100" spc="-100">
                          <a:latin typeface="Times New Roman"/>
                        </a:rPr>
                        <a:t>⁠</a:t>
                      </a:r>
                    </a:p>
                  </a:txBody>
                  <a:tcPr anchor="ctr">
                    <a:lnL w="9522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9522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algn="ctr" eaLnBrk="1" fontAlgn="ctr" latinLnBrk="0" hangingPunct="0">
                        <a:lnSpc>
                          <a:spcPct val="129999"/>
                        </a:lnSpc>
                      </a:pPr>
                      <a:r>
                        <a:rPr sz="26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</a:rPr>
                        <a:t> </a:t>
                      </a:r>
                      <a:r>
                        <a:rPr sz="20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</a:rPr>
                        <a:t>         </a:t>
                      </a:r>
                      <a:r>
                        <a:rPr sz="10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</a:rPr>
                        <a:t> </a:t>
                      </a:r>
                      <a:r>
                        <a:rPr sz="100" spc="-100">
                          <a:latin typeface="Times New Roman"/>
                        </a:rPr>
                        <a:t>⁠</a:t>
                      </a:r>
                    </a:p>
                  </a:txBody>
                  <a:tcPr anchor="ctr">
                    <a:lnL w="9522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9522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algn="ctr" eaLnBrk="1" fontAlgn="ctr" latinLnBrk="0" hangingPunct="0">
                        <a:lnSpc>
                          <a:spcPct val="129999"/>
                        </a:lnSpc>
                      </a:pPr>
                      <a:r>
                        <a:rPr sz="26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</a:rPr>
                        <a:t> </a:t>
                      </a:r>
                      <a:r>
                        <a:rPr sz="20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</a:rPr>
                        <a:t>        </a:t>
                      </a:r>
                      <a:r>
                        <a:rPr sz="19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</a:rPr>
                        <a:t> </a:t>
                      </a:r>
                      <a:r>
                        <a:rPr sz="100" spc="-100" dirty="0">
                          <a:latin typeface="Times New Roman"/>
                        </a:rPr>
                        <a:t>⁠</a:t>
                      </a:r>
                    </a:p>
                  </a:txBody>
                  <a:tcPr anchor="ctr">
                    <a:lnL w="9522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9522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420B0B1D-F47A-1907-D95D-6F1EAC64BD40}"/>
              </a:ext>
            </a:extLst>
          </p:cNvPr>
          <p:cNvSpPr txBox="1"/>
          <p:nvPr/>
        </p:nvSpPr>
        <p:spPr>
          <a:xfrm>
            <a:off x="4677116" y="1508682"/>
            <a:ext cx="400748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X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44FC8D7-25CA-A257-1F08-7F0614734243}"/>
              </a:ext>
            </a:extLst>
          </p:cNvPr>
          <p:cNvSpPr txBox="1"/>
          <p:nvPr/>
        </p:nvSpPr>
        <p:spPr>
          <a:xfrm>
            <a:off x="7031379" y="1508682"/>
            <a:ext cx="484886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隐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60115A1-3B87-0282-E4D1-8F394048706D}"/>
              </a:ext>
            </a:extLst>
          </p:cNvPr>
          <p:cNvSpPr txBox="1"/>
          <p:nvPr/>
        </p:nvSpPr>
        <p:spPr>
          <a:xfrm>
            <a:off x="1095716" y="1984170"/>
            <a:ext cx="502349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X</a:t>
            </a:r>
            <a:r>
              <a:rPr kumimoji="0" lang="en-US" altLang="zh-CN" sz="2400" b="0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b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33152C0-3EFD-CB3C-2B5B-B6F938C28D53}"/>
              </a:ext>
            </a:extLst>
          </p:cNvPr>
          <p:cNvSpPr txBox="1"/>
          <p:nvPr/>
        </p:nvSpPr>
        <p:spPr>
          <a:xfrm>
            <a:off x="6650379" y="1984170"/>
            <a:ext cx="400748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Y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16912B2-37CD-F371-019E-C9CDFA7AD3CD}"/>
              </a:ext>
            </a:extLst>
          </p:cNvPr>
          <p:cNvSpPr txBox="1"/>
          <p:nvPr/>
        </p:nvSpPr>
        <p:spPr>
          <a:xfrm>
            <a:off x="3838916" y="2459658"/>
            <a:ext cx="400748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X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3D4248E-2BC8-754D-74FF-C639DFD252F9}"/>
              </a:ext>
            </a:extLst>
          </p:cNvPr>
          <p:cNvSpPr txBox="1"/>
          <p:nvPr/>
        </p:nvSpPr>
        <p:spPr>
          <a:xfrm>
            <a:off x="1159194" y="4756822"/>
            <a:ext cx="723011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r>
              <a:rPr kumimoji="0" lang="en-US" altLang="zh-CN" sz="2400" b="0" i="0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X</a:t>
            </a:r>
            <a:r>
              <a:rPr kumimoji="0" lang="en-US" altLang="zh-CN" sz="2400" b="0" i="0" strike="noStrike" kern="1200" cap="none" spc="0" normalizeH="0" baseline="3000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b</a:t>
            </a:r>
            <a:r>
              <a:rPr kumimoji="0" lang="en-US" altLang="zh-CN" sz="2400" b="0" i="0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Y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71F4020-E0E8-BED0-16F2-234AA29E5873}"/>
              </a:ext>
            </a:extLst>
          </p:cNvPr>
          <p:cNvSpPr txBox="1"/>
          <p:nvPr/>
        </p:nvSpPr>
        <p:spPr>
          <a:xfrm>
            <a:off x="3011771" y="4766347"/>
            <a:ext cx="756349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X</a:t>
            </a:r>
            <a:r>
              <a:rPr kumimoji="0" lang="en-US" altLang="zh-CN" sz="2400" b="0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B</a:t>
            </a: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Y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D79548E9-67D4-62BF-539C-C552383B6047}"/>
              </a:ext>
            </a:extLst>
          </p:cNvPr>
          <p:cNvSpPr txBox="1"/>
          <p:nvPr/>
        </p:nvSpPr>
        <p:spPr>
          <a:xfrm>
            <a:off x="4883399" y="4766347"/>
            <a:ext cx="891286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X</a:t>
            </a:r>
            <a:r>
              <a:rPr kumimoji="0" lang="en-US" altLang="zh-CN" sz="2400" b="0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B</a:t>
            </a: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X</a:t>
            </a:r>
            <a:r>
              <a:rPr kumimoji="0" lang="en-US" altLang="zh-CN" sz="2400" b="0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B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99E972D8-3B17-7D00-2F04-65588741BA85}"/>
              </a:ext>
            </a:extLst>
          </p:cNvPr>
          <p:cNvSpPr txBox="1"/>
          <p:nvPr/>
        </p:nvSpPr>
        <p:spPr>
          <a:xfrm>
            <a:off x="6818983" y="4756822"/>
            <a:ext cx="857949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r>
              <a:rPr kumimoji="0" lang="en-US" altLang="zh-CN" sz="2400" b="0" i="0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X</a:t>
            </a:r>
            <a:r>
              <a:rPr kumimoji="0" lang="en-US" altLang="zh-CN" sz="2400" b="0" i="0" strike="noStrike" kern="1200" cap="none" spc="0" normalizeH="0" baseline="3000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B</a:t>
            </a:r>
            <a:r>
              <a:rPr kumimoji="0" lang="en-US" altLang="zh-CN" sz="2400" b="0" i="0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X</a:t>
            </a:r>
            <a:r>
              <a:rPr kumimoji="0" lang="en-US" altLang="zh-CN" sz="2400" b="0" i="0" strike="noStrike" kern="1200" cap="none" spc="0" normalizeH="0" baseline="3000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b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2A9A84-7386-9102-DFB4-0E531C1BDEB6}"/>
              </a:ext>
            </a:extLst>
          </p:cNvPr>
          <p:cNvSpPr txBox="1"/>
          <p:nvPr/>
        </p:nvSpPr>
        <p:spPr>
          <a:xfrm>
            <a:off x="9146291" y="4756822"/>
            <a:ext cx="824611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X</a:t>
            </a:r>
            <a:r>
              <a:rPr kumimoji="0" lang="en-US" altLang="zh-CN" sz="2400" b="0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b</a:t>
            </a: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X</a:t>
            </a:r>
            <a:r>
              <a:rPr kumimoji="0" lang="en-US" altLang="zh-CN" sz="2400" b="0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b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  <p:bldP spid="4" grpId="0" build="allAtOnce"/>
      <p:bldP spid="5" grpId="0" build="allAtOnce"/>
      <p:bldP spid="6" grpId="0" build="allAtOnce"/>
      <p:bldP spid="7" grpId="0" build="allAtOnce"/>
      <p:bldP spid="8" grpId="0" build="allAtOnce"/>
      <p:bldP spid="9" grpId="0" build="allAtOnce"/>
      <p:bldP spid="10" grpId="0" build="allAtOnce"/>
      <p:bldP spid="11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04" name="yt_shape_12004"/>
          <p:cNvSpPr txBox="1"/>
          <p:nvPr/>
        </p:nvSpPr>
        <p:spPr>
          <a:xfrm>
            <a:off x="576263" y="1143409"/>
            <a:ext cx="10750991" cy="13722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609523" eaLnBrk="1" latinLnBrk="0" hangingPunct="0">
              <a:lnSpc>
                <a:spcPct val="129999"/>
              </a:lnSpc>
            </a:pP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3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红绿色盲的特点是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男性患者</a:t>
            </a:r>
            <a:r>
              <a:rPr sz="24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</a:t>
            </a:r>
            <a:r>
              <a:rPr sz="1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女性患者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；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表现为</a:t>
            </a:r>
            <a:r>
              <a:rPr sz="24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</a:t>
            </a:r>
            <a:r>
              <a:rPr sz="1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100" spc="-100" dirty="0">
                <a:latin typeface="Times New Roman"/>
              </a:rPr>
              <a:t>⁠</a:t>
            </a:r>
            <a:br>
              <a:rPr lang="zh-CN" altLang="zh-CN" sz="100" b="0" i="0" spc="-100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遗传和</a:t>
            </a:r>
            <a:r>
              <a:rPr sz="24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</a:t>
            </a:r>
            <a:r>
              <a:rPr sz="1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遗传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色盲一般由男性通过他的</a:t>
            </a:r>
            <a:r>
              <a:rPr sz="24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</a:t>
            </a:r>
            <a:r>
              <a:rPr sz="1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传给</a:t>
            </a:r>
            <a:r>
              <a:rPr sz="24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</a:t>
            </a:r>
            <a:r>
              <a:rPr sz="1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；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  <a:sym typeface="_⨹_2_f8ca0,isEnd"/>
              </a:rPr>
              <a:t>女性</a:t>
            </a:r>
            <a:b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</a:b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患者的父亲和儿子</a:t>
            </a:r>
            <a:r>
              <a:rPr sz="21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sz="20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                 </a:t>
            </a:r>
            <a:r>
              <a:rPr sz="3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是患者</a:t>
            </a:r>
            <a:r>
              <a:rPr lang="zh-CN" altLang="zh-CN" sz="2400" b="0" i="0" u="none" dirty="0">
                <a:solidFill>
                  <a:srgbClr val="000000"/>
                </a:solidFill>
                <a:effectLst/>
                <a:latin typeface="宋体" pitchFamily="24"/>
                <a:ea typeface="宋体" pitchFamily="24"/>
                <a:sym typeface=",isEnd"/>
              </a:rPr>
              <a:t>。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971D0546-7123-819B-BFD1-84B24EFC3DBD}"/>
              </a:ext>
            </a:extLst>
          </p:cNvPr>
          <p:cNvSpPr txBox="1"/>
          <p:nvPr/>
        </p:nvSpPr>
        <p:spPr>
          <a:xfrm>
            <a:off x="6201116" y="1033194"/>
            <a:ext cx="789686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多于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00F0E50-2557-C07D-9A1A-1A27261BFE66}"/>
              </a:ext>
            </a:extLst>
          </p:cNvPr>
          <p:cNvSpPr txBox="1"/>
          <p:nvPr/>
        </p:nvSpPr>
        <p:spPr>
          <a:xfrm>
            <a:off x="9858715" y="1033194"/>
            <a:ext cx="789686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交叉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3AC0C37F-9211-05C6-D12C-85F4C5EC0B42}"/>
              </a:ext>
            </a:extLst>
          </p:cNvPr>
          <p:cNvSpPr txBox="1"/>
          <p:nvPr/>
        </p:nvSpPr>
        <p:spPr>
          <a:xfrm>
            <a:off x="1705316" y="1508682"/>
            <a:ext cx="789686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隔代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07B5274-6AB5-218A-F73B-0FEF63A25A82}"/>
              </a:ext>
            </a:extLst>
          </p:cNvPr>
          <p:cNvSpPr txBox="1"/>
          <p:nvPr/>
        </p:nvSpPr>
        <p:spPr>
          <a:xfrm>
            <a:off x="7191715" y="1508682"/>
            <a:ext cx="789686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女儿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718C3580-6F5C-3271-1DC1-636C32F601CC}"/>
              </a:ext>
            </a:extLst>
          </p:cNvPr>
          <p:cNvSpPr txBox="1"/>
          <p:nvPr/>
        </p:nvSpPr>
        <p:spPr>
          <a:xfrm>
            <a:off x="9020515" y="1508682"/>
            <a:ext cx="789686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外孙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73684BD-EBD5-038E-EFBB-70E7802C7B1B}"/>
              </a:ext>
            </a:extLst>
          </p:cNvPr>
          <p:cNvSpPr txBox="1"/>
          <p:nvPr/>
        </p:nvSpPr>
        <p:spPr>
          <a:xfrm>
            <a:off x="3229316" y="1984170"/>
            <a:ext cx="789686" cy="50166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一定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  <p:bldP spid="4" grpId="0" build="allAtOnce"/>
      <p:bldP spid="5" grpId="0" build="allAtOnce"/>
      <p:bldP spid="6" grpId="0" build="allAtOnce"/>
      <p:bldP spid="7" grpId="0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Q0YjJkMTg4OGJjODhiMTNlNWU1OWVhYjQ3N2VjMDYifQ=="/>
</p:tagLst>
</file>

<file path=ppt/theme/theme1.xml><?xml version="1.0" encoding="utf-8"?>
<a:theme xmlns:a="http://schemas.openxmlformats.org/drawingml/2006/main" name="1">
  <a:themeElements>
    <a:clrScheme name="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2284</Words>
  <Application>Microsoft Office PowerPoint</Application>
  <PresentationFormat>自定义</PresentationFormat>
  <Paragraphs>203</Paragraphs>
  <Slides>27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6" baseType="lpstr">
      <vt:lpstr>等线</vt:lpstr>
      <vt:lpstr>黑体</vt:lpstr>
      <vt:lpstr>华文行楷</vt:lpstr>
      <vt:lpstr>宋体</vt:lpstr>
      <vt:lpstr>微软雅黑</vt:lpstr>
      <vt:lpstr>Arial</vt:lpstr>
      <vt:lpstr>Cambria Math</vt:lpstr>
      <vt:lpstr>Times New Roman</vt:lpstr>
      <vt:lpstr>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书链出品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书链出品</dc:title>
  <dc:creator>书链出品</dc:creator>
  <cp:keywords/>
  <dc:description/>
  <cp:lastModifiedBy>梦 张</cp:lastModifiedBy>
  <cp:revision>12</cp:revision>
  <dcterms:created xsi:type="dcterms:W3CDTF">2024-08-12T04:11:48Z</dcterms:created>
  <dcterms:modified xsi:type="dcterms:W3CDTF">2024-08-12T09:40:40Z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5A7D31655BF4437C99ECAE9FF30B2A5C_13</vt:lpwstr>
  </property>
  <property fmtid="{D5CDD505-2E9C-101B-9397-08002B2CF9AE}" pid="3" name="KSOProductBuildVer">
    <vt:lpwstr>2052-12.1.0.15120</vt:lpwstr>
  </property>
</Properties>
</file>