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599" r:id="rId2"/>
    <p:sldId id="628" r:id="rId3"/>
    <p:sldId id="630" r:id="rId4"/>
    <p:sldId id="631" r:id="rId5"/>
    <p:sldId id="666" r:id="rId6"/>
    <p:sldId id="667" r:id="rId7"/>
    <p:sldId id="633" r:id="rId8"/>
    <p:sldId id="668" r:id="rId9"/>
    <p:sldId id="634" r:id="rId10"/>
    <p:sldId id="635" r:id="rId11"/>
    <p:sldId id="640" r:id="rId12"/>
    <p:sldId id="643" r:id="rId13"/>
    <p:sldId id="648" r:id="rId14"/>
    <p:sldId id="649" r:id="rId15"/>
    <p:sldId id="651" r:id="rId16"/>
    <p:sldId id="652" r:id="rId17"/>
    <p:sldId id="653" r:id="rId18"/>
    <p:sldId id="654" r:id="rId19"/>
    <p:sldId id="655" r:id="rId20"/>
    <p:sldId id="657" r:id="rId21"/>
    <p:sldId id="659" r:id="rId22"/>
    <p:sldId id="660" r:id="rId23"/>
    <p:sldId id="661" r:id="rId24"/>
    <p:sldId id="662" r:id="rId25"/>
    <p:sldId id="663" r:id="rId26"/>
    <p:sldId id="664" r:id="rId27"/>
    <p:sldId id="671" r:id="rId28"/>
    <p:sldId id="672" r:id="rId29"/>
  </p:sldIdLst>
  <p:sldSz cx="11522075" cy="6480175"/>
  <p:notesSz cx="6858000" cy="9144000"/>
  <p:custDataLst>
    <p:tags r:id="rId30"/>
  </p:custDataLst>
  <p:defaultTextStyle>
    <a:defPPr>
      <a:defRPr lang="zh-CN"/>
    </a:defPPr>
    <a:lvl1pPr algn="l" rtl="0" fontAlgn="auto">
      <a:defRPr kern="1200">
        <a:solidFill>
          <a:schemeClr val="tx1"/>
        </a:solidFill>
        <a:latin typeface="Arial" panose="020B0604020202020204" pitchFamily="34" charset="0"/>
        <a:ea typeface="宋体" panose="02010600030101010101" pitchFamily="2" charset="-122"/>
        <a:cs typeface="+mn-cs"/>
      </a:defRPr>
    </a:lvl1pPr>
    <a:lvl2pPr marL="457200" algn="l" rtl="0" fontAlgn="auto">
      <a:defRPr kern="1200">
        <a:solidFill>
          <a:schemeClr val="tx1"/>
        </a:solidFill>
        <a:latin typeface="Arial" panose="020B0604020202020204" pitchFamily="34" charset="0"/>
        <a:ea typeface="宋体" panose="02010600030101010101" pitchFamily="2" charset="-122"/>
        <a:cs typeface="+mn-cs"/>
      </a:defRPr>
    </a:lvl2pPr>
    <a:lvl3pPr marL="914400" algn="l" rtl="0" fontAlgn="auto">
      <a:defRPr kern="1200">
        <a:solidFill>
          <a:schemeClr val="tx1"/>
        </a:solidFill>
        <a:latin typeface="Arial" panose="020B0604020202020204" pitchFamily="34" charset="0"/>
        <a:ea typeface="宋体" panose="02010600030101010101" pitchFamily="2" charset="-122"/>
        <a:cs typeface="+mn-cs"/>
      </a:defRPr>
    </a:lvl3pPr>
    <a:lvl4pPr marL="1371600" algn="l" rtl="0" fontAlgn="auto">
      <a:defRPr kern="1200">
        <a:solidFill>
          <a:schemeClr val="tx1"/>
        </a:solidFill>
        <a:latin typeface="Arial" panose="020B0604020202020204" pitchFamily="34" charset="0"/>
        <a:ea typeface="宋体" panose="02010600030101010101" pitchFamily="2" charset="-122"/>
        <a:cs typeface="+mn-cs"/>
      </a:defRPr>
    </a:lvl4pPr>
    <a:lvl5pPr marL="1828800" algn="l" rtl="0" fontAlgn="auto">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680" userDrawn="1">
          <p15:clr>
            <a:srgbClr val="A4A3A4"/>
          </p15:clr>
        </p15:guide>
        <p15:guide id="2" pos="3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00"/>
    <a:srgbClr val="A50021"/>
    <a:srgbClr val="3399FF"/>
    <a:srgbClr val="CC0000"/>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86" autoAdjust="0"/>
    <p:restoredTop sz="94660"/>
  </p:normalViewPr>
  <p:slideViewPr>
    <p:cSldViewPr showGuides="1">
      <p:cViewPr varScale="1">
        <p:scale>
          <a:sx n="79" d="100"/>
          <a:sy n="79" d="100"/>
        </p:scale>
        <p:origin x="108" y="624"/>
      </p:cViewPr>
      <p:guideLst>
        <p:guide orient="horz" pos="680"/>
        <p:guide pos="363"/>
      </p:guideLst>
    </p:cSldViewPr>
  </p:slideViewPr>
  <p:notesTextViewPr>
    <p:cViewPr>
      <p:scale>
        <a:sx n="100" d="100"/>
        <a:sy n="100" d="100"/>
      </p:scale>
      <p:origin x="0" y="0"/>
    </p:cViewPr>
  </p:notesTextViewPr>
  <p:gridSpacing cx="144018" cy="14401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2.xml"/><Relationship Id="rId5" Type="http://schemas.openxmlformats.org/officeDocument/2006/relationships/slide" Target="../slides/slide15.xml"/><Relationship Id="rId4" Type="http://schemas.openxmlformats.org/officeDocument/2006/relationships/slide" Target="../slides/slide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circle/>
  </p:transition>
  <p:extLst>
    <p:ext uri="{DCECCB84-F9BA-43D5-87BE-67443E8EF086}">
      <p15:sldGuideLst xmlns:p15="http://schemas.microsoft.com/office/powerpoint/2012/main">
        <p15:guide id="1" orient="horz" pos="2041" userDrawn="1">
          <p15:clr>
            <a:srgbClr val="FBAE40"/>
          </p15:clr>
        </p15:guide>
        <p15:guide id="2" pos="36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通用版式1">
    <p:spTree>
      <p:nvGrpSpPr>
        <p:cNvPr id="1" name=""/>
        <p:cNvGrpSpPr/>
        <p:nvPr/>
      </p:nvGrpSpPr>
      <p:grpSpPr>
        <a:xfrm>
          <a:off x="0" y="0"/>
          <a:ext cx="0" cy="0"/>
          <a:chOff x="0" y="0"/>
          <a:chExt cx="0" cy="0"/>
        </a:xfrm>
      </p:grpSpPr>
      <p:sp>
        <p:nvSpPr>
          <p:cNvPr id="13" name="AutoShape 8"/>
          <p:cNvSpPr>
            <a:spLocks noChangeArrowheads="1"/>
          </p:cNvSpPr>
          <p:nvPr userDrawn="1"/>
        </p:nvSpPr>
        <p:spPr bwMode="auto">
          <a:xfrm>
            <a:off x="769938" y="6097588"/>
            <a:ext cx="1177925" cy="246062"/>
          </a:xfrm>
          <a:prstGeom prst="ribbon2">
            <a:avLst>
              <a:gd name="adj1" fmla="val 12500"/>
              <a:gd name="adj2" fmla="val 50000"/>
            </a:avLst>
          </a:prstGeom>
          <a:solidFill>
            <a:schemeClr val="accent1"/>
          </a:solidFill>
          <a:ln w="9525">
            <a:noFill/>
            <a:round/>
          </a:ln>
          <a:effectLst>
            <a:outerShdw dist="50800" dir="5400000" algn="ctr" rotWithShape="0">
              <a:schemeClr val="bg1"/>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solidFill>
                  <a:srgbClr val="000000"/>
                </a:solidFill>
                <a:latin typeface="Times New Roman" panose="02020603050405020304" pitchFamily="18" charset="0"/>
                <a:ea typeface="方正楷体_GBK" panose="03000509000000000000" pitchFamily="65" charset="-122"/>
              </a:rPr>
              <a:t>第</a:t>
            </a:r>
            <a:fld id="{FC856F63-F1C1-4522-BC35-1638299F85C0}" type="slidenum">
              <a:rPr lang="zh-CN" altLang="en-US" sz="1200" b="1">
                <a:solidFill>
                  <a:srgbClr val="000000"/>
                </a:solidFill>
                <a:latin typeface="Times New Roman" panose="02020603050405020304" pitchFamily="18" charset="0"/>
                <a:ea typeface="方正楷体_GBK" panose="03000509000000000000" pitchFamily="65" charset="-122"/>
              </a:rPr>
              <a:t>‹#›</a:t>
            </a:fld>
            <a:r>
              <a:rPr lang="zh-CN" altLang="en-US" sz="1200" b="1">
                <a:solidFill>
                  <a:srgbClr val="000000"/>
                </a:solidFill>
                <a:latin typeface="Times New Roman" panose="02020603050405020304" pitchFamily="18" charset="0"/>
                <a:ea typeface="方正楷体_GBK" panose="03000509000000000000" pitchFamily="65" charset="-122"/>
              </a:rPr>
              <a:t>页</a:t>
            </a:r>
          </a:p>
        </p:txBody>
      </p:sp>
      <p:sp>
        <p:nvSpPr>
          <p:cNvPr id="18" name="Text Box 122" descr="{&quot;rangeId&quot;:0,&quot;isTitleShape&quot;:true}"/>
          <p:cNvSpPr txBox="1">
            <a:spLocks noChangeArrowheads="1"/>
          </p:cNvSpPr>
          <p:nvPr userDrawn="1"/>
        </p:nvSpPr>
        <p:spPr bwMode="auto">
          <a:xfrm>
            <a:off x="3889375" y="39688"/>
            <a:ext cx="7505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dirty="0">
                <a:latin typeface="微软雅黑" panose="020B0503020204020204" charset="-122"/>
                <a:ea typeface="微软雅黑" panose="020B0503020204020204" charset="-122"/>
              </a:rPr>
              <a:t>微课时16　减数分裂和受精作用</a:t>
            </a:r>
            <a:endParaRPr lang="zh-CN" altLang="zh-CN" sz="2000" b="1" dirty="0">
              <a:latin typeface="微软雅黑" panose="020B0503020204020204" charset="-122"/>
              <a:ea typeface="微软雅黑" panose="020B0503020204020204" charset="-122"/>
            </a:endParaRPr>
          </a:p>
        </p:txBody>
      </p:sp>
      <p:sp>
        <p:nvSpPr>
          <p:cNvPr id="7" name="AutoShape 26">
            <a:hlinkClick r:id="rId2" action="ppaction://hlinksldjump"/>
            <a:extLst>
              <a:ext uri="{FF2B5EF4-FFF2-40B4-BE49-F238E27FC236}">
                <a16:creationId xmlns:a16="http://schemas.microsoft.com/office/drawing/2014/main" id="{5B00128B-F7A5-6A79-8821-47129F40F4AD}"/>
              </a:ext>
            </a:extLst>
          </p:cNvPr>
          <p:cNvSpPr>
            <a:spLocks noChangeArrowheads="1"/>
          </p:cNvSpPr>
          <p:nvPr userDrawn="1"/>
        </p:nvSpPr>
        <p:spPr bwMode="auto">
          <a:xfrm>
            <a:off x="4900572" y="6061075"/>
            <a:ext cx="1260000" cy="360363"/>
          </a:xfrm>
          <a:prstGeom prst="roundRect">
            <a:avLst>
              <a:gd name="adj" fmla="val 16667"/>
            </a:avLst>
          </a:prstGeom>
          <a:solidFill>
            <a:schemeClr val="accent1">
              <a:alpha val="76862"/>
            </a:schemeClr>
          </a:solidFill>
          <a:ln w="38100">
            <a:solidFill>
              <a:schemeClr val="accent1"/>
            </a:solidFill>
            <a:round/>
            <a:headEnd/>
            <a:tailEnd/>
          </a:ln>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00" b="1">
                <a:latin typeface="黑体" panose="02010609060101010101" pitchFamily="49" charset="-122"/>
                <a:ea typeface="黑体" panose="02010609060101010101" pitchFamily="49" charset="-122"/>
              </a:rPr>
              <a:t>一维过关</a:t>
            </a:r>
            <a:endParaRPr lang="zh-CN" altLang="en-US" sz="1700" b="1" dirty="0">
              <a:solidFill>
                <a:srgbClr val="000000"/>
              </a:solidFill>
              <a:latin typeface="Times New Roman" panose="02020603050405020304" pitchFamily="18" charset="0"/>
              <a:ea typeface="黑体" panose="02010609060101010101" pitchFamily="49" charset="-122"/>
            </a:endParaRPr>
          </a:p>
        </p:txBody>
      </p:sp>
      <p:sp>
        <p:nvSpPr>
          <p:cNvPr id="8" name="AutoShape 27">
            <a:hlinkClick r:id="rId3" action="ppaction://hlinksldjump"/>
            <a:extLst>
              <a:ext uri="{FF2B5EF4-FFF2-40B4-BE49-F238E27FC236}">
                <a16:creationId xmlns:a16="http://schemas.microsoft.com/office/drawing/2014/main" id="{209248F1-5886-ECF9-2F03-F3E178149F8E}"/>
              </a:ext>
            </a:extLst>
          </p:cNvPr>
          <p:cNvSpPr>
            <a:spLocks noChangeArrowheads="1"/>
          </p:cNvSpPr>
          <p:nvPr userDrawn="1"/>
        </p:nvSpPr>
        <p:spPr bwMode="auto">
          <a:xfrm>
            <a:off x="6596269" y="6063853"/>
            <a:ext cx="1260000" cy="360363"/>
          </a:xfrm>
          <a:prstGeom prst="roundRect">
            <a:avLst>
              <a:gd name="adj" fmla="val 16667"/>
            </a:avLst>
          </a:prstGeom>
          <a:solidFill>
            <a:schemeClr val="accent1">
              <a:alpha val="76862"/>
            </a:schemeClr>
          </a:solidFill>
          <a:ln w="38100">
            <a:solidFill>
              <a:schemeClr val="accent1"/>
            </a:solidFill>
            <a:round/>
            <a:headEnd/>
            <a:tailEnd/>
          </a:ln>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00" b="1">
                <a:latin typeface="黑体" panose="02010609060101010101" pitchFamily="49" charset="-122"/>
                <a:ea typeface="黑体" panose="02010609060101010101" pitchFamily="49" charset="-122"/>
              </a:rPr>
              <a:t>二维过关</a:t>
            </a:r>
            <a:endParaRPr lang="zh-CN" altLang="en-US" sz="1700" b="1" dirty="0">
              <a:latin typeface="黑体" panose="02010609060101010101" pitchFamily="49" charset="-122"/>
              <a:ea typeface="黑体" panose="02010609060101010101" pitchFamily="49" charset="-122"/>
            </a:endParaRPr>
          </a:p>
        </p:txBody>
      </p:sp>
      <p:sp>
        <p:nvSpPr>
          <p:cNvPr id="9" name="AutoShape 26">
            <a:hlinkClick r:id="rId4" action="ppaction://hlinksldjump"/>
            <a:extLst>
              <a:ext uri="{FF2B5EF4-FFF2-40B4-BE49-F238E27FC236}">
                <a16:creationId xmlns:a16="http://schemas.microsoft.com/office/drawing/2014/main" id="{30656916-FB0B-DF14-6B42-2CD4C188C312}"/>
              </a:ext>
            </a:extLst>
          </p:cNvPr>
          <p:cNvSpPr>
            <a:spLocks noChangeArrowheads="1"/>
          </p:cNvSpPr>
          <p:nvPr userDrawn="1"/>
        </p:nvSpPr>
        <p:spPr bwMode="auto">
          <a:xfrm>
            <a:off x="8291966" y="6069409"/>
            <a:ext cx="1260000" cy="360362"/>
          </a:xfrm>
          <a:prstGeom prst="roundRect">
            <a:avLst>
              <a:gd name="adj" fmla="val 16667"/>
            </a:avLst>
          </a:prstGeom>
          <a:solidFill>
            <a:schemeClr val="accent1">
              <a:alpha val="76862"/>
            </a:schemeClr>
          </a:solidFill>
          <a:ln w="38100">
            <a:solidFill>
              <a:schemeClr val="accent1"/>
            </a:solidFill>
            <a:round/>
            <a:headEnd/>
            <a:tailEnd/>
          </a:ln>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00" b="1">
                <a:latin typeface="黑体" panose="02010609060101010101" pitchFamily="49" charset="-122"/>
                <a:ea typeface="黑体" panose="02010609060101010101" pitchFamily="49" charset="-122"/>
              </a:rPr>
              <a:t>三维过关</a:t>
            </a:r>
            <a:endParaRPr lang="zh-CN" altLang="en-US" sz="1700" b="1" dirty="0">
              <a:solidFill>
                <a:srgbClr val="000000"/>
              </a:solidFill>
              <a:latin typeface="Times New Roman" panose="02020603050405020304" pitchFamily="18" charset="0"/>
              <a:ea typeface="黑体" panose="02010609060101010101" pitchFamily="49" charset="-122"/>
            </a:endParaRPr>
          </a:p>
        </p:txBody>
      </p:sp>
      <p:sp>
        <p:nvSpPr>
          <p:cNvPr id="10" name="AutoShape 27">
            <a:hlinkClick r:id="rId5" action="ppaction://hlinksldjump"/>
            <a:extLst>
              <a:ext uri="{FF2B5EF4-FFF2-40B4-BE49-F238E27FC236}">
                <a16:creationId xmlns:a16="http://schemas.microsoft.com/office/drawing/2014/main" id="{A90D1417-3179-7ADB-74F0-128714925DE4}"/>
              </a:ext>
            </a:extLst>
          </p:cNvPr>
          <p:cNvSpPr>
            <a:spLocks noChangeArrowheads="1"/>
          </p:cNvSpPr>
          <p:nvPr userDrawn="1"/>
        </p:nvSpPr>
        <p:spPr bwMode="auto">
          <a:xfrm>
            <a:off x="9987663" y="6072188"/>
            <a:ext cx="1260000" cy="360362"/>
          </a:xfrm>
          <a:prstGeom prst="roundRect">
            <a:avLst>
              <a:gd name="adj" fmla="val 16667"/>
            </a:avLst>
          </a:prstGeom>
          <a:solidFill>
            <a:schemeClr val="accent1">
              <a:alpha val="76862"/>
            </a:schemeClr>
          </a:solidFill>
          <a:ln w="38100">
            <a:solidFill>
              <a:schemeClr val="accent1"/>
            </a:solidFill>
            <a:round/>
            <a:headEnd/>
            <a:tailEnd/>
          </a:ln>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00" b="1">
                <a:latin typeface="黑体" panose="02010609060101010101" pitchFamily="49" charset="-122"/>
                <a:ea typeface="黑体" panose="02010609060101010101" pitchFamily="49" charset="-122"/>
              </a:rPr>
              <a:t>四维过关</a:t>
            </a:r>
            <a:endParaRPr lang="zh-CN" altLang="en-US" sz="1700" b="1" dirty="0">
              <a:latin typeface="黑体" panose="02010609060101010101" pitchFamily="49" charset="-122"/>
              <a:ea typeface="黑体" panose="02010609060101010101" pitchFamily="49" charset="-122"/>
            </a:endParaRPr>
          </a:p>
        </p:txBody>
      </p:sp>
      <p:sp>
        <p:nvSpPr>
          <p:cNvPr id="11" name="AutoShape 25">
            <a:hlinkClick r:id="rId6" action="ppaction://hlinksldjump"/>
            <a:extLst>
              <a:ext uri="{FF2B5EF4-FFF2-40B4-BE49-F238E27FC236}">
                <a16:creationId xmlns:a16="http://schemas.microsoft.com/office/drawing/2014/main" id="{A7F57605-8BB1-C4B9-0958-826E38DA1FD6}"/>
              </a:ext>
            </a:extLst>
          </p:cNvPr>
          <p:cNvSpPr>
            <a:spLocks noChangeArrowheads="1"/>
          </p:cNvSpPr>
          <p:nvPr userDrawn="1"/>
        </p:nvSpPr>
        <p:spPr bwMode="auto">
          <a:xfrm>
            <a:off x="3204875" y="6066631"/>
            <a:ext cx="1260000" cy="360363"/>
          </a:xfrm>
          <a:prstGeom prst="roundRect">
            <a:avLst>
              <a:gd name="adj" fmla="val 16667"/>
            </a:avLst>
          </a:prstGeom>
          <a:solidFill>
            <a:schemeClr val="accent1">
              <a:alpha val="76862"/>
            </a:schemeClr>
          </a:solidFill>
          <a:ln w="38100">
            <a:solidFill>
              <a:schemeClr val="accent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00" b="1">
                <a:latin typeface="黑体" panose="02010609060101010101" pitchFamily="49" charset="-122"/>
                <a:ea typeface="黑体" panose="02010609060101010101" pitchFamily="49" charset="-122"/>
              </a:rPr>
              <a:t>新课标要求</a:t>
            </a:r>
            <a:endParaRPr lang="zh-CN" altLang="en-US" sz="1700" b="1" dirty="0">
              <a:latin typeface="黑体" panose="02010609060101010101" pitchFamily="49" charset="-122"/>
              <a:ea typeface="黑体" panose="02010609060101010101" pitchFamily="49" charset="-122"/>
            </a:endParaRPr>
          </a:p>
        </p:txBody>
      </p:sp>
    </p:spTree>
  </p:cSld>
  <p:clrMapOvr>
    <a:masterClrMapping/>
  </p:clrMapOvr>
  <p:transition>
    <p:circle/>
  </p:transition>
  <p:extLst>
    <p:ext uri="{DCECCB84-F9BA-43D5-87BE-67443E8EF086}">
      <p15:sldGuideLst xmlns:p15="http://schemas.microsoft.com/office/powerpoint/2012/main">
        <p15:guide id="1" orient="horz" pos="2041" userDrawn="1">
          <p15:clr>
            <a:srgbClr val="FBAE40"/>
          </p15:clr>
        </p15:guide>
        <p15:guide id="2" pos="362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4"/>
          <p:cNvSpPr>
            <a:spLocks noChangeArrowheads="1"/>
          </p:cNvSpPr>
          <p:nvPr userDrawn="1"/>
        </p:nvSpPr>
        <p:spPr bwMode="auto">
          <a:xfrm>
            <a:off x="0" y="0"/>
            <a:ext cx="11522075" cy="719138"/>
          </a:xfrm>
          <a:prstGeom prst="rect">
            <a:avLst/>
          </a:prstGeom>
          <a:solidFill>
            <a:schemeClr val="accent1"/>
          </a:solidFill>
          <a:ln w="9525">
            <a:noFill/>
            <a:miter lim="800000"/>
          </a:ln>
          <a:effectLst/>
        </p:spPr>
        <p:txBody>
          <a:bodyPr wrap="none" anchor="ctr"/>
          <a:lstStyle/>
          <a:p>
            <a:pPr>
              <a:defRPr/>
            </a:pPr>
            <a:endParaRPr lang="zh-CN" altLang="en-US">
              <a:latin typeface="Arial" panose="020B0604020202020204" pitchFamily="34" charset="0"/>
            </a:endParaRPr>
          </a:p>
        </p:txBody>
      </p:sp>
      <p:pic>
        <p:nvPicPr>
          <p:cNvPr id="3" name="Picture 12" descr="图片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970588"/>
            <a:ext cx="11522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6"/>
          <p:cNvSpPr txBox="1">
            <a:spLocks noChangeArrowheads="1"/>
          </p:cNvSpPr>
          <p:nvPr userDrawn="1"/>
        </p:nvSpPr>
        <p:spPr bwMode="auto">
          <a:xfrm>
            <a:off x="73025" y="179388"/>
            <a:ext cx="4196983" cy="430887"/>
          </a:xfrm>
          <a:prstGeom prst="rect">
            <a:avLst/>
          </a:prstGeom>
          <a:noFill/>
          <a:ln w="9525">
            <a:noFill/>
            <a:miter lim="800000"/>
          </a:ln>
          <a:effec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200" dirty="0">
                <a:solidFill>
                  <a:srgbClr val="CC0000"/>
                </a:solidFill>
                <a:latin typeface="华文行楷" panose="02010800040101010101" pitchFamily="2" charset="-122"/>
                <a:ea typeface="华文行楷" panose="02010800040101010101" pitchFamily="2" charset="-122"/>
              </a:rPr>
              <a:t>学测合格性考试   考点直击  生物</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1" userDrawn="1">
          <p15:clr>
            <a:srgbClr val="F26B43"/>
          </p15:clr>
        </p15:guide>
        <p15:guide id="2" pos="36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YTSlide_2_0_1.6_3_1.6_2.2_生物_0_1_0_0">
    <p:spTree>
      <p:nvGrpSpPr>
        <p:cNvPr id="1" name=""/>
        <p:cNvGrpSpPr/>
        <p:nvPr/>
      </p:nvGrpSpPr>
      <p:grpSpPr>
        <a:xfrm>
          <a:off x="0" y="0"/>
          <a:ext cx="0" cy="0"/>
          <a:chOff x="0" y="0"/>
          <a:chExt cx="0" cy="0"/>
        </a:xfrm>
      </p:grpSpPr>
      <p:sp>
        <p:nvSpPr>
          <p:cNvPr id="478212" name="AutoShape 4"/>
          <p:cNvSpPr>
            <a:spLocks noChangeArrowheads="1"/>
          </p:cNvSpPr>
          <p:nvPr/>
        </p:nvSpPr>
        <p:spPr bwMode="auto">
          <a:xfrm>
            <a:off x="1163638" y="2232025"/>
            <a:ext cx="9118600" cy="1360488"/>
          </a:xfrm>
          <a:prstGeom prst="roundRect">
            <a:avLst>
              <a:gd name="adj" fmla="val 16667"/>
            </a:avLst>
          </a:prstGeom>
          <a:solidFill>
            <a:schemeClr val="accent1">
              <a:alpha val="76862"/>
            </a:schemeClr>
          </a:solidFill>
          <a:ln w="38100">
            <a:solidFill>
              <a:schemeClr val="accent1"/>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0" hangingPunct="0">
              <a:lnSpc>
                <a:spcPct val="150000"/>
              </a:lnSpc>
            </a:pPr>
            <a:r>
              <a:rPr lang="zh-CN" altLang="en-US" sz="2800" b="1" dirty="0">
                <a:solidFill>
                  <a:srgbClr val="000000"/>
                </a:solidFill>
                <a:ea typeface="黑体" panose="02010609060101010101" pitchFamily="49" charset="-122"/>
                <a:cs typeface="Times New Roman" panose="02020603050405020304" pitchFamily="18" charset="0"/>
              </a:rPr>
              <a:t>必修2　遗传与进化</a:t>
            </a:r>
            <a:endParaRPr lang="en-US" altLang="zh-CN" sz="2800" b="1" dirty="0">
              <a:solidFill>
                <a:srgbClr val="000000"/>
              </a:solidFill>
              <a:ea typeface="黑体" panose="02010609060101010101" pitchFamily="49" charset="-122"/>
              <a:cs typeface="Times New Roman" panose="02020603050405020304" pitchFamily="18" charset="0"/>
            </a:endParaRPr>
          </a:p>
          <a:p>
            <a:pPr algn="ctr" eaLnBrk="1" hangingPunct="1">
              <a:lnSpc>
                <a:spcPct val="150000"/>
              </a:lnSpc>
            </a:pPr>
            <a:endParaRPr lang="en-US" altLang="zh-CN" sz="2800" b="1" dirty="0">
              <a:solidFill>
                <a:srgbClr val="000000"/>
              </a:solidFill>
              <a:ea typeface="黑体" panose="02010609060101010101" pitchFamily="49" charset="-122"/>
              <a:cs typeface="Times New Roman" panose="02020603050405020304" pitchFamily="18" charset="0"/>
            </a:endParaRPr>
          </a:p>
        </p:txBody>
      </p:sp>
      <p:sp>
        <p:nvSpPr>
          <p:cNvPr id="478213" name="Line 5"/>
          <p:cNvSpPr>
            <a:spLocks noChangeShapeType="1"/>
          </p:cNvSpPr>
          <p:nvPr/>
        </p:nvSpPr>
        <p:spPr bwMode="auto">
          <a:xfrm>
            <a:off x="1163638" y="2951163"/>
            <a:ext cx="9074150" cy="0"/>
          </a:xfrm>
          <a:prstGeom prst="line">
            <a:avLst/>
          </a:prstGeom>
          <a:noFill/>
          <a:ln w="28575">
            <a:solidFill>
              <a:srgbClr val="666699"/>
            </a:solidFill>
            <a:round/>
          </a:ln>
          <a:extLst>
            <a:ext uri="{909E8E84-426E-40DD-AFC4-6F175D3DCCD1}">
              <a14:hiddenFill xmlns:a14="http://schemas.microsoft.com/office/drawing/2010/main">
                <a:noFill/>
              </a14:hiddenFill>
            </a:ext>
          </a:extLst>
        </p:spPr>
        <p:txBody>
          <a:bodyPr/>
          <a:lstStyle/>
          <a:p>
            <a:endParaRPr lang="zh-CN" altLang="en-US"/>
          </a:p>
        </p:txBody>
      </p:sp>
      <p:sp>
        <p:nvSpPr>
          <p:cNvPr id="3" name="文本框 2"/>
          <p:cNvSpPr txBox="1"/>
          <p:nvPr/>
        </p:nvSpPr>
        <p:spPr>
          <a:xfrm>
            <a:off x="2336756" y="2955818"/>
            <a:ext cx="6768846" cy="523220"/>
          </a:xfrm>
          <a:prstGeom prst="rect">
            <a:avLst/>
          </a:prstGeom>
          <a:noFill/>
        </p:spPr>
        <p:txBody>
          <a:bodyPr wrap="square" rtlCol="0">
            <a:spAutoFit/>
          </a:bodyPr>
          <a:lstStyle/>
          <a:p>
            <a:pPr algn="ctr" eaLnBrk="1" latinLnBrk="0" hangingPunct="0"/>
            <a:r>
              <a:rPr lang="zh-CN" altLang="en-US" sz="2800" b="1" dirty="0">
                <a:latin typeface="黑体" panose="02010609060101010101" pitchFamily="49" charset="-122"/>
                <a:ea typeface="黑体" panose="02010609060101010101" pitchFamily="49" charset="-122"/>
              </a:rPr>
              <a:t>微课时16　减数分裂和受精作用</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78212"/>
                                        </p:tgtEl>
                                        <p:attrNameLst>
                                          <p:attrName>style.visibility</p:attrName>
                                        </p:attrNameLst>
                                      </p:cBhvr>
                                      <p:to>
                                        <p:strVal val="visible"/>
                                      </p:to>
                                    </p:set>
                                    <p:animEffect transition="in" filter="randombar(horizontal)">
                                      <p:cBhvr>
                                        <p:cTn id="7" dur="500"/>
                                        <p:tgtEl>
                                          <p:spTgt spid="4782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4" presetClass="entr" presetSubtype="10" fill="hold" nodeType="withEffect">
                                  <p:stCondLst>
                                    <p:cond delay="0"/>
                                  </p:stCondLst>
                                  <p:childTnLst>
                                    <p:set>
                                      <p:cBhvr>
                                        <p:cTn id="9" dur="1" fill="hold">
                                          <p:stCondLst>
                                            <p:cond delay="0"/>
                                          </p:stCondLst>
                                        </p:cTn>
                                        <p:tgtEl>
                                          <p:spTgt spid="478213"/>
                                        </p:tgtEl>
                                        <p:attrNameLst>
                                          <p:attrName>style.visibility</p:attrName>
                                        </p:attrNameLst>
                                      </p:cBhvr>
                                      <p:to>
                                        <p:strVal val="visible"/>
                                      </p:to>
                                    </p:set>
                                    <p:animEffect transition="in" filter="randombar(horizontal)">
                                      <p:cBhvr>
                                        <p:cTn id="10" dur="500"/>
                                        <p:tgtEl>
                                          <p:spTgt spid="47821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2"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646" name="yt_shape_11646"/>
              <p:cNvSpPr txBox="1"/>
              <p:nvPr/>
            </p:nvSpPr>
            <p:spPr>
              <a:xfrm>
                <a:off x="576127" y="1080000"/>
                <a:ext cx="10750991" cy="4863319"/>
              </a:xfrm>
              <a:prstGeom prst="rect">
                <a:avLst/>
              </a:prstGeom>
            </p:spPr>
            <p:txBody>
              <a:bodyPr vert="horz" wrap="square" lIns="0" tIns="0" rIns="0" bIns="0" rtlCol="0">
                <a:noAutofit/>
              </a:bodyPr>
              <a:lstStyle/>
              <a:p>
                <a:pPr eaLnBrk="1" latinLnBrk="0" hangingPunct="0">
                  <a:lnSpc>
                    <a:spcPct val="129999"/>
                  </a:lnSpc>
                </a:pPr>
                <a:r>
                  <a:rPr lang="zh-CN" altLang="zh-CN" sz="2400" b="0" i="0" u="none" dirty="0">
                    <a:solidFill>
                      <a:srgbClr val="000000"/>
                    </a:solidFill>
                    <a:effectLst/>
                    <a:latin typeface="Times New Roman" pitchFamily="24"/>
                    <a:ea typeface="黑体" pitchFamily="24"/>
                    <a:sym typeface=",isEnd"/>
                  </a:rPr>
                  <a:t>二、 受精作用</a:t>
                </a:r>
              </a:p>
              <a:p>
                <a:pPr indent="609523" eaLnBrk="1" latinLnBrk="0" hangingPunct="0">
                  <a:lnSpc>
                    <a:spcPct val="129999"/>
                  </a:lnSpc>
                </a:pPr>
                <a:r>
                  <a:rPr lang="en-US" altLang="zh-CN" sz="2400" b="0" i="0" u="none" dirty="0">
                    <a:solidFill>
                      <a:srgbClr val="000000"/>
                    </a:solidFill>
                    <a:effectLst/>
                    <a:latin typeface="Times New Roman" pitchFamily="24"/>
                    <a:ea typeface="宋体" pitchFamily="24"/>
                  </a:rPr>
                  <a:t>1</a:t>
                </a:r>
                <a:r>
                  <a:rPr lang="en-US"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概念</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卵细胞和精子相互</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00" u="sng" dirty="0">
                    <a:solidFill>
                      <a:srgbClr val="000000"/>
                    </a:solidFill>
                    <a:uFill>
                      <a:solidFill>
                        <a:srgbClr val="000000"/>
                      </a:solidFill>
                    </a:uFill>
                    <a:latin typeface="Times New Roman"/>
                  </a:rPr>
                  <a:t> </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融合成为</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600" u="sng" dirty="0">
                    <a:solidFill>
                      <a:srgbClr val="000000"/>
                    </a:solidFill>
                    <a:uFill>
                      <a:solidFill>
                        <a:srgbClr val="000000"/>
                      </a:solidFill>
                    </a:uFill>
                    <a:latin typeface="Times New Roman"/>
                  </a:rPr>
                  <a:t> </a:t>
                </a:r>
                <a:r>
                  <a:rPr lang="zh-CN" altLang="zh-CN" sz="2400" b="0" i="0" u="none" dirty="0">
                    <a:solidFill>
                      <a:srgbClr val="000000"/>
                    </a:solidFill>
                    <a:effectLst/>
                    <a:latin typeface="Times New Roman" pitchFamily="24"/>
                    <a:ea typeface="宋体" pitchFamily="24"/>
                  </a:rPr>
                  <a:t>的过程</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_⨹_1_07939,isEnd"/>
                  </a:rPr>
                  <a:t>该</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过程体现了细胞膜的</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600" u="sng" dirty="0">
                    <a:solidFill>
                      <a:srgbClr val="000000"/>
                    </a:solidFill>
                    <a:uFill>
                      <a:solidFill>
                        <a:srgbClr val="000000"/>
                      </a:solidFill>
                    </a:uFill>
                    <a:latin typeface="Times New Roman"/>
                  </a:rPr>
                  <a:t> </a:t>
                </a:r>
                <a:r>
                  <a:rPr sz="100" spc="-100" dirty="0">
                    <a:latin typeface="Times New Roman"/>
                  </a:rPr>
                  <a:t>⁠</a:t>
                </a:r>
                <a:r>
                  <a:rPr lang="zh-CN" altLang="zh-CN" sz="2400" b="0" i="0" u="none" dirty="0">
                    <a:solidFill>
                      <a:srgbClr val="000000"/>
                    </a:solidFill>
                    <a:effectLst/>
                    <a:latin typeface="宋体" pitchFamily="24"/>
                    <a:ea typeface="宋体" pitchFamily="24"/>
                    <a:sym typeface=",isEnd"/>
                  </a:rPr>
                  <a:t>。</a:t>
                </a:r>
              </a:p>
              <a:p>
                <a:pPr indent="609523" eaLnBrk="1" latinLnBrk="0" hangingPunct="0">
                  <a:lnSpc>
                    <a:spcPct val="100000"/>
                  </a:lnSpc>
                </a:pPr>
                <a:r>
                  <a:rPr lang="en-US" altLang="zh-CN" sz="2400" b="0" i="0" u="none" dirty="0">
                    <a:solidFill>
                      <a:srgbClr val="000000"/>
                    </a:solidFill>
                    <a:effectLst/>
                    <a:latin typeface="Times New Roman" pitchFamily="24"/>
                    <a:ea typeface="宋体" pitchFamily="24"/>
                  </a:rPr>
                  <a:t>2</a:t>
                </a:r>
                <a:r>
                  <a:rPr lang="en-US"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_⨹_3_2d523,isEnd"/>
                  </a:rPr>
                  <a:t> 过程</a:t>
                </a:r>
                <a:br>
                  <a:rPr lang="zh-CN" altLang="zh-CN" sz="2400" b="0" i="0" u="none" dirty="0">
                    <a:solidFill>
                      <a:srgbClr val="000000"/>
                    </a:solidFill>
                    <a:effectLst/>
                    <a:latin typeface="Times New Roman" pitchFamily="24"/>
                    <a:ea typeface="宋体" pitchFamily="24"/>
                  </a:rPr>
                </a:br>
                <a14:m>
                  <m:oMathPara xmlns:m="http://schemas.openxmlformats.org/officeDocument/2006/math">
                    <m:oMathParaPr>
                      <m:jc m:val="centerGroup"/>
                    </m:oMathParaPr>
                    <m:oMath xmlns:m="http://schemas.openxmlformats.org/officeDocument/2006/math">
                      <m:d>
                        <m:dPr>
                          <m:begChr m:val="{"/>
                          <m:endChr m:val=""/>
                          <m:ctrlPr>
                            <a:rPr lang="en-US" altLang="zh-CN" sz="2400" b="0" i="1">
                              <a:solidFill>
                                <a:srgbClr val="010000"/>
                              </a:solidFill>
                              <a:effectLst/>
                              <a:latin typeface="Cambria Math" panose="02040503050406030204" pitchFamily="18" charset="0"/>
                              <a:ea typeface="Cambria Math" panose="02040503050406030204" pitchFamily="48" charset="0"/>
                            </a:rPr>
                          </m:ctrlPr>
                        </m:dPr>
                        <m:e>
                          <m:eqArr>
                            <m:eqArrPr>
                              <m:ctrlPr>
                                <a:rPr lang="en-US" altLang="zh-CN" sz="2400" b="0" i="1">
                                  <a:solidFill>
                                    <a:srgbClr val="010000"/>
                                  </a:solidFill>
                                  <a:effectLst/>
                                  <a:latin typeface="Cambria Math" panose="02040503050406030204" pitchFamily="18" charset="0"/>
                                  <a:ea typeface="Cambria Math" panose="02040503050406030204" pitchFamily="48" charset="0"/>
                                </a:rPr>
                              </m:ctrlPr>
                            </m:eqArrPr>
                            <m:e>
                              <m:r>
                                <a:rPr lang="en-US" altLang="zh-CN" sz="2400" b="0" i="1">
                                  <a:solidFill>
                                    <a:srgbClr val="010000"/>
                                  </a:solidFill>
                                  <a:effectLst/>
                                  <a:latin typeface="Cambria Math" panose="02040503050406030204" pitchFamily="48" charset="0"/>
                                  <a:ea typeface="Cambria Math" panose="02040503050406030204" pitchFamily="48" charset="0"/>
                                </a:rPr>
                                <m:t>&amp;</m:t>
                              </m:r>
                              <m:r>
                                <m:rPr>
                                  <m:nor/>
                                </m:rPr>
                                <a:rPr lang="zh-CN" altLang="zh-CN" sz="2400" b="0" i="0">
                                  <a:solidFill>
                                    <a:srgbClr val="010000"/>
                                  </a:solidFill>
                                  <a:effectLst/>
                                  <a:latin typeface="Times New Roman" panose="02040503050406030204" pitchFamily="48" charset="0"/>
                                  <a:ea typeface="宋体" panose="02040503050406030204" pitchFamily="48" charset="0"/>
                                </a:rPr>
                                <m:t>精子的</m:t>
                              </m:r>
                              <m:bar>
                                <m:barPr>
                                  <m:ctrlPr>
                                    <a:rPr lang="en-US" altLang="zh-CN" sz="2400" b="0" i="1">
                                      <a:solidFill>
                                        <a:srgbClr val="010000"/>
                                      </a:solidFill>
                                      <a:effectLst/>
                                      <a:latin typeface="Cambria Math" panose="02040503050406030204" pitchFamily="18" charset="0"/>
                                      <a:ea typeface="Cambria Math" panose="02040503050406030204" pitchFamily="48" charset="0"/>
                                    </a:rPr>
                                  </m:ctrlPr>
                                </m:barPr>
                                <m:e>
                                  <m:r>
                                    <m:rPr>
                                      <m:nor/>
                                    </m:rPr>
                                    <a:rPr lang="zh-CN" altLang="zh-CN" sz="2400" b="0" i="0">
                                      <a:solidFill>
                                        <a:srgbClr val="010000"/>
                                      </a:solidFill>
                                      <a:effectLst/>
                                      <a:latin typeface="Times New Roman" panose="02040503050406030204" pitchFamily="48" charset="0"/>
                                      <a:ea typeface="宋体" panose="02040503050406030204" pitchFamily="48" charset="0"/>
                                    </a:rPr>
                                    <m:t>　</m:t>
                                  </m:r>
                                  <m:r>
                                    <m:rPr>
                                      <m:nor/>
                                    </m:rPr>
                                    <a:rPr lang="zh-CN" altLang="zh-CN" sz="2400" b="0" i="0" smtClean="0">
                                      <a:solidFill>
                                        <a:srgbClr val="FE0000">
                                          <a:alpha val="0"/>
                                        </a:srgbClr>
                                      </a:solidFill>
                                      <a:effectLst/>
                                      <a:latin typeface="Times New Roman" panose="02040503050406030204" pitchFamily="48" charset="0"/>
                                      <a:ea typeface="宋体" panose="02040503050406030204" pitchFamily="48" charset="0"/>
                                    </a:rPr>
                                    <m:t>头部</m:t>
                                  </m:r>
                                  <m:r>
                                    <m:rPr>
                                      <m:nor/>
                                    </m:rPr>
                                    <a:rPr lang="zh-CN" altLang="zh-CN" sz="2400" b="0" i="0">
                                      <a:solidFill>
                                        <a:srgbClr val="010000"/>
                                      </a:solidFill>
                                      <a:effectLst/>
                                      <a:latin typeface="Times New Roman" panose="02040503050406030204" pitchFamily="48" charset="0"/>
                                      <a:ea typeface="宋体" panose="02040503050406030204" pitchFamily="48" charset="0"/>
                                    </a:rPr>
                                    <m:t>　</m:t>
                                  </m:r>
                                </m:e>
                              </m:bar>
                              <m:r>
                                <m:rPr>
                                  <m:nor/>
                                </m:rPr>
                                <a:rPr lang="zh-CN" altLang="zh-CN" sz="2400" b="0" i="0">
                                  <a:solidFill>
                                    <a:srgbClr val="010000"/>
                                  </a:solidFill>
                                  <a:effectLst/>
                                  <a:latin typeface="Times New Roman" panose="02040503050406030204" pitchFamily="48" charset="0"/>
                                  <a:ea typeface="宋体" panose="02040503050406030204" pitchFamily="48" charset="0"/>
                                </a:rPr>
                                <m:t>进入卵细胞，尾部留在外面，同时卵细胞的</m:t>
                              </m:r>
                              <m:bar>
                                <m:barPr>
                                  <m:ctrlPr>
                                    <a:rPr lang="en-US" altLang="zh-CN" sz="2400" b="0" i="1">
                                      <a:solidFill>
                                        <a:srgbClr val="010000"/>
                                      </a:solidFill>
                                      <a:effectLst/>
                                      <a:latin typeface="Cambria Math" panose="02040503050406030204" pitchFamily="18" charset="0"/>
                                      <a:ea typeface="Cambria Math" panose="02040503050406030204" pitchFamily="48" charset="0"/>
                                    </a:rPr>
                                  </m:ctrlPr>
                                </m:barPr>
                                <m:e>
                                  <m:r>
                                    <m:rPr>
                                      <m:nor/>
                                    </m:rPr>
                                    <a:rPr lang="zh-CN" altLang="zh-CN" sz="2400" b="0" i="0">
                                      <a:solidFill>
                                        <a:srgbClr val="010000"/>
                                      </a:solidFill>
                                      <a:effectLst/>
                                      <a:latin typeface="Times New Roman" panose="02040503050406030204" pitchFamily="48" charset="0"/>
                                      <a:ea typeface="宋体" panose="02040503050406030204" pitchFamily="48" charset="0"/>
                                    </a:rPr>
                                    <m:t>　</m:t>
                                  </m:r>
                                  <m:r>
                                    <m:rPr>
                                      <m:nor/>
                                    </m:rPr>
                                    <a:rPr lang="zh-CN" altLang="zh-CN" sz="2400" b="0" i="0" smtClean="0">
                                      <a:solidFill>
                                        <a:srgbClr val="FE0000">
                                          <a:alpha val="0"/>
                                        </a:srgbClr>
                                      </a:solidFill>
                                      <a:effectLst/>
                                      <a:latin typeface="Times New Roman" panose="02040503050406030204" pitchFamily="48" charset="0"/>
                                      <a:ea typeface="宋体" panose="02040503050406030204" pitchFamily="48" charset="0"/>
                                    </a:rPr>
                                    <m:t>细胞膜</m:t>
                                  </m:r>
                                  <m:r>
                                    <m:rPr>
                                      <m:nor/>
                                    </m:rPr>
                                    <a:rPr lang="zh-CN" altLang="zh-CN" sz="2400" b="0" i="0">
                                      <a:solidFill>
                                        <a:srgbClr val="010000"/>
                                      </a:solidFill>
                                      <a:effectLst/>
                                      <a:latin typeface="Times New Roman" panose="02040503050406030204" pitchFamily="48" charset="0"/>
                                      <a:ea typeface="宋体" panose="02040503050406030204" pitchFamily="48" charset="0"/>
                                    </a:rPr>
                                    <m:t>　</m:t>
                                  </m:r>
                                </m:e>
                              </m:bar>
                            </m:e>
                            <m:e>
                              <m:r>
                                <a:rPr lang="en-US" altLang="zh-CN" sz="2400" b="0" i="1">
                                  <a:solidFill>
                                    <a:srgbClr val="010000"/>
                                  </a:solidFill>
                                  <a:effectLst/>
                                  <a:latin typeface="Cambria Math" panose="02040503050406030204" pitchFamily="48" charset="0"/>
                                  <a:ea typeface="Cambria Math" panose="02040503050406030204" pitchFamily="48" charset="0"/>
                                </a:rPr>
                                <m:t>&amp;</m:t>
                              </m:r>
                              <m:r>
                                <m:rPr>
                                  <m:nor/>
                                </m:rPr>
                                <a:rPr lang="zh-CN" altLang="zh-CN" sz="2400" b="0" i="0">
                                  <a:solidFill>
                                    <a:srgbClr val="010000"/>
                                  </a:solidFill>
                                  <a:effectLst/>
                                  <a:latin typeface="Times New Roman" panose="02040503050406030204" pitchFamily="48" charset="0"/>
                                  <a:ea typeface="宋体" panose="02040503050406030204" pitchFamily="48" charset="0"/>
                                </a:rPr>
                                <m:t>会发生复杂的生理反应，以阻止其他精子再进入</m:t>
                              </m:r>
                            </m:e>
                            <m:e>
                              <m:r>
                                <a:rPr lang="en-US" altLang="zh-CN" sz="2400" b="0" i="1">
                                  <a:solidFill>
                                    <a:srgbClr val="010000"/>
                                  </a:solidFill>
                                  <a:effectLst/>
                                  <a:latin typeface="Cambria Math" panose="02040503050406030204" pitchFamily="48" charset="0"/>
                                  <a:ea typeface="Cambria Math" panose="02040503050406030204" pitchFamily="48" charset="0"/>
                                </a:rPr>
                                <m:t>&amp;</m:t>
                              </m:r>
                              <m:r>
                                <m:rPr>
                                  <m:nor/>
                                </m:rPr>
                                <a:rPr lang="zh-CN" altLang="zh-CN" sz="2400" b="0" i="0">
                                  <a:solidFill>
                                    <a:srgbClr val="010000"/>
                                  </a:solidFill>
                                  <a:effectLst/>
                                  <a:latin typeface="Times New Roman" panose="02040503050406030204" pitchFamily="48" charset="0"/>
                                  <a:ea typeface="宋体" panose="02040503050406030204" pitchFamily="48" charset="0"/>
                                </a:rPr>
                                <m:t>精子的细胞核与卵细胞的细胞核相融合，使彼此的</m:t>
                              </m:r>
                              <m:bar>
                                <m:barPr>
                                  <m:ctrlPr>
                                    <a:rPr lang="en-US" altLang="zh-CN" sz="2400" b="0" i="1">
                                      <a:solidFill>
                                        <a:srgbClr val="010000"/>
                                      </a:solidFill>
                                      <a:effectLst/>
                                      <a:latin typeface="Cambria Math" panose="02040503050406030204" pitchFamily="18" charset="0"/>
                                      <a:ea typeface="Cambria Math" panose="02040503050406030204" pitchFamily="48" charset="0"/>
                                    </a:rPr>
                                  </m:ctrlPr>
                                </m:barPr>
                                <m:e>
                                  <m:r>
                                    <m:rPr>
                                      <m:nor/>
                                    </m:rPr>
                                    <a:rPr lang="zh-CN" altLang="zh-CN" sz="2400" b="0" i="0">
                                      <a:solidFill>
                                        <a:srgbClr val="010000"/>
                                      </a:solidFill>
                                      <a:effectLst/>
                                      <a:latin typeface="Times New Roman" panose="02040503050406030204" pitchFamily="48" charset="0"/>
                                      <a:ea typeface="宋体" panose="02040503050406030204" pitchFamily="48" charset="0"/>
                                    </a:rPr>
                                    <m:t>　</m:t>
                                  </m:r>
                                  <m:r>
                                    <m:rPr>
                                      <m:nor/>
                                    </m:rPr>
                                    <a:rPr lang="zh-CN" altLang="zh-CN" sz="2400" b="0" i="0" smtClean="0">
                                      <a:solidFill>
                                        <a:srgbClr val="FE0000">
                                          <a:alpha val="0"/>
                                        </a:srgbClr>
                                      </a:solidFill>
                                      <a:effectLst/>
                                      <a:latin typeface="Times New Roman" panose="02040503050406030204" pitchFamily="48" charset="0"/>
                                      <a:ea typeface="宋体" panose="02040503050406030204" pitchFamily="48" charset="0"/>
                                    </a:rPr>
                                    <m:t>染色体</m:t>
                                  </m:r>
                                  <m:r>
                                    <m:rPr>
                                      <m:nor/>
                                    </m:rPr>
                                    <a:rPr lang="zh-CN" altLang="zh-CN" sz="2400" b="0" i="0">
                                      <a:solidFill>
                                        <a:srgbClr val="010000"/>
                                      </a:solidFill>
                                      <a:effectLst/>
                                      <a:latin typeface="Times New Roman" panose="02040503050406030204" pitchFamily="48" charset="0"/>
                                      <a:ea typeface="宋体" panose="02040503050406030204" pitchFamily="48" charset="0"/>
                                    </a:rPr>
                                    <m:t>　</m:t>
                                  </m:r>
                                </m:e>
                              </m:bar>
                              <m:r>
                                <m:rPr>
                                  <m:nor/>
                                </m:rPr>
                                <a:rPr lang="zh-CN" altLang="zh-CN" sz="2400" b="0" i="0">
                                  <a:solidFill>
                                    <a:srgbClr val="010000"/>
                                  </a:solidFill>
                                  <a:effectLst/>
                                  <a:latin typeface="Times New Roman" panose="02040503050406030204" pitchFamily="48" charset="0"/>
                                  <a:ea typeface="宋体" panose="02040503050406030204" pitchFamily="48" charset="0"/>
                                </a:rPr>
                                <m:t>会合在一起</m:t>
                              </m:r>
                            </m:e>
                          </m:eqArr>
                        </m:e>
                      </m:d>
                    </m:oMath>
                  </m:oMathPara>
                </a14:m>
                <a:endParaRPr lang="zh-CN" altLang="zh-CN" sz="2400" b="0" i="0" u="none" dirty="0">
                  <a:solidFill>
                    <a:srgbClr val="000000"/>
                  </a:solidFill>
                  <a:effectLst/>
                  <a:latin typeface="Times New Roman" pitchFamily="24"/>
                  <a:ea typeface="宋体" pitchFamily="24"/>
                  <a:sym typeface=",isEnd"/>
                </a:endParaRPr>
              </a:p>
              <a:p>
                <a:pPr indent="609523" eaLnBrk="1" latinLnBrk="0" hangingPunct="0">
                  <a:lnSpc>
                    <a:spcPct val="129999"/>
                  </a:lnSpc>
                </a:pPr>
                <a:r>
                  <a:rPr lang="en-US" altLang="zh-CN" sz="2400" b="0" i="0" u="none" dirty="0">
                    <a:solidFill>
                      <a:srgbClr val="000000"/>
                    </a:solidFill>
                    <a:effectLst/>
                    <a:latin typeface="Times New Roman" pitchFamily="24"/>
                    <a:ea typeface="宋体" pitchFamily="24"/>
                  </a:rPr>
                  <a:t>3</a:t>
                </a:r>
                <a:r>
                  <a:rPr lang="en-US"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结果</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受精卵中的染色体数目又恢复到</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600" u="sng" dirty="0">
                    <a:solidFill>
                      <a:srgbClr val="000000"/>
                    </a:solidFill>
                    <a:uFill>
                      <a:solidFill>
                        <a:srgbClr val="000000"/>
                      </a:solidFill>
                    </a:uFill>
                    <a:latin typeface="Times New Roman"/>
                  </a:rPr>
                  <a:t> </a:t>
                </a:r>
                <a:r>
                  <a:rPr lang="zh-CN" altLang="zh-CN" sz="2400" b="0" i="0" u="none" dirty="0">
                    <a:solidFill>
                      <a:srgbClr val="000000"/>
                    </a:solidFill>
                    <a:effectLst/>
                    <a:latin typeface="Times New Roman" pitchFamily="24"/>
                    <a:ea typeface="宋体" pitchFamily="24"/>
                  </a:rPr>
                  <a:t>中的数目</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_⨹_3_a6ec4,isEnd"/>
                  </a:rPr>
                  <a:t>其中有</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一半染色体来自</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400" u="sng" dirty="0">
                    <a:solidFill>
                      <a:srgbClr val="000000"/>
                    </a:solidFill>
                    <a:uFill>
                      <a:solidFill>
                        <a:srgbClr val="000000"/>
                      </a:solidFill>
                    </a:uFill>
                    <a:latin typeface="Times New Roman"/>
                  </a:rPr>
                  <a:t> </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另一半来自</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00" u="sng" dirty="0">
                    <a:solidFill>
                      <a:srgbClr val="000000"/>
                    </a:solidFill>
                    <a:uFill>
                      <a:solidFill>
                        <a:srgbClr val="000000"/>
                      </a:solidFill>
                    </a:uFill>
                    <a:latin typeface="Times New Roman"/>
                  </a:rPr>
                  <a:t> </a:t>
                </a:r>
                <a:r>
                  <a:rPr sz="100" spc="-100" dirty="0">
                    <a:latin typeface="Times New Roman"/>
                  </a:rPr>
                  <a:t>⁠</a:t>
                </a:r>
                <a:r>
                  <a:rPr lang="zh-CN" altLang="zh-CN" sz="2400" b="0" i="0" u="none" dirty="0">
                    <a:solidFill>
                      <a:srgbClr val="000000"/>
                    </a:solidFill>
                    <a:effectLst/>
                    <a:latin typeface="宋体" pitchFamily="24"/>
                    <a:ea typeface="宋体" pitchFamily="24"/>
                    <a:sym typeface=",isEnd"/>
                  </a:rPr>
                  <a:t>。</a:t>
                </a:r>
              </a:p>
            </p:txBody>
          </p:sp>
        </mc:Choice>
        <mc:Fallback>
          <p:sp>
            <p:nvSpPr>
              <p:cNvPr id="11646" name="yt_shape_11646"/>
              <p:cNvSpPr txBox="1">
                <a:spLocks noRot="1" noChangeAspect="1" noMove="1" noResize="1" noEditPoints="1" noAdjustHandles="1" noChangeArrowheads="1" noChangeShapeType="1" noTextEdit="1"/>
              </p:cNvSpPr>
              <p:nvPr/>
            </p:nvSpPr>
            <p:spPr>
              <a:xfrm>
                <a:off x="576127" y="1080000"/>
                <a:ext cx="10750991" cy="4863319"/>
              </a:xfrm>
              <a:prstGeom prst="rect">
                <a:avLst/>
              </a:prstGeom>
              <a:blipFill>
                <a:blip r:embed="rId2"/>
                <a:stretch>
                  <a:fillRect l="-1758" t="-1003"/>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AA9EB90A-DC52-1D11-34E0-7F6A2B64F317}"/>
              </a:ext>
            </a:extLst>
          </p:cNvPr>
          <p:cNvSpPr txBox="1"/>
          <p:nvPr/>
        </p:nvSpPr>
        <p:spPr>
          <a:xfrm>
            <a:off x="5134316" y="1508682"/>
            <a:ext cx="789686"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识别</a:t>
            </a:r>
            <a:endParaRPr lang="zh-CN" altLang="en-US">
              <a:solidFill>
                <a:srgbClr val="FF0000"/>
              </a:solidFill>
            </a:endParaRPr>
          </a:p>
        </p:txBody>
      </p:sp>
      <p:sp>
        <p:nvSpPr>
          <p:cNvPr id="3" name="文本框 2">
            <a:extLst>
              <a:ext uri="{FF2B5EF4-FFF2-40B4-BE49-F238E27FC236}">
                <a16:creationId xmlns:a16="http://schemas.microsoft.com/office/drawing/2014/main" id="{05ADE46D-3C6B-ED24-9C3D-C4B44854DC05}"/>
              </a:ext>
            </a:extLst>
          </p:cNvPr>
          <p:cNvSpPr txBox="1"/>
          <p:nvPr/>
        </p:nvSpPr>
        <p:spPr>
          <a:xfrm>
            <a:off x="7877515" y="1508682"/>
            <a:ext cx="1094487"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受精卵</a:t>
            </a:r>
            <a:endParaRPr lang="zh-CN" altLang="en-US">
              <a:solidFill>
                <a:srgbClr val="FF0000"/>
              </a:solidFill>
            </a:endParaRPr>
          </a:p>
        </p:txBody>
      </p:sp>
      <p:sp>
        <p:nvSpPr>
          <p:cNvPr id="4" name="文本框 3">
            <a:extLst>
              <a:ext uri="{FF2B5EF4-FFF2-40B4-BE49-F238E27FC236}">
                <a16:creationId xmlns:a16="http://schemas.microsoft.com/office/drawing/2014/main" id="{9FC643CD-F621-F8D2-B4E0-554AF0E8515E}"/>
              </a:ext>
            </a:extLst>
          </p:cNvPr>
          <p:cNvSpPr txBox="1"/>
          <p:nvPr/>
        </p:nvSpPr>
        <p:spPr>
          <a:xfrm>
            <a:off x="3534116" y="1984170"/>
            <a:ext cx="1094487"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流动性</a:t>
            </a:r>
            <a:endParaRPr lang="zh-CN" altLang="en-US">
              <a:solidFill>
                <a:srgbClr val="FF0000"/>
              </a:solidFill>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4F099E76-4D61-FAD7-DF33-46EA055B6436}"/>
                  </a:ext>
                </a:extLst>
              </p:cNvPr>
              <p:cNvSpPr txBox="1"/>
              <p:nvPr/>
            </p:nvSpPr>
            <p:spPr>
              <a:xfrm>
                <a:off x="2003322" y="2976485"/>
                <a:ext cx="789685" cy="459435"/>
              </a:xfrm>
              <a:prstGeom prst="rect">
                <a:avLst/>
              </a:prstGeom>
              <a:noFill/>
            </p:spPr>
            <p:txBody>
              <a:bodyPr vert="horz" wrap="none" rtlCol="0" anchor="ctr">
                <a:noAutofit/>
              </a:bodyPr>
              <a:lstStyle/>
              <a:p>
                <a:pPr/>
                <a14:m>
                  <m:oMathPara xmlns:m="http://schemas.openxmlformats.org/officeDocument/2006/math">
                    <m:oMathParaPr>
                      <m:jc m:val="centerGroup"/>
                    </m:oMathParaPr>
                    <m:oMath xmlns:m="http://schemas.openxmlformats.org/officeDocument/2006/math">
                      <m:r>
                        <m:rPr>
                          <m:nor/>
                        </m:rPr>
                        <a:rPr kumimoji="0" lang="zh-CN" altLang="zh-CN" sz="2400" b="0" i="0" strike="noStrike" kern="1200" cap="none" spc="0" normalizeH="0" baseline="0" noProof="0" smtClean="0">
                          <a:ln>
                            <a:noFill/>
                          </a:ln>
                          <a:solidFill>
                            <a:srgbClr val="FF0000"/>
                          </a:solidFill>
                          <a:effectLst/>
                          <a:uLnTx/>
                          <a:uFillTx/>
                          <a:latin typeface="Times New Roman" panose="02040503050406030204" pitchFamily="48" charset="0"/>
                          <a:ea typeface="宋体" panose="02040503050406030204" pitchFamily="48" charset="0"/>
                        </a:rPr>
                        <m:t>头部</m:t>
                      </m:r>
                    </m:oMath>
                  </m:oMathPara>
                </a14:m>
                <a:endParaRPr lang="zh-CN" altLang="en-US">
                  <a:solidFill>
                    <a:srgbClr val="FF0000"/>
                  </a:solidFill>
                </a:endParaRPr>
              </a:p>
            </p:txBody>
          </p:sp>
        </mc:Choice>
        <mc:Fallback xmlns:a16="http://schemas.microsoft.com/office/drawing/2014/main" xmlns="">
          <p:sp>
            <p:nvSpPr>
              <p:cNvPr id="5" name="文本框 4" descr="{'rangeId': 12, 'hasSerialNum': 1, 'mathAnswerShape': 1, 'IsSplitBraceMath': 1}">
                <a:extLst>
                  <a:ext uri="{FF2B5EF4-FFF2-40B4-BE49-F238E27FC236}">
                    <a16:creationId xmlns:a16="http://schemas.microsoft.com/office/drawing/2014/main" id="{4F099E76-4D61-FAD7-DF33-46EA055B6436}"/>
                  </a:ext>
                </a:extLst>
              </p:cNvPr>
              <p:cNvSpPr txBox="1">
                <a:spLocks noRot="1" noChangeAspect="1" noMove="1" noResize="1" noEditPoints="1" noAdjustHandles="1" noChangeArrowheads="1" noChangeShapeType="1" noTextEdit="1"/>
              </p:cNvSpPr>
              <p:nvPr/>
            </p:nvSpPr>
            <p:spPr>
              <a:xfrm>
                <a:off x="2003322" y="2976485"/>
                <a:ext cx="789685" cy="459435"/>
              </a:xfrm>
              <a:prstGeom prst="rect">
                <a:avLst/>
              </a:prstGeom>
              <a:blipFill>
                <a:blip r:embed="rId3"/>
                <a:stretch>
                  <a:fillRect l="-6977" r="-6977" b="-118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14437905-48EB-9191-A88F-689FE051A6F1}"/>
                  </a:ext>
                </a:extLst>
              </p:cNvPr>
              <p:cNvSpPr txBox="1"/>
              <p:nvPr/>
            </p:nvSpPr>
            <p:spPr>
              <a:xfrm>
                <a:off x="9013721" y="2976485"/>
                <a:ext cx="1094486" cy="459435"/>
              </a:xfrm>
              <a:prstGeom prst="rect">
                <a:avLst/>
              </a:prstGeom>
              <a:noFill/>
            </p:spPr>
            <p:txBody>
              <a:bodyPr vert="horz" wrap="none" rtlCol="0" anchor="ctr">
                <a:noAutofit/>
              </a:bodyPr>
              <a:lstStyle/>
              <a:p>
                <a:pPr/>
                <a14:m>
                  <m:oMathPara xmlns:m="http://schemas.openxmlformats.org/officeDocument/2006/math">
                    <m:oMathParaPr>
                      <m:jc m:val="centerGroup"/>
                    </m:oMathParaPr>
                    <m:oMath xmlns:m="http://schemas.openxmlformats.org/officeDocument/2006/math">
                      <m:r>
                        <m:rPr>
                          <m:nor/>
                        </m:rPr>
                        <a:rPr kumimoji="0" lang="zh-CN" altLang="zh-CN" sz="2400" b="0" i="0" strike="noStrike" kern="1200" cap="none" spc="0" normalizeH="0" baseline="0" noProof="0" smtClean="0">
                          <a:ln>
                            <a:noFill/>
                          </a:ln>
                          <a:solidFill>
                            <a:srgbClr val="FF0000"/>
                          </a:solidFill>
                          <a:effectLst/>
                          <a:uLnTx/>
                          <a:uFillTx/>
                          <a:latin typeface="Times New Roman" panose="02040503050406030204" pitchFamily="48" charset="0"/>
                          <a:ea typeface="宋体" panose="02040503050406030204" pitchFamily="48" charset="0"/>
                        </a:rPr>
                        <m:t>细胞膜</m:t>
                      </m:r>
                    </m:oMath>
                  </m:oMathPara>
                </a14:m>
                <a:endParaRPr lang="zh-CN" altLang="en-US">
                  <a:solidFill>
                    <a:srgbClr val="FF0000"/>
                  </a:solidFill>
                </a:endParaRPr>
              </a:p>
            </p:txBody>
          </p:sp>
        </mc:Choice>
        <mc:Fallback xmlns:a16="http://schemas.microsoft.com/office/drawing/2014/main" xmlns="">
          <p:sp>
            <p:nvSpPr>
              <p:cNvPr id="6" name="文本框 5" descr="{'rangeId': 12, 'hasSerialNum': 1, 'mathAnswerShape': 1, 'IsSplitBraceMath': 1}">
                <a:extLst>
                  <a:ext uri="{FF2B5EF4-FFF2-40B4-BE49-F238E27FC236}">
                    <a16:creationId xmlns:a16="http://schemas.microsoft.com/office/drawing/2014/main" id="{14437905-48EB-9191-A88F-689FE051A6F1}"/>
                  </a:ext>
                </a:extLst>
              </p:cNvPr>
              <p:cNvSpPr txBox="1">
                <a:spLocks noRot="1" noChangeAspect="1" noMove="1" noResize="1" noEditPoints="1" noAdjustHandles="1" noChangeArrowheads="1" noChangeShapeType="1" noTextEdit="1"/>
              </p:cNvSpPr>
              <p:nvPr/>
            </p:nvSpPr>
            <p:spPr>
              <a:xfrm>
                <a:off x="9013721" y="2976485"/>
                <a:ext cx="1094486" cy="459435"/>
              </a:xfrm>
              <a:prstGeom prst="rect">
                <a:avLst/>
              </a:prstGeom>
              <a:blipFill>
                <a:blip r:embed="rId4"/>
                <a:stretch>
                  <a:fillRect l="-5028" r="-5028" b="-118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5ECECC7-75B7-7984-F02C-8FD82DA99116}"/>
                  </a:ext>
                </a:extLst>
              </p:cNvPr>
              <p:cNvSpPr txBox="1"/>
              <p:nvPr/>
            </p:nvSpPr>
            <p:spPr>
              <a:xfrm>
                <a:off x="7794521" y="3910951"/>
                <a:ext cx="1094486" cy="459435"/>
              </a:xfrm>
              <a:prstGeom prst="rect">
                <a:avLst/>
              </a:prstGeom>
              <a:noFill/>
            </p:spPr>
            <p:txBody>
              <a:bodyPr vert="horz" wrap="none" rtlCol="0" anchor="ctr">
                <a:noAutofit/>
              </a:bodyPr>
              <a:lstStyle/>
              <a:p>
                <a:pPr/>
                <a14:m>
                  <m:oMathPara xmlns:m="http://schemas.openxmlformats.org/officeDocument/2006/math">
                    <m:oMathParaPr>
                      <m:jc m:val="centerGroup"/>
                    </m:oMathParaPr>
                    <m:oMath xmlns:m="http://schemas.openxmlformats.org/officeDocument/2006/math">
                      <m:r>
                        <m:rPr>
                          <m:nor/>
                        </m:rPr>
                        <a:rPr kumimoji="0" lang="zh-CN" altLang="zh-CN" sz="2400" b="0" i="0" strike="noStrike" kern="1200" cap="none" spc="0" normalizeH="0" baseline="0" noProof="0" smtClean="0">
                          <a:ln>
                            <a:noFill/>
                          </a:ln>
                          <a:solidFill>
                            <a:srgbClr val="FF0000"/>
                          </a:solidFill>
                          <a:effectLst/>
                          <a:uLnTx/>
                          <a:uFillTx/>
                          <a:latin typeface="Times New Roman" panose="02040503050406030204" pitchFamily="48" charset="0"/>
                          <a:ea typeface="宋体" panose="02040503050406030204" pitchFamily="48" charset="0"/>
                        </a:rPr>
                        <m:t>染色体</m:t>
                      </m:r>
                    </m:oMath>
                  </m:oMathPara>
                </a14:m>
                <a:endParaRPr lang="zh-CN" altLang="en-US">
                  <a:solidFill>
                    <a:srgbClr val="FF0000"/>
                  </a:solidFill>
                </a:endParaRPr>
              </a:p>
            </p:txBody>
          </p:sp>
        </mc:Choice>
        <mc:Fallback xmlns:a16="http://schemas.microsoft.com/office/drawing/2014/main" xmlns="">
          <p:sp>
            <p:nvSpPr>
              <p:cNvPr id="7" name="文本框 6" descr="{'rangeId': 12, 'hasSerialNum': 1, 'mathAnswerShape': 1, 'IsSplitBraceMath': 1}">
                <a:extLst>
                  <a:ext uri="{FF2B5EF4-FFF2-40B4-BE49-F238E27FC236}">
                    <a16:creationId xmlns:a16="http://schemas.microsoft.com/office/drawing/2014/main" id="{E5ECECC7-75B7-7984-F02C-8FD82DA99116}"/>
                  </a:ext>
                </a:extLst>
              </p:cNvPr>
              <p:cNvSpPr txBox="1">
                <a:spLocks noRot="1" noChangeAspect="1" noMove="1" noResize="1" noEditPoints="1" noAdjustHandles="1" noChangeArrowheads="1" noChangeShapeType="1" noTextEdit="1"/>
              </p:cNvSpPr>
              <p:nvPr/>
            </p:nvSpPr>
            <p:spPr>
              <a:xfrm>
                <a:off x="7794521" y="3910951"/>
                <a:ext cx="1094486" cy="459435"/>
              </a:xfrm>
              <a:prstGeom prst="rect">
                <a:avLst/>
              </a:prstGeom>
              <a:blipFill>
                <a:blip r:embed="rId5"/>
                <a:stretch>
                  <a:fillRect l="-5028" r="-5028" b="-13333"/>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1B8D93FA-6DA9-1250-9A8E-87B8863B7758}"/>
              </a:ext>
            </a:extLst>
          </p:cNvPr>
          <p:cNvSpPr txBox="1"/>
          <p:nvPr/>
        </p:nvSpPr>
        <p:spPr>
          <a:xfrm>
            <a:off x="6963115" y="4474132"/>
            <a:ext cx="1094487"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体细胞</a:t>
            </a:r>
            <a:endParaRPr lang="zh-CN" altLang="en-US">
              <a:solidFill>
                <a:srgbClr val="FF0000"/>
              </a:solidFill>
            </a:endParaRPr>
          </a:p>
        </p:txBody>
      </p:sp>
      <p:sp>
        <p:nvSpPr>
          <p:cNvPr id="9" name="文本框 8">
            <a:extLst>
              <a:ext uri="{FF2B5EF4-FFF2-40B4-BE49-F238E27FC236}">
                <a16:creationId xmlns:a16="http://schemas.microsoft.com/office/drawing/2014/main" id="{8DB0B6E9-4C99-120B-8EE5-D9826B4A54C0}"/>
              </a:ext>
            </a:extLst>
          </p:cNvPr>
          <p:cNvSpPr txBox="1"/>
          <p:nvPr/>
        </p:nvSpPr>
        <p:spPr>
          <a:xfrm>
            <a:off x="2924516" y="4949620"/>
            <a:ext cx="2008886"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精子</a:t>
            </a:r>
            <a:r>
              <a:rPr kumimoji="0" lang="zh-CN" altLang="zh-CN" sz="2400" b="0" i="0" strike="noStrike" kern="1200" cap="none" spc="0" normalizeH="0" baseline="0" noProof="0">
                <a:ln>
                  <a:noFill/>
                </a:ln>
                <a:solidFill>
                  <a:srgbClr val="FF0000"/>
                </a:solidFill>
                <a:effectLst/>
                <a:uLnTx/>
                <a:uFill>
                  <a:solidFill>
                    <a:srgbClr val="000000"/>
                  </a:solidFill>
                </a:uFill>
                <a:latin typeface="宋体" pitchFamily="24"/>
                <a:ea typeface="宋体" pitchFamily="24"/>
                <a:cs typeface="+mn-cs"/>
              </a:rPr>
              <a:t>（</a:t>
            </a: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父方</a:t>
            </a:r>
            <a:r>
              <a:rPr kumimoji="0" lang="zh-CN" altLang="zh-CN" sz="2400" b="0" i="0" strike="noStrike" kern="1200" cap="none" spc="0" normalizeH="0" baseline="0" noProof="0">
                <a:ln>
                  <a:noFill/>
                </a:ln>
                <a:solidFill>
                  <a:srgbClr val="FF0000"/>
                </a:solidFill>
                <a:effectLst/>
                <a:uLnTx/>
                <a:uFill>
                  <a:solidFill>
                    <a:srgbClr val="000000"/>
                  </a:solidFill>
                </a:uFill>
                <a:latin typeface="宋体" pitchFamily="24"/>
                <a:ea typeface="宋体" pitchFamily="24"/>
                <a:cs typeface="+mn-cs"/>
              </a:rPr>
              <a:t>）</a:t>
            </a:r>
            <a:endParaRPr lang="zh-CN" altLang="en-US">
              <a:solidFill>
                <a:srgbClr val="FF0000"/>
              </a:solidFill>
            </a:endParaRPr>
          </a:p>
        </p:txBody>
      </p:sp>
      <p:sp>
        <p:nvSpPr>
          <p:cNvPr id="10" name="文本框 9">
            <a:extLst>
              <a:ext uri="{FF2B5EF4-FFF2-40B4-BE49-F238E27FC236}">
                <a16:creationId xmlns:a16="http://schemas.microsoft.com/office/drawing/2014/main" id="{FB7CC0A2-C8EE-79A5-00D5-8E45129D4759}"/>
              </a:ext>
            </a:extLst>
          </p:cNvPr>
          <p:cNvSpPr txBox="1"/>
          <p:nvPr/>
        </p:nvSpPr>
        <p:spPr>
          <a:xfrm>
            <a:off x="7191715" y="4949620"/>
            <a:ext cx="2313686"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卵细胞</a:t>
            </a:r>
            <a:r>
              <a:rPr kumimoji="0" lang="zh-CN" altLang="zh-CN" sz="2400" b="0" i="0" strike="noStrike" kern="1200" cap="none" spc="0" normalizeH="0" baseline="0" noProof="0">
                <a:ln>
                  <a:noFill/>
                </a:ln>
                <a:solidFill>
                  <a:srgbClr val="FF0000"/>
                </a:solidFill>
                <a:effectLst/>
                <a:uLnTx/>
                <a:uFill>
                  <a:solidFill>
                    <a:srgbClr val="000000"/>
                  </a:solidFill>
                </a:uFill>
                <a:latin typeface="宋体" pitchFamily="24"/>
                <a:ea typeface="宋体" pitchFamily="24"/>
                <a:cs typeface="+mn-cs"/>
              </a:rPr>
              <a:t>（</a:t>
            </a: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母方</a:t>
            </a:r>
            <a:r>
              <a:rPr kumimoji="0" lang="zh-CN" altLang="zh-CN" sz="2400" b="0" i="0" strike="noStrike" kern="1200" cap="none" spc="0" normalizeH="0" baseline="0" noProof="0">
                <a:ln>
                  <a:noFill/>
                </a:ln>
                <a:solidFill>
                  <a:srgbClr val="FF0000"/>
                </a:solidFill>
                <a:effectLst/>
                <a:uLnTx/>
                <a:uFill>
                  <a:solidFill>
                    <a:srgbClr val="000000"/>
                  </a:solidFill>
                </a:uFill>
                <a:latin typeface="宋体" pitchFamily="24"/>
                <a:ea typeface="宋体" pitchFamily="24"/>
                <a:cs typeface="+mn-cs"/>
              </a:rPr>
              <a:t>）</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P spid="7" grpId="0" build="allAtOnce"/>
      <p:bldP spid="8" grpId="0" build="allAtOnce"/>
      <p:bldP spid="9" grpId="0" build="allAtOnce"/>
      <p:bldP spid="10"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650" name="yt_shape_11650"/>
          <p:cNvSpPr txBox="1"/>
          <p:nvPr/>
        </p:nvSpPr>
        <p:spPr>
          <a:xfrm>
            <a:off x="576263" y="1032319"/>
            <a:ext cx="10750991" cy="2812693"/>
          </a:xfrm>
          <a:prstGeom prst="rect">
            <a:avLst/>
          </a:prstGeom>
        </p:spPr>
        <p:txBody>
          <a:bodyPr vert="horz" wrap="square" lIns="0" tIns="0" rIns="0" bIns="0" rtlCol="0">
            <a:noAutofit/>
          </a:bodyPr>
          <a:lstStyle/>
          <a:p>
            <a:pPr indent="609523" hangingPunct="0">
              <a:lnSpc>
                <a:spcPct val="129999"/>
              </a:lnSpc>
            </a:pPr>
            <a:r>
              <a:rPr lang="en-US" altLang="zh-CN" sz="2400" b="0" i="0" u="none" dirty="0">
                <a:solidFill>
                  <a:srgbClr val="000000"/>
                </a:solidFill>
                <a:effectLst/>
                <a:latin typeface="Times New Roman" pitchFamily="24"/>
                <a:ea typeface="宋体" pitchFamily="24"/>
              </a:rPr>
              <a:t>4</a:t>
            </a:r>
            <a:r>
              <a:rPr lang="en-US"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isEnd"/>
              </a:rPr>
              <a:t> 意义</a:t>
            </a:r>
          </a:p>
          <a:p>
            <a:pPr indent="609523" eaLnBrk="1" latinLnBrk="0" hangingPunct="0">
              <a:lnSpc>
                <a:spcPct val="129999"/>
              </a:lnSpc>
            </a:pPr>
            <a:r>
              <a:rPr lang="zh-CN" altLang="zh-CN" sz="2400" b="0" i="0" u="none" dirty="0">
                <a:solidFill>
                  <a:srgbClr val="000000"/>
                </a:solidFill>
                <a:effectLst/>
                <a:latin typeface="宋体" pitchFamily="24"/>
                <a:ea typeface="宋体" pitchFamily="24"/>
              </a:rPr>
              <a:t>（</a:t>
            </a:r>
            <a:r>
              <a:rPr lang="en-US" altLang="zh-CN" sz="2400" b="0" i="0" u="none" dirty="0">
                <a:solidFill>
                  <a:srgbClr val="000000"/>
                </a:solidFill>
                <a:effectLst/>
                <a:latin typeface="Times New Roman" pitchFamily="24"/>
                <a:ea typeface="宋体" pitchFamily="24"/>
              </a:rPr>
              <a:t>1</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减数分裂形成配子时</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染色体组合具有</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600" u="sng" dirty="0">
                <a:solidFill>
                  <a:srgbClr val="000000"/>
                </a:solidFill>
                <a:uFill>
                  <a:solidFill>
                    <a:srgbClr val="000000"/>
                  </a:solidFill>
                </a:uFill>
                <a:latin typeface="Times New Roman"/>
              </a:rPr>
              <a:t> </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_⨹_6_1c436,isEnd"/>
              </a:rPr>
              <a:t>受精过程中卵</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细胞和精子结合具有</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600" u="sng" dirty="0">
                <a:solidFill>
                  <a:srgbClr val="000000"/>
                </a:solidFill>
                <a:uFill>
                  <a:solidFill>
                    <a:srgbClr val="000000"/>
                  </a:solidFill>
                </a:uFill>
                <a:latin typeface="Times New Roman"/>
              </a:rPr>
              <a:t> </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同一双亲的后代呈现</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600" u="sng" dirty="0">
                <a:solidFill>
                  <a:srgbClr val="000000"/>
                </a:solidFill>
                <a:uFill>
                  <a:solidFill>
                    <a:srgbClr val="000000"/>
                  </a:solidFill>
                </a:uFill>
                <a:latin typeface="Times New Roman"/>
              </a:rPr>
              <a:t> </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_⨹_4_087bc,isEnd"/>
              </a:rPr>
              <a:t>有利于生</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物在自然选择中的进化</a:t>
            </a:r>
            <a:r>
              <a:rPr lang="zh-CN" altLang="zh-CN" sz="2400" b="0" i="0" u="none" dirty="0">
                <a:solidFill>
                  <a:srgbClr val="000000"/>
                </a:solidFill>
                <a:effectLst/>
                <a:latin typeface="宋体" pitchFamily="24"/>
                <a:ea typeface="宋体" pitchFamily="24"/>
                <a:sym typeface=",isEnd"/>
              </a:rPr>
              <a:t>。</a:t>
            </a:r>
          </a:p>
          <a:p>
            <a:pPr indent="609523" eaLnBrk="1" latinLnBrk="0" hangingPunct="0">
              <a:lnSpc>
                <a:spcPct val="129999"/>
              </a:lnSpc>
            </a:pPr>
            <a:r>
              <a:rPr lang="zh-CN" altLang="zh-CN" sz="2400" b="0" i="0" u="none" dirty="0">
                <a:solidFill>
                  <a:srgbClr val="000000"/>
                </a:solidFill>
                <a:effectLst/>
                <a:latin typeface="宋体" pitchFamily="24"/>
                <a:ea typeface="宋体" pitchFamily="24"/>
              </a:rPr>
              <a:t>（</a:t>
            </a:r>
            <a:r>
              <a:rPr lang="en-US" altLang="zh-CN" sz="2400" b="0" i="0" u="none" dirty="0">
                <a:solidFill>
                  <a:srgbClr val="000000"/>
                </a:solidFill>
                <a:effectLst/>
                <a:latin typeface="Times New Roman" pitchFamily="24"/>
                <a:ea typeface="宋体" pitchFamily="24"/>
              </a:rPr>
              <a:t>2</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对于维持每种生物前后代体细胞中</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lang="zh-CN" altLang="zh-CN" sz="2400" b="0" i="0" u="none" dirty="0">
                <a:solidFill>
                  <a:srgbClr val="000000"/>
                </a:solidFill>
                <a:effectLst/>
                <a:latin typeface="Times New Roman" pitchFamily="24"/>
                <a:ea typeface="宋体" pitchFamily="24"/>
              </a:rPr>
              <a:t>的恒定</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_⨹_3_28378,isEnd"/>
              </a:rPr>
              <a:t>对于生</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物的</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lang="zh-CN" altLang="zh-CN" sz="2400" b="0" i="0" u="none" dirty="0">
                <a:solidFill>
                  <a:srgbClr val="000000"/>
                </a:solidFill>
                <a:effectLst/>
                <a:latin typeface="Times New Roman" pitchFamily="24"/>
                <a:ea typeface="宋体" pitchFamily="24"/>
              </a:rPr>
              <a:t>都是十分重要的</a:t>
            </a:r>
            <a:r>
              <a:rPr lang="zh-CN" altLang="zh-CN" sz="2400" b="0" i="0" u="none" dirty="0">
                <a:solidFill>
                  <a:srgbClr val="000000"/>
                </a:solidFill>
                <a:effectLst/>
                <a:latin typeface="宋体" pitchFamily="24"/>
                <a:ea typeface="宋体" pitchFamily="24"/>
              </a:rPr>
              <a:t>。</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200" u="sng" dirty="0">
                <a:solidFill>
                  <a:srgbClr val="000000"/>
                </a:solidFill>
                <a:uFill>
                  <a:solidFill>
                    <a:srgbClr val="000000"/>
                  </a:solidFill>
                </a:uFill>
                <a:latin typeface="Times New Roman"/>
              </a:rPr>
              <a:t> </a:t>
            </a:r>
            <a:r>
              <a:rPr sz="100" spc="-100" dirty="0">
                <a:latin typeface="Times New Roman"/>
              </a:rPr>
              <a:t>⁠</a:t>
            </a:r>
            <a:r>
              <a:rPr lang="zh-CN" altLang="zh-CN" sz="2400" b="0" i="0" u="none" dirty="0">
                <a:solidFill>
                  <a:srgbClr val="000000"/>
                </a:solidFill>
                <a:effectLst/>
                <a:latin typeface="Times New Roman" pitchFamily="24"/>
                <a:ea typeface="宋体" pitchFamily="24"/>
                <a:sym typeface="_⨹_11_f0706,isEnd"/>
              </a:rPr>
              <a:t>使生殖细胞染色体数目减</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半</a:t>
            </a:r>
            <a:r>
              <a:rPr lang="zh-CN" altLang="zh-CN" sz="2400" b="0" i="0" u="none" dirty="0">
                <a:solidFill>
                  <a:srgbClr val="000000"/>
                </a:solidFill>
                <a:effectLst/>
                <a:latin typeface="宋体" pitchFamily="24"/>
                <a:ea typeface="宋体" pitchFamily="24"/>
              </a:rPr>
              <a:t>，</a:t>
            </a:r>
            <a:r>
              <a:rPr sz="21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500" u="sng" dirty="0">
                <a:solidFill>
                  <a:srgbClr val="000000"/>
                </a:solidFill>
                <a:uFill>
                  <a:solidFill>
                    <a:srgbClr val="000000"/>
                  </a:solidFill>
                </a:uFill>
                <a:latin typeface="Times New Roman"/>
              </a:rPr>
              <a:t> </a:t>
            </a:r>
            <a:r>
              <a:rPr lang="zh-CN" altLang="zh-CN" sz="2400" b="0" i="0" u="none" dirty="0">
                <a:solidFill>
                  <a:srgbClr val="000000"/>
                </a:solidFill>
                <a:effectLst/>
                <a:latin typeface="Times New Roman" pitchFamily="24"/>
                <a:ea typeface="宋体" pitchFamily="24"/>
              </a:rPr>
              <a:t>使染色体数目恢复到体细胞中染色体的数目</a:t>
            </a:r>
            <a:r>
              <a:rPr lang="zh-CN" altLang="zh-CN" sz="2400" b="0" i="0" u="none" dirty="0">
                <a:solidFill>
                  <a:srgbClr val="000000"/>
                </a:solidFill>
                <a:effectLst/>
                <a:latin typeface="宋体" pitchFamily="24"/>
                <a:ea typeface="宋体" pitchFamily="24"/>
                <a:sym typeface=",isEnd"/>
              </a:rPr>
              <a:t>。</a:t>
            </a:r>
          </a:p>
        </p:txBody>
      </p:sp>
      <p:sp>
        <p:nvSpPr>
          <p:cNvPr id="2" name="文本框 1">
            <a:extLst>
              <a:ext uri="{FF2B5EF4-FFF2-40B4-BE49-F238E27FC236}">
                <a16:creationId xmlns:a16="http://schemas.microsoft.com/office/drawing/2014/main" id="{83032C2C-3165-930A-BD18-D747893A5820}"/>
              </a:ext>
            </a:extLst>
          </p:cNvPr>
          <p:cNvSpPr txBox="1"/>
          <p:nvPr/>
        </p:nvSpPr>
        <p:spPr>
          <a:xfrm>
            <a:off x="7420315" y="1394078"/>
            <a:ext cx="1094487"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多样性</a:t>
            </a:r>
            <a:endParaRPr lang="zh-CN" altLang="en-US">
              <a:solidFill>
                <a:srgbClr val="FF0000"/>
              </a:solidFill>
            </a:endParaRPr>
          </a:p>
        </p:txBody>
      </p:sp>
      <p:sp>
        <p:nvSpPr>
          <p:cNvPr id="3" name="文本框 2">
            <a:extLst>
              <a:ext uri="{FF2B5EF4-FFF2-40B4-BE49-F238E27FC236}">
                <a16:creationId xmlns:a16="http://schemas.microsoft.com/office/drawing/2014/main" id="{8F350DB8-7250-16E8-0AC9-187B998EF35C}"/>
              </a:ext>
            </a:extLst>
          </p:cNvPr>
          <p:cNvSpPr txBox="1"/>
          <p:nvPr/>
        </p:nvSpPr>
        <p:spPr>
          <a:xfrm>
            <a:off x="3534116" y="1869566"/>
            <a:ext cx="1094487"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随机性</a:t>
            </a:r>
            <a:endParaRPr lang="zh-CN" altLang="en-US">
              <a:solidFill>
                <a:srgbClr val="FF0000"/>
              </a:solidFill>
            </a:endParaRPr>
          </a:p>
        </p:txBody>
      </p:sp>
      <p:sp>
        <p:nvSpPr>
          <p:cNvPr id="4" name="文本框 3">
            <a:extLst>
              <a:ext uri="{FF2B5EF4-FFF2-40B4-BE49-F238E27FC236}">
                <a16:creationId xmlns:a16="http://schemas.microsoft.com/office/drawing/2014/main" id="{073D8FE9-DC03-1B13-47DF-72F8F2DDE8C3}"/>
              </a:ext>
            </a:extLst>
          </p:cNvPr>
          <p:cNvSpPr txBox="1"/>
          <p:nvPr/>
        </p:nvSpPr>
        <p:spPr>
          <a:xfrm>
            <a:off x="8106115" y="1869566"/>
            <a:ext cx="1094487"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多样性</a:t>
            </a:r>
            <a:endParaRPr lang="zh-CN" altLang="en-US">
              <a:solidFill>
                <a:srgbClr val="FF0000"/>
              </a:solidFill>
            </a:endParaRPr>
          </a:p>
        </p:txBody>
      </p:sp>
      <p:sp>
        <p:nvSpPr>
          <p:cNvPr id="5" name="文本框 4">
            <a:extLst>
              <a:ext uri="{FF2B5EF4-FFF2-40B4-BE49-F238E27FC236}">
                <a16:creationId xmlns:a16="http://schemas.microsoft.com/office/drawing/2014/main" id="{9E06B083-442C-F84E-C0E4-9E268E0ACA83}"/>
              </a:ext>
            </a:extLst>
          </p:cNvPr>
          <p:cNvSpPr txBox="1"/>
          <p:nvPr/>
        </p:nvSpPr>
        <p:spPr>
          <a:xfrm>
            <a:off x="6810715" y="2820542"/>
            <a:ext cx="1704086"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染色体数目</a:t>
            </a:r>
            <a:endParaRPr lang="zh-CN" altLang="en-US">
              <a:solidFill>
                <a:srgbClr val="FF0000"/>
              </a:solidFill>
            </a:endParaRPr>
          </a:p>
        </p:txBody>
      </p:sp>
      <p:sp>
        <p:nvSpPr>
          <p:cNvPr id="6" name="文本框 5">
            <a:extLst>
              <a:ext uri="{FF2B5EF4-FFF2-40B4-BE49-F238E27FC236}">
                <a16:creationId xmlns:a16="http://schemas.microsoft.com/office/drawing/2014/main" id="{CA7CBCD4-E13D-6FDC-63DB-4DF2873FE24C}"/>
              </a:ext>
            </a:extLst>
          </p:cNvPr>
          <p:cNvSpPr txBox="1"/>
          <p:nvPr/>
        </p:nvSpPr>
        <p:spPr>
          <a:xfrm>
            <a:off x="1400516" y="3296030"/>
            <a:ext cx="1704086"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遗传和变异</a:t>
            </a:r>
            <a:endParaRPr lang="zh-CN" altLang="en-US">
              <a:solidFill>
                <a:srgbClr val="FF0000"/>
              </a:solidFill>
            </a:endParaRPr>
          </a:p>
        </p:txBody>
      </p:sp>
      <p:sp>
        <p:nvSpPr>
          <p:cNvPr id="7" name="文本框 6">
            <a:extLst>
              <a:ext uri="{FF2B5EF4-FFF2-40B4-BE49-F238E27FC236}">
                <a16:creationId xmlns:a16="http://schemas.microsoft.com/office/drawing/2014/main" id="{0A548DBF-768D-A24C-F2D3-DFF706B2773B}"/>
              </a:ext>
            </a:extLst>
          </p:cNvPr>
          <p:cNvSpPr txBox="1"/>
          <p:nvPr/>
        </p:nvSpPr>
        <p:spPr>
          <a:xfrm>
            <a:off x="5972516" y="3296030"/>
            <a:ext cx="1399287"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减数分裂</a:t>
            </a:r>
            <a:endParaRPr lang="zh-CN" altLang="en-US">
              <a:solidFill>
                <a:srgbClr val="FF0000"/>
              </a:solidFill>
            </a:endParaRPr>
          </a:p>
        </p:txBody>
      </p:sp>
      <p:sp>
        <p:nvSpPr>
          <p:cNvPr id="8" name="文本框 7">
            <a:extLst>
              <a:ext uri="{FF2B5EF4-FFF2-40B4-BE49-F238E27FC236}">
                <a16:creationId xmlns:a16="http://schemas.microsoft.com/office/drawing/2014/main" id="{ADA49D04-2B5F-1FCB-8E97-8F536E50FBA2}"/>
              </a:ext>
            </a:extLst>
          </p:cNvPr>
          <p:cNvSpPr txBox="1"/>
          <p:nvPr/>
        </p:nvSpPr>
        <p:spPr>
          <a:xfrm>
            <a:off x="1400516" y="3771518"/>
            <a:ext cx="1399287" cy="50166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受精作用</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P spid="7" grpId="0" build="allAtOnce"/>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4" name="Picture 10">
            <a:extLst>
              <a:ext uri="{FF2B5EF4-FFF2-40B4-BE49-F238E27FC236}">
                <a16:creationId xmlns:a16="http://schemas.microsoft.com/office/drawing/2014/main" id="{696BBA44-5BA1-7A85-1667-F2F2FE84A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809" y="746030"/>
            <a:ext cx="4340225" cy="83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7458F5C1-40FB-38CB-C9ED-5AD83BD5760B}"/>
              </a:ext>
            </a:extLst>
          </p:cNvPr>
          <p:cNvSpPr txBox="1">
            <a:spLocks noChangeArrowheads="1"/>
          </p:cNvSpPr>
          <p:nvPr/>
        </p:nvSpPr>
        <p:spPr bwMode="auto">
          <a:xfrm>
            <a:off x="4610220" y="905091"/>
            <a:ext cx="3312718" cy="3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spAutoFit/>
          </a:bodyPr>
          <a:lstStyle/>
          <a:p>
            <a:pPr algn="ctr" fontAlgn="base">
              <a:lnSpc>
                <a:spcPct val="100000"/>
              </a:lnSpc>
            </a:pPr>
            <a:r>
              <a:rPr lang="zh-CN" sz="2600" kern="1200" dirty="0">
                <a:solidFill>
                  <a:srgbClr val="000000"/>
                </a:solidFill>
                <a:effectLst/>
                <a:latin typeface="Arial" panose="020B0604020202020204" pitchFamily="34" charset="0"/>
                <a:ea typeface="微软雅黑" panose="020B0503020204020204" pitchFamily="34" charset="-122"/>
                <a:cs typeface="Times New Roman" panose="02020603050405020304" pitchFamily="18" charset="0"/>
              </a:rPr>
              <a:t>二维过关——过易错</a:t>
            </a:r>
            <a:endParaRPr lang="zh-CN" sz="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p:txBody>
      </p:sp>
      <p:sp>
        <p:nvSpPr>
          <p:cNvPr id="11654" name="yt_shape_11654"/>
          <p:cNvSpPr txBox="1"/>
          <p:nvPr/>
        </p:nvSpPr>
        <p:spPr>
          <a:xfrm>
            <a:off x="604012" y="1589498"/>
            <a:ext cx="10370075" cy="1372299"/>
          </a:xfrm>
          <a:prstGeom prst="rect">
            <a:avLst/>
          </a:prstGeom>
        </p:spPr>
        <p:txBody>
          <a:bodyPr vert="horz" wrap="square" lIns="0" tIns="0" rIns="0" bIns="0" rtlCol="0">
            <a:noAutofit/>
          </a:bodyPr>
          <a:lstStyle/>
          <a:p>
            <a:pPr indent="609523" algn="l" eaLnBrk="1" latinLnBrk="0" hangingPunct="0">
              <a:lnSpc>
                <a:spcPct val="129999"/>
              </a:lnSpc>
            </a:pPr>
            <a:r>
              <a:rPr lang="zh-CN" altLang="zh-CN" sz="2400" b="0" i="0" u="none">
                <a:solidFill>
                  <a:srgbClr val="000000"/>
                </a:solidFill>
                <a:effectLst/>
                <a:latin typeface="Times New Roman" pitchFamily="24"/>
                <a:ea typeface="黑体" pitchFamily="24"/>
              </a:rPr>
              <a:t>易错提醒</a:t>
            </a:r>
            <a:r>
              <a:rPr lang="en-US" altLang="zh-CN" sz="2400" b="1" i="0" u="none">
                <a:solidFill>
                  <a:srgbClr val="000000"/>
                </a:solidFill>
                <a:effectLst/>
                <a:latin typeface="Times New Roman" pitchFamily="24"/>
                <a:ea typeface="宋体" pitchFamily="24"/>
              </a:rPr>
              <a:t>1</a:t>
            </a:r>
            <a:r>
              <a:rPr lang="zh-CN" altLang="zh-CN" sz="2400" b="0" i="0" u="none">
                <a:solidFill>
                  <a:srgbClr val="000000"/>
                </a:solidFill>
                <a:effectLst/>
                <a:latin typeface="Times New Roman" pitchFamily="24"/>
                <a:ea typeface="宋体" pitchFamily="24"/>
              </a:rPr>
              <a:t>　在减数分裂过程中</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能配对</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或联会</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8_e1f22"/>
              </a:rPr>
              <a:t>交叉互换的染色体</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是同源染色体</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形状和大小相同的染色体不一定是同源染色体</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6_576f7"/>
              </a:rPr>
              <a:t>分别来自父方</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和母方的两条染色体也不一定是同源染色体</a:t>
            </a:r>
            <a:r>
              <a:rPr lang="zh-CN" altLang="zh-CN" sz="2400" b="0" i="0" u="none">
                <a:solidFill>
                  <a:srgbClr val="000000"/>
                </a:solidFill>
                <a:effectLst/>
                <a:latin typeface="宋体" pitchFamily="24"/>
                <a:ea typeface="宋体" pitchFamily="24"/>
              </a:rPr>
              <a:t>。</a:t>
            </a:r>
          </a:p>
        </p:txBody>
      </p:sp>
      <p:sp>
        <p:nvSpPr>
          <p:cNvPr id="11655" name="yt_shape_11655"/>
          <p:cNvSpPr txBox="1"/>
          <p:nvPr/>
        </p:nvSpPr>
        <p:spPr>
          <a:xfrm>
            <a:off x="604012" y="2961797"/>
            <a:ext cx="10750991" cy="1372299"/>
          </a:xfrm>
          <a:prstGeom prst="rect">
            <a:avLst/>
          </a:prstGeom>
        </p:spPr>
        <p:txBody>
          <a:bodyPr vert="horz" wrap="square" lIns="0" tIns="0" rIns="0" bIns="0" rtlCol="0">
            <a:noAutofit/>
          </a:bodyPr>
          <a:lstStyle/>
          <a:p>
            <a:pPr indent="609523" algn="l" eaLnBrk="1" latinLnBrk="0" hangingPunct="0">
              <a:lnSpc>
                <a:spcPct val="129999"/>
              </a:lnSpc>
            </a:pPr>
            <a:r>
              <a:rPr lang="zh-CN" altLang="zh-CN" sz="2400" b="0" i="0" u="none">
                <a:solidFill>
                  <a:srgbClr val="000000"/>
                </a:solidFill>
                <a:effectLst/>
                <a:latin typeface="Times New Roman" pitchFamily="24"/>
                <a:ea typeface="黑体" pitchFamily="24"/>
              </a:rPr>
              <a:t>易错提醒</a:t>
            </a:r>
            <a:r>
              <a:rPr lang="en-US" altLang="zh-CN" sz="2400" b="1" i="0" u="none">
                <a:solidFill>
                  <a:srgbClr val="000000"/>
                </a:solidFill>
                <a:effectLst/>
                <a:latin typeface="Times New Roman" pitchFamily="24"/>
                <a:ea typeface="宋体" pitchFamily="24"/>
              </a:rPr>
              <a:t>2</a:t>
            </a:r>
            <a:r>
              <a:rPr lang="zh-CN" altLang="zh-CN" sz="2400" b="0" i="0" u="none">
                <a:solidFill>
                  <a:srgbClr val="000000"/>
                </a:solidFill>
                <a:effectLst/>
                <a:latin typeface="Times New Roman" pitchFamily="24"/>
                <a:ea typeface="宋体" pitchFamily="24"/>
                <a:sym typeface="_⨹_26_e38e3"/>
              </a:rPr>
              <a:t>　减数分裂过程中染色体数目减半发生在减数第一次分裂时</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原因是同源染色体分离并进入两个子细胞</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13_56e3e"/>
              </a:rPr>
              <a:t>所以减数第二次分裂过程中无</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同源染色体</a:t>
            </a:r>
            <a:r>
              <a:rPr lang="zh-CN" altLang="zh-CN" sz="2400" b="0" i="0" u="none">
                <a:solidFill>
                  <a:srgbClr val="000000"/>
                </a:solidFill>
                <a:effectLst/>
                <a:latin typeface="宋体" pitchFamily="24"/>
                <a:ea typeface="宋体" pitchFamily="24"/>
              </a:rPr>
              <a:t>。</a:t>
            </a:r>
          </a:p>
        </p:txBody>
      </p:sp>
      <p:sp>
        <p:nvSpPr>
          <p:cNvPr id="2" name="yt_shape_11656">
            <a:extLst>
              <a:ext uri="{FF2B5EF4-FFF2-40B4-BE49-F238E27FC236}">
                <a16:creationId xmlns:a16="http://schemas.microsoft.com/office/drawing/2014/main" id="{CBE64657-5EE4-A216-F40A-BB4DEA026F68}"/>
              </a:ext>
            </a:extLst>
          </p:cNvPr>
          <p:cNvSpPr txBox="1"/>
          <p:nvPr/>
        </p:nvSpPr>
        <p:spPr>
          <a:xfrm>
            <a:off x="604148" y="4392231"/>
            <a:ext cx="10750991" cy="1372299"/>
          </a:xfrm>
          <a:prstGeom prst="rect">
            <a:avLst/>
          </a:prstGeom>
        </p:spPr>
        <p:txBody>
          <a:bodyPr vert="horz" wrap="square" lIns="0" tIns="0" rIns="0" bIns="0" rtlCol="0">
            <a:noAutofit/>
          </a:bodyPr>
          <a:lstStyle/>
          <a:p>
            <a:pPr indent="609523" algn="l" eaLnBrk="1" latinLnBrk="0" hangingPunct="0">
              <a:lnSpc>
                <a:spcPct val="129999"/>
              </a:lnSpc>
            </a:pPr>
            <a:r>
              <a:rPr lang="zh-CN" altLang="zh-CN" sz="2400" b="0" i="0" u="none" dirty="0">
                <a:solidFill>
                  <a:srgbClr val="000000"/>
                </a:solidFill>
                <a:effectLst/>
                <a:latin typeface="Times New Roman" pitchFamily="24"/>
                <a:ea typeface="黑体" pitchFamily="24"/>
              </a:rPr>
              <a:t>易错提醒</a:t>
            </a:r>
            <a:r>
              <a:rPr lang="en-US" altLang="zh-CN" sz="2400" b="1" i="0" u="none" dirty="0">
                <a:solidFill>
                  <a:srgbClr val="000000"/>
                </a:solidFill>
                <a:effectLst/>
                <a:latin typeface="Times New Roman" pitchFamily="24"/>
                <a:ea typeface="宋体" pitchFamily="24"/>
              </a:rPr>
              <a:t>3</a:t>
            </a:r>
            <a:r>
              <a:rPr lang="zh-CN" altLang="zh-CN" sz="2400" b="0" i="0" u="none" dirty="0">
                <a:solidFill>
                  <a:srgbClr val="000000"/>
                </a:solidFill>
                <a:effectLst/>
                <a:latin typeface="Times New Roman" pitchFamily="24"/>
                <a:ea typeface="宋体" pitchFamily="24"/>
              </a:rPr>
              <a:t>　受精卵中的染色体一半来自精子</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一半来自卵细胞</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_⨹_3_a2e9c"/>
              </a:rPr>
              <a:t>但不能</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说遗传物质或</a:t>
            </a:r>
            <a:r>
              <a:rPr lang="en-US" altLang="zh-CN" sz="2400" b="0" i="0" u="none" dirty="0">
                <a:solidFill>
                  <a:srgbClr val="000000"/>
                </a:solidFill>
                <a:effectLst/>
                <a:latin typeface="Times New Roman" pitchFamily="24"/>
                <a:ea typeface="宋体" pitchFamily="24"/>
              </a:rPr>
              <a:t>DNA</a:t>
            </a:r>
            <a:r>
              <a:rPr lang="zh-CN" altLang="zh-CN" sz="2400" b="0" i="0" u="none" dirty="0">
                <a:solidFill>
                  <a:srgbClr val="000000"/>
                </a:solidFill>
                <a:effectLst/>
                <a:latin typeface="Times New Roman" pitchFamily="24"/>
                <a:ea typeface="宋体" pitchFamily="24"/>
              </a:rPr>
              <a:t>一半来自精子</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一半来自卵细胞</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因为细胞质中的</a:t>
            </a:r>
            <a:r>
              <a:rPr lang="en-US" altLang="zh-CN" sz="2400" b="0" i="0" u="none" dirty="0">
                <a:solidFill>
                  <a:srgbClr val="000000"/>
                </a:solidFill>
                <a:effectLst/>
                <a:latin typeface="Times New Roman" pitchFamily="24"/>
                <a:ea typeface="宋体" pitchFamily="24"/>
              </a:rPr>
              <a:t>DNA</a:t>
            </a:r>
            <a:r>
              <a:rPr lang="zh-CN" altLang="zh-CN" sz="2400" b="0" i="0" u="none" dirty="0">
                <a:solidFill>
                  <a:srgbClr val="000000"/>
                </a:solidFill>
                <a:effectLst/>
                <a:latin typeface="Times New Roman" pitchFamily="24"/>
                <a:ea typeface="宋体" pitchFamily="24"/>
                <a:sym typeface="_⨹_1_e7ce7"/>
              </a:rPr>
              <a:t>几</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乎全部来自卵细胞</a:t>
            </a:r>
            <a:r>
              <a:rPr lang="zh-CN" altLang="zh-CN" sz="2400" b="0" i="0" u="none" dirty="0">
                <a:solidFill>
                  <a:srgbClr val="000000"/>
                </a:solidFill>
                <a:effectLst/>
                <a:latin typeface="宋体" pitchFamily="24"/>
                <a:ea typeface="宋体" pitchFamily="24"/>
              </a:rPr>
              <a: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4" name="Picture 10">
            <a:extLst>
              <a:ext uri="{FF2B5EF4-FFF2-40B4-BE49-F238E27FC236}">
                <a16:creationId xmlns:a16="http://schemas.microsoft.com/office/drawing/2014/main" id="{696BBA44-5BA1-7A85-1667-F2F2FE84A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1120711"/>
            <a:ext cx="4340225" cy="83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7458F5C1-40FB-38CB-C9ED-5AD83BD5760B}"/>
              </a:ext>
            </a:extLst>
          </p:cNvPr>
          <p:cNvSpPr txBox="1">
            <a:spLocks noChangeArrowheads="1"/>
          </p:cNvSpPr>
          <p:nvPr/>
        </p:nvSpPr>
        <p:spPr bwMode="auto">
          <a:xfrm>
            <a:off x="4582336" y="1279772"/>
            <a:ext cx="3312718" cy="3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spAutoFit/>
          </a:bodyPr>
          <a:lstStyle/>
          <a:p>
            <a:pPr algn="ctr" fontAlgn="base">
              <a:lnSpc>
                <a:spcPct val="100000"/>
              </a:lnSpc>
            </a:pPr>
            <a:r>
              <a:rPr lang="zh-CN" sz="2600" kern="1200" dirty="0">
                <a:solidFill>
                  <a:srgbClr val="000000"/>
                </a:solidFill>
                <a:effectLst/>
                <a:latin typeface="Arial" panose="020B0604020202020204" pitchFamily="34" charset="0"/>
                <a:ea typeface="微软雅黑" panose="020B0503020204020204" pitchFamily="34" charset="-122"/>
                <a:cs typeface="Times New Roman" panose="02020603050405020304" pitchFamily="18" charset="0"/>
              </a:rPr>
              <a:t>三维过关——过典题</a:t>
            </a:r>
            <a:endParaRPr lang="zh-CN" sz="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p:txBody>
      </p:sp>
      <p:sp>
        <p:nvSpPr>
          <p:cNvPr id="11659" name="yt_shape_11659"/>
          <p:cNvSpPr txBox="1"/>
          <p:nvPr/>
        </p:nvSpPr>
        <p:spPr>
          <a:xfrm>
            <a:off x="576127" y="1968168"/>
            <a:ext cx="10750991" cy="908647"/>
          </a:xfrm>
          <a:prstGeom prst="rect">
            <a:avLst/>
          </a:prstGeom>
        </p:spPr>
        <p:txBody>
          <a:bodyPr vert="horz" wrap="square" lIns="0" tIns="0" rIns="0" bIns="0" rtlCol="0">
            <a:noAutofit/>
          </a:bodyPr>
          <a:lstStyle/>
          <a:p>
            <a:pPr indent="609523" algn="l" eaLnBrk="1" latinLnBrk="0" hangingPunct="0">
              <a:lnSpc>
                <a:spcPct val="129999"/>
              </a:lnSpc>
            </a:pPr>
            <a:r>
              <a:rPr lang="zh-CN" altLang="zh-CN" sz="2400" b="0" i="0" u="none">
                <a:solidFill>
                  <a:srgbClr val="000000"/>
                </a:solidFill>
                <a:effectLst/>
                <a:latin typeface="Times New Roman" pitchFamily="24"/>
                <a:ea typeface="黑体" pitchFamily="24"/>
              </a:rPr>
              <a:t>例题</a:t>
            </a:r>
            <a:r>
              <a:rPr lang="en-US" altLang="zh-CN" sz="2400" b="1" i="0" u="none">
                <a:solidFill>
                  <a:srgbClr val="000000"/>
                </a:solidFill>
                <a:effectLst/>
                <a:latin typeface="Times New Roman" pitchFamily="24"/>
                <a:ea typeface="宋体" pitchFamily="24"/>
              </a:rPr>
              <a:t>1</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2024</a:t>
            </a:r>
            <a:r>
              <a:rPr lang="zh-CN" altLang="zh-CN" sz="2400" b="0" i="0" u="none">
                <a:solidFill>
                  <a:srgbClr val="000000"/>
                </a:solidFill>
                <a:effectLst/>
                <a:latin typeface="Times New Roman" pitchFamily="24"/>
                <a:ea typeface="楷体" pitchFamily="24"/>
              </a:rPr>
              <a:t>届</a:t>
            </a:r>
            <a:r>
              <a:rPr lang="zh-CN" altLang="zh-CN" sz="2400" b="0" i="0" u="none">
                <a:solidFill>
                  <a:srgbClr val="000000"/>
                </a:solidFill>
                <a:effectLst/>
                <a:latin typeface="Times New Roman" pitchFamily="24"/>
                <a:ea typeface="Times New Roman" pitchFamily="24"/>
              </a:rPr>
              <a:t>·</a:t>
            </a:r>
            <a:r>
              <a:rPr lang="zh-CN" altLang="zh-CN" sz="2400" b="0" i="0" u="none">
                <a:solidFill>
                  <a:srgbClr val="000000"/>
                </a:solidFill>
                <a:effectLst/>
                <a:latin typeface="Times New Roman" pitchFamily="24"/>
                <a:ea typeface="楷体" pitchFamily="24"/>
              </a:rPr>
              <a:t>盐城学测合格考模拟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14_09f79"/>
              </a:rPr>
              <a:t>如图为二倍体植物细胞分裂某时</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期示意图</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该细胞所处的时期是</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en-US" altLang="zh-CN" sz="2400" b="0" i="0" u="none">
                <a:solidFill>
                  <a:srgbClr val="FF0000">
                    <a:alpha val="0"/>
                  </a:srgbClr>
                </a:solidFill>
                <a:effectLst/>
                <a:latin typeface="Times New Roman" pitchFamily="24"/>
                <a:ea typeface="宋体" pitchFamily="24"/>
              </a:rPr>
              <a:t>C</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pic>
        <p:nvPicPr>
          <p:cNvPr id="11660" name="yt_image_11660">
            <a:extLst>
              <a:ext uri="">
                <a16:creationId xmlns:a16="http://schemas.microsoft.com/office/drawing/2014/main" xmlns:p14="http://schemas.microsoft.com/office/powerpoint/2010/main" xmlns:mc="http://schemas.openxmlformats.org/markup-compatibility/2006" xmlns:a14="http://schemas.microsoft.com/office/drawing/2010/main" xmlns="" id="{5351258F-BC95-41E6-9372-C2FE361B0291}"/>
              </a:ext>
            </a:extLst>
          </p:cNvPr>
          <p:cNvPicPr>
            <a:picLocks noChangeAspect="1" noChangeArrowheads="1"/>
          </p:cNvPicPr>
          <p:nvPr/>
        </p:nvPicPr>
        <p:blipFill>
          <a:blip r:embed="rId3" cstate="print"/>
          <a:srcRect/>
          <a:stretch>
            <a:fillRect/>
          </a:stretch>
        </p:blipFill>
        <p:spPr bwMode="auto">
          <a:xfrm>
            <a:off x="7201217" y="3096069"/>
            <a:ext cx="2114334" cy="129159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CF2B7EC8-50FB-6B34-432F-8B549559B58D}"/>
              </a:ext>
            </a:extLst>
          </p:cNvPr>
          <p:cNvSpPr txBox="1"/>
          <p:nvPr/>
        </p:nvSpPr>
        <p:spPr>
          <a:xfrm>
            <a:off x="5362916" y="2396850"/>
            <a:ext cx="383286" cy="517983"/>
          </a:xfrm>
          <a:prstGeom prst="rect">
            <a:avLst/>
          </a:prstGeom>
          <a:noFill/>
        </p:spPr>
        <p:txBody>
          <a:bodyPr vert="horz" wrap="none" rtlCol="0">
            <a:noAutofit/>
          </a:bodyPr>
          <a:lstStyle/>
          <a:p>
            <a:pPr>
              <a:lnSpc>
                <a:spcPct val="129999"/>
              </a:lnSpc>
            </a:pPr>
            <a:r>
              <a:rPr kumimoji="0" lang="en-US"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C</a:t>
            </a:r>
            <a:endParaRPr lang="zh-CN" altLang="en-US">
              <a:solidFill>
                <a:srgbClr val="FF0000"/>
              </a:solidFill>
            </a:endParaRPr>
          </a:p>
        </p:txBody>
      </p:sp>
      <p:graphicFrame>
        <p:nvGraphicFramePr>
          <p:cNvPr id="3" name="yt_table_11662" title="H_149.76">
            <a:extLst>
              <a:ext uri="{FF2B5EF4-FFF2-40B4-BE49-F238E27FC236}">
                <a16:creationId xmlns:a16="http://schemas.microsoft.com/office/drawing/2014/main" id="{E400D4AA-35DE-B38C-E21C-D033EFF3AFF7}"/>
              </a:ext>
            </a:extLst>
          </p:cNvPr>
          <p:cNvGraphicFramePr>
            <a:graphicFrameLocks noGrp="1"/>
          </p:cNvGraphicFramePr>
          <p:nvPr>
            <p:extLst>
              <p:ext uri="{D42A27DB-BD31-4B8C-83A1-F6EECF244321}">
                <p14:modId xmlns:p14="http://schemas.microsoft.com/office/powerpoint/2010/main" val="3674646613"/>
              </p:ext>
            </p:extLst>
          </p:nvPr>
        </p:nvGraphicFramePr>
        <p:xfrm>
          <a:off x="805673" y="2886707"/>
          <a:ext cx="3776663" cy="1901952"/>
        </p:xfrm>
        <a:graphic>
          <a:graphicData uri="http://schemas.openxmlformats.org/drawingml/2006/table">
            <a:tbl>
              <a:tblPr/>
              <a:tblGrid>
                <a:gridCol w="3776663">
                  <a:extLst>
                    <a:ext uri="{9D8B030D-6E8A-4147-A177-3AD203B41FA5}">
                      <a16:colId xmlns:a16="http://schemas.microsoft.com/office/drawing/2014/main" val="10527"/>
                    </a:ext>
                  </a:extLst>
                </a:gridCol>
              </a:tblGrid>
              <a:tr h="370840">
                <a:tc>
                  <a:txBody>
                    <a:bodyPr/>
                    <a:lstStyle/>
                    <a:p>
                      <a:pPr marL="448254" indent="-448254" algn="l" eaLnBrk="1" fontAlgn="ctr" latinLnBrk="0" hangingPunct="0">
                        <a:lnSpc>
                          <a:spcPct val="129999"/>
                        </a:lnSpc>
                      </a:pPr>
                      <a:r>
                        <a:rPr lang="en-US" altLang="zh-CN" sz="2400" b="0" i="0" u="none" dirty="0">
                          <a:solidFill>
                            <a:srgbClr val="000000"/>
                          </a:solidFill>
                          <a:effectLst/>
                          <a:latin typeface="Times New Roman" pitchFamily="24"/>
                          <a:ea typeface="宋体" pitchFamily="24"/>
                        </a:rPr>
                        <a:t>A</a:t>
                      </a:r>
                      <a:r>
                        <a:rPr lang="en-US"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有丝分裂中期</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02"/>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有丝分裂后期</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03"/>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减数第一次分裂后期</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04"/>
                  </a:ext>
                </a:extLst>
              </a:tr>
              <a:tr h="370840">
                <a:tc>
                  <a:txBody>
                    <a:bodyPr/>
                    <a:lstStyle/>
                    <a:p>
                      <a:pPr marL="448254" indent="-448254" algn="l" eaLnBrk="1" fontAlgn="ctr" latinLnBrk="0" hangingPunct="0">
                        <a:lnSpc>
                          <a:spcPct val="129999"/>
                        </a:lnSpc>
                      </a:pPr>
                      <a:r>
                        <a:rPr lang="en-US" altLang="zh-CN" sz="2400" b="0" i="0" u="none" dirty="0">
                          <a:solidFill>
                            <a:srgbClr val="000000"/>
                          </a:solidFill>
                          <a:effectLst/>
                          <a:latin typeface="Times New Roman" pitchFamily="24"/>
                          <a:ea typeface="宋体" pitchFamily="24"/>
                        </a:rPr>
                        <a:t>D</a:t>
                      </a:r>
                      <a:r>
                        <a:rPr lang="en-US"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减数第二次分裂后期</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05"/>
                  </a:ext>
                </a:extLst>
              </a:tr>
            </a:tbl>
          </a:graphicData>
        </a:graphic>
      </p:graphicFrame>
      <p:sp>
        <p:nvSpPr>
          <p:cNvPr id="6" name="yt_shape_11664">
            <a:extLst>
              <a:ext uri="{FF2B5EF4-FFF2-40B4-BE49-F238E27FC236}">
                <a16:creationId xmlns:a16="http://schemas.microsoft.com/office/drawing/2014/main" id="{578AFE7A-1B35-1405-5F11-AA85B41F69F6}"/>
              </a:ext>
            </a:extLst>
          </p:cNvPr>
          <p:cNvSpPr txBox="1"/>
          <p:nvPr/>
        </p:nvSpPr>
        <p:spPr>
          <a:xfrm>
            <a:off x="805617" y="4839027"/>
            <a:ext cx="9848850" cy="412036"/>
          </a:xfrm>
          <a:prstGeom prst="rect">
            <a:avLst/>
          </a:prstGeom>
        </p:spPr>
        <p:txBody>
          <a:bodyPr vert="horz" wrap="none" lIns="0" tIns="0" rIns="0" bIns="0" rtlCol="0">
            <a:noAutofit/>
          </a:bodyPr>
          <a:lstStyle/>
          <a:p>
            <a:pPr indent="609523" algn="l" eaLnBrk="1" latinLnBrk="0" hangingPunct="0">
              <a:lnSpc>
                <a:spcPct val="129999"/>
              </a:lnSpc>
            </a:pPr>
            <a:r>
              <a:rPr lang="zh-CN" altLang="zh-CN" sz="2400" b="0" i="0" u="none">
                <a:solidFill>
                  <a:srgbClr val="FF0000"/>
                </a:solidFill>
                <a:effectLst/>
                <a:latin typeface="Times New Roman" pitchFamily="24"/>
                <a:ea typeface="黑体" pitchFamily="24"/>
              </a:rPr>
              <a:t>解析</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细胞正在发生同源染色体的分离</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属于减数第一次分裂后期</a:t>
            </a:r>
            <a:r>
              <a:rPr lang="zh-CN" altLang="zh-CN" sz="2400" b="0" i="0" u="none">
                <a:solidFill>
                  <a:srgbClr val="FF0000"/>
                </a:solidFill>
                <a:effectLst/>
                <a:latin typeface="宋体" pitchFamily="24"/>
                <a:ea typeface="宋体" pitchFamily="24"/>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665" name="yt_shape_11665"/>
          <p:cNvSpPr txBox="1"/>
          <p:nvPr/>
        </p:nvSpPr>
        <p:spPr>
          <a:xfrm>
            <a:off x="576127" y="1080000"/>
            <a:ext cx="10750991" cy="908647"/>
          </a:xfrm>
          <a:prstGeom prst="rect">
            <a:avLst/>
          </a:prstGeom>
        </p:spPr>
        <p:txBody>
          <a:bodyPr vert="horz" wrap="square" lIns="0" tIns="0" rIns="0" bIns="0" rtlCol="0">
            <a:noAutofit/>
          </a:bodyPr>
          <a:lstStyle/>
          <a:p>
            <a:pPr indent="609523" algn="l" eaLnBrk="1" latinLnBrk="0" hangingPunct="0">
              <a:lnSpc>
                <a:spcPct val="129999"/>
              </a:lnSpc>
            </a:pPr>
            <a:r>
              <a:rPr lang="zh-CN" altLang="zh-CN" sz="2400" b="0" i="0" u="none">
                <a:solidFill>
                  <a:srgbClr val="000000"/>
                </a:solidFill>
                <a:effectLst/>
                <a:latin typeface="Times New Roman" pitchFamily="24"/>
                <a:ea typeface="黑体" pitchFamily="24"/>
              </a:rPr>
              <a:t>例题</a:t>
            </a:r>
            <a:r>
              <a:rPr lang="en-US" altLang="zh-CN" sz="2400" b="1" i="0" u="none">
                <a:solidFill>
                  <a:srgbClr val="000000"/>
                </a:solidFill>
                <a:effectLst/>
                <a:latin typeface="Times New Roman" pitchFamily="24"/>
                <a:ea typeface="宋体" pitchFamily="24"/>
              </a:rPr>
              <a:t>2</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2024</a:t>
            </a:r>
            <a:r>
              <a:rPr lang="zh-CN" altLang="zh-CN" sz="2400" b="0" i="0" u="none">
                <a:solidFill>
                  <a:srgbClr val="000000"/>
                </a:solidFill>
                <a:effectLst/>
                <a:latin typeface="Times New Roman" pitchFamily="24"/>
                <a:ea typeface="楷体" pitchFamily="24"/>
              </a:rPr>
              <a:t>届</a:t>
            </a:r>
            <a:r>
              <a:rPr lang="zh-CN" altLang="zh-CN" sz="2400" b="0" i="0" u="none">
                <a:solidFill>
                  <a:srgbClr val="000000"/>
                </a:solidFill>
                <a:effectLst/>
                <a:latin typeface="Times New Roman" pitchFamily="24"/>
                <a:ea typeface="Times New Roman" pitchFamily="24"/>
              </a:rPr>
              <a:t>·</a:t>
            </a:r>
            <a:r>
              <a:rPr lang="zh-CN" altLang="zh-CN" sz="2400" b="0" i="0" u="none">
                <a:solidFill>
                  <a:srgbClr val="000000"/>
                </a:solidFill>
                <a:effectLst/>
                <a:latin typeface="Times New Roman" pitchFamily="24"/>
                <a:ea typeface="楷体" pitchFamily="24"/>
              </a:rPr>
              <a:t>百校联考学测合格考模拟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12_0080d"/>
              </a:rPr>
              <a:t>下图为某生理活动的一个过</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程</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这一生理活动称为</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FF0000">
                    <a:alpha val="0"/>
                  </a:srgbClr>
                </a:solidFill>
                <a:effectLst/>
                <a:latin typeface="Times New Roman" pitchFamily="24"/>
                <a:ea typeface="宋体" pitchFamily="24"/>
              </a:rPr>
              <a:t>A</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pic>
        <p:nvPicPr>
          <p:cNvPr id="11666" name="yt_image_11666" title="H_121.4">
            <a:extLst>
              <a:ext uri="">
                <a16:creationId xmlns:a16="http://schemas.microsoft.com/office/drawing/2014/main" xmlns:p14="http://schemas.microsoft.com/office/powerpoint/2010/main" xmlns:mc="http://schemas.openxmlformats.org/markup-compatibility/2006"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4067507" y="2191799"/>
            <a:ext cx="3387060" cy="1541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668" name="yt_table_11668" title="H_74.88">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684234095"/>
              </p:ext>
            </p:extLst>
          </p:nvPr>
        </p:nvGraphicFramePr>
        <p:xfrm>
          <a:off x="576056" y="3784027"/>
          <a:ext cx="6352223" cy="950976"/>
        </p:xfrm>
        <a:graphic>
          <a:graphicData uri="http://schemas.openxmlformats.org/drawingml/2006/table">
            <a:tbl>
              <a:tblPr/>
              <a:tblGrid>
                <a:gridCol w="3184843">
                  <a:extLst>
                    <a:ext uri="{9D8B030D-6E8A-4147-A177-3AD203B41FA5}">
                      <a16:colId xmlns:a16="http://schemas.microsoft.com/office/drawing/2014/main" val="10557"/>
                    </a:ext>
                  </a:extLst>
                </a:gridCol>
                <a:gridCol w="3167380">
                  <a:extLst>
                    <a:ext uri="{9D8B030D-6E8A-4147-A177-3AD203B41FA5}">
                      <a16:colId xmlns:a16="http://schemas.microsoft.com/office/drawing/2014/main" val="10558"/>
                    </a:ext>
                  </a:extLst>
                </a:gridCol>
              </a:tblGrid>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A</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受精作用</a:t>
                      </a:r>
                    </a:p>
                  </a:txBody>
                  <a:tcPr marL="0" marR="0" marT="0" marB="0" anchor="ctr">
                    <a:lnL w="9522" cmpd="sng">
                      <a:noFill/>
                    </a:lnL>
                    <a:lnR w="9522" cmpd="sng">
                      <a:noFill/>
                    </a:lnR>
                    <a:lnT w="9522" cmpd="sng">
                      <a:noFill/>
                    </a:lnT>
                    <a:lnB w="9522" cmpd="sng">
                      <a:noFill/>
                    </a:lnB>
                  </a:tcPr>
                </a:tc>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减数分裂</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38"/>
                  </a:ext>
                </a:extLst>
              </a:tr>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精子发育</a:t>
                      </a:r>
                    </a:p>
                  </a:txBody>
                  <a:tcPr marL="0" marR="0" marT="0" marB="0" anchor="ctr">
                    <a:lnL w="9522" cmpd="sng">
                      <a:noFill/>
                    </a:lnL>
                    <a:lnR w="9522" cmpd="sng">
                      <a:noFill/>
                    </a:lnR>
                    <a:lnT w="9522" cmpd="sng">
                      <a:noFill/>
                    </a:lnT>
                    <a:lnB w="9522" cmpd="sng">
                      <a:noFill/>
                    </a:lnB>
                  </a:tcPr>
                </a:tc>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D</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卵细胞发育</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39"/>
                  </a:ext>
                </a:extLst>
              </a:tr>
            </a:tbl>
          </a:graphicData>
        </a:graphic>
      </p:graphicFrame>
      <p:sp>
        <p:nvSpPr>
          <p:cNvPr id="2" name="文本框 1">
            <a:extLst>
              <a:ext uri="{FF2B5EF4-FFF2-40B4-BE49-F238E27FC236}">
                <a16:creationId xmlns:a16="http://schemas.microsoft.com/office/drawing/2014/main" id="{EE38A7C5-5B13-5239-C5BF-6E76E64D6CB4}"/>
              </a:ext>
            </a:extLst>
          </p:cNvPr>
          <p:cNvSpPr txBox="1"/>
          <p:nvPr/>
        </p:nvSpPr>
        <p:spPr>
          <a:xfrm>
            <a:off x="4143716" y="1508682"/>
            <a:ext cx="400748" cy="51798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A</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4" name="Picture 10">
            <a:extLst>
              <a:ext uri="{FF2B5EF4-FFF2-40B4-BE49-F238E27FC236}">
                <a16:creationId xmlns:a16="http://schemas.microsoft.com/office/drawing/2014/main" id="{696BBA44-5BA1-7A85-1667-F2F2FE84A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4" y="1144670"/>
            <a:ext cx="4340225" cy="83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7458F5C1-40FB-38CB-C9ED-5AD83BD5760B}"/>
              </a:ext>
            </a:extLst>
          </p:cNvPr>
          <p:cNvSpPr txBox="1">
            <a:spLocks noChangeArrowheads="1"/>
          </p:cNvSpPr>
          <p:nvPr/>
        </p:nvSpPr>
        <p:spPr bwMode="auto">
          <a:xfrm>
            <a:off x="4582335" y="1303731"/>
            <a:ext cx="3312718" cy="3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spAutoFit/>
          </a:bodyPr>
          <a:lstStyle/>
          <a:p>
            <a:pPr algn="ctr" fontAlgn="base">
              <a:lnSpc>
                <a:spcPct val="100000"/>
              </a:lnSpc>
            </a:pPr>
            <a:r>
              <a:rPr lang="zh-CN" sz="2600" kern="1200" dirty="0">
                <a:solidFill>
                  <a:srgbClr val="000000"/>
                </a:solidFill>
                <a:effectLst/>
                <a:latin typeface="Arial" panose="020B0604020202020204" pitchFamily="34" charset="0"/>
                <a:ea typeface="微软雅黑" panose="020B0503020204020204" pitchFamily="34" charset="-122"/>
                <a:cs typeface="Times New Roman" panose="02020603050405020304" pitchFamily="18" charset="0"/>
              </a:rPr>
              <a:t>四维过关——合格测</a:t>
            </a:r>
            <a:endParaRPr lang="zh-CN" sz="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p:txBody>
      </p:sp>
      <p:sp>
        <p:nvSpPr>
          <p:cNvPr id="11672" name="yt_shape_11672"/>
          <p:cNvSpPr txBox="1"/>
          <p:nvPr/>
        </p:nvSpPr>
        <p:spPr>
          <a:xfrm>
            <a:off x="576000" y="1968168"/>
            <a:ext cx="1615827" cy="428515"/>
          </a:xfrm>
          <a:prstGeom prst="rect">
            <a:avLst/>
          </a:prstGeom>
        </p:spPr>
        <p:txBody>
          <a:bodyPr vert="horz" wrap="none" lIns="0" tIns="0" rIns="0" bIns="0" rtlCol="0">
            <a:noAutofit/>
          </a:bodyPr>
          <a:lstStyle/>
          <a:p>
            <a:pPr algn="l" eaLnBrk="1" latinLnBrk="0" hangingPunct="0">
              <a:lnSpc>
                <a:spcPct val="129999"/>
              </a:lnSpc>
            </a:pPr>
            <a:r>
              <a:rPr lang="zh-CN" altLang="zh-CN" sz="2400" b="0" i="0" u="none">
                <a:solidFill>
                  <a:srgbClr val="000000"/>
                </a:solidFill>
                <a:effectLst/>
                <a:latin typeface="Times New Roman" pitchFamily="24"/>
                <a:ea typeface="黑体" pitchFamily="24"/>
              </a:rPr>
              <a:t>一、 选择题</a:t>
            </a:r>
          </a:p>
        </p:txBody>
      </p:sp>
      <p:sp>
        <p:nvSpPr>
          <p:cNvPr id="11673" name="yt_shape_11673"/>
          <p:cNvSpPr txBox="1"/>
          <p:nvPr/>
        </p:nvSpPr>
        <p:spPr>
          <a:xfrm>
            <a:off x="576127" y="2447471"/>
            <a:ext cx="10750991" cy="908647"/>
          </a:xfrm>
          <a:prstGeom prst="rect">
            <a:avLst/>
          </a:prstGeom>
        </p:spPr>
        <p:txBody>
          <a:bodyPr vert="horz" wrap="square" lIns="0" tIns="0" rIns="0" bIns="0" rtlCol="0">
            <a:noAutofit/>
          </a:bodyPr>
          <a:lstStyle/>
          <a:p>
            <a:pPr algn="l" eaLnBrk="1" latinLnBrk="0" hangingPunct="0">
              <a:lnSpc>
                <a:spcPct val="129999"/>
              </a:lnSpc>
            </a:pPr>
            <a:r>
              <a:rPr lang="en-US" altLang="zh-CN" sz="2400" b="0" i="0" u="none">
                <a:solidFill>
                  <a:srgbClr val="000000"/>
                </a:solidFill>
                <a:effectLst/>
                <a:latin typeface="Times New Roman" pitchFamily="24"/>
                <a:ea typeface="宋体" pitchFamily="24"/>
              </a:rPr>
              <a:t>1</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2023</a:t>
            </a:r>
            <a:r>
              <a:rPr lang="zh-CN" altLang="zh-CN" sz="2400" b="0" i="0" u="none">
                <a:solidFill>
                  <a:srgbClr val="000000"/>
                </a:solidFill>
                <a:effectLst/>
                <a:latin typeface="Times New Roman" pitchFamily="24"/>
                <a:ea typeface="楷体" pitchFamily="24"/>
              </a:rPr>
              <a:t>届</a:t>
            </a:r>
            <a:r>
              <a:rPr lang="zh-CN" altLang="zh-CN" sz="2400" b="0" i="0" u="none">
                <a:solidFill>
                  <a:srgbClr val="000000"/>
                </a:solidFill>
                <a:effectLst/>
                <a:latin typeface="Times New Roman" pitchFamily="24"/>
                <a:ea typeface="Times New Roman" pitchFamily="24"/>
              </a:rPr>
              <a:t>·</a:t>
            </a:r>
            <a:r>
              <a:rPr lang="zh-CN" altLang="zh-CN" sz="2400" b="0" i="0" u="none">
                <a:solidFill>
                  <a:srgbClr val="000000"/>
                </a:solidFill>
                <a:effectLst/>
                <a:latin typeface="Times New Roman" pitchFamily="24"/>
                <a:ea typeface="楷体" pitchFamily="24"/>
              </a:rPr>
              <a:t>江苏学测合格考</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19_500e1"/>
              </a:rPr>
              <a:t>下列染色体行为属于减数分裂过程特有的是</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en-US" altLang="zh-CN" sz="2400" b="0" i="0" u="none">
                <a:solidFill>
                  <a:srgbClr val="FF0000">
                    <a:alpha val="0"/>
                  </a:srgbClr>
                </a:solidFill>
                <a:effectLst/>
                <a:latin typeface="Times New Roman" pitchFamily="24"/>
                <a:ea typeface="宋体" pitchFamily="24"/>
              </a:rPr>
              <a:t>C</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graphicFrame>
        <p:nvGraphicFramePr>
          <p:cNvPr id="11674" name="yt_table_11674" title="H_74.88">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456559834"/>
              </p:ext>
            </p:extLst>
          </p:nvPr>
        </p:nvGraphicFramePr>
        <p:xfrm>
          <a:off x="576056" y="3406906"/>
          <a:ext cx="8163243" cy="950976"/>
        </p:xfrm>
        <a:graphic>
          <a:graphicData uri="http://schemas.openxmlformats.org/drawingml/2006/table">
            <a:tbl>
              <a:tblPr/>
              <a:tblGrid>
                <a:gridCol w="4081780">
                  <a:extLst>
                    <a:ext uri="{9D8B030D-6E8A-4147-A177-3AD203B41FA5}">
                      <a16:colId xmlns:a16="http://schemas.microsoft.com/office/drawing/2014/main" val="10532"/>
                    </a:ext>
                  </a:extLst>
                </a:gridCol>
                <a:gridCol w="4081463">
                  <a:extLst>
                    <a:ext uri="{9D8B030D-6E8A-4147-A177-3AD203B41FA5}">
                      <a16:colId xmlns:a16="http://schemas.microsoft.com/office/drawing/2014/main" val="10533"/>
                    </a:ext>
                  </a:extLst>
                </a:gridCol>
              </a:tblGrid>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A</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染色体复制</a:t>
                      </a:r>
                    </a:p>
                  </a:txBody>
                  <a:tcPr marL="0" marR="0" marT="0" marB="0" anchor="ctr">
                    <a:lnL w="9522" cmpd="sng">
                      <a:noFill/>
                    </a:lnL>
                    <a:lnR w="9522" cmpd="sng">
                      <a:noFill/>
                    </a:lnR>
                    <a:lnT w="9522" cmpd="sng">
                      <a:noFill/>
                    </a:lnT>
                    <a:lnB w="9522" cmpd="sng">
                      <a:noFill/>
                    </a:lnB>
                  </a:tcPr>
                </a:tc>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染色体的着丝粒分裂</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07"/>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同源染色体分离</a:t>
                      </a:r>
                    </a:p>
                  </a:txBody>
                  <a:tcPr marL="0" marR="0" marT="0" marB="0" anchor="ctr">
                    <a:lnL w="9522" cmpd="sng">
                      <a:noFill/>
                    </a:lnL>
                    <a:lnR w="9522" cmpd="sng">
                      <a:noFill/>
                    </a:lnR>
                    <a:lnT w="9522" cmpd="sng">
                      <a:noFill/>
                    </a:lnT>
                    <a:lnB w="9522" cmpd="sng">
                      <a:noFill/>
                    </a:lnB>
                  </a:tcPr>
                </a:tc>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D</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染色体解螺旋成染色质</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08"/>
                  </a:ext>
                </a:extLst>
              </a:tr>
            </a:tbl>
          </a:graphicData>
        </a:graphic>
      </p:graphicFrame>
      <p:sp>
        <p:nvSpPr>
          <p:cNvPr id="11676" name="yt_shape_11676"/>
          <p:cNvSpPr txBox="1"/>
          <p:nvPr/>
        </p:nvSpPr>
        <p:spPr>
          <a:xfrm>
            <a:off x="576000" y="4408460"/>
            <a:ext cx="7078861" cy="412036"/>
          </a:xfrm>
          <a:prstGeom prst="rect">
            <a:avLst/>
          </a:prstGeom>
        </p:spPr>
        <p:txBody>
          <a:bodyPr vert="horz" wrap="none" lIns="0" tIns="0" rIns="0" bIns="0" rtlCol="0">
            <a:noAutofit/>
          </a:bodyPr>
          <a:lstStyle/>
          <a:p>
            <a:pPr algn="l" eaLnBrk="1" latinLnBrk="0" hangingPunct="0">
              <a:lnSpc>
                <a:spcPct val="129999"/>
              </a:lnSpc>
            </a:pPr>
            <a:r>
              <a:rPr lang="zh-CN" altLang="zh-CN" sz="2400" b="0" i="0" u="none">
                <a:solidFill>
                  <a:srgbClr val="FF0000"/>
                </a:solidFill>
                <a:effectLst/>
                <a:latin typeface="Times New Roman" pitchFamily="24"/>
                <a:ea typeface="黑体" pitchFamily="24"/>
              </a:rPr>
              <a:t>解析</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同源染色体的分离是减数分裂过程所特有的</a:t>
            </a:r>
            <a:r>
              <a:rPr lang="zh-CN" altLang="zh-CN" sz="2400" b="0" i="0" u="none">
                <a:solidFill>
                  <a:srgbClr val="FF0000"/>
                </a:solidFill>
                <a:effectLst/>
                <a:latin typeface="宋体" pitchFamily="24"/>
                <a:ea typeface="宋体" pitchFamily="24"/>
              </a:rPr>
              <a:t>。</a:t>
            </a:r>
          </a:p>
        </p:txBody>
      </p:sp>
      <p:sp>
        <p:nvSpPr>
          <p:cNvPr id="2" name="文本框 1">
            <a:extLst>
              <a:ext uri="{FF2B5EF4-FFF2-40B4-BE49-F238E27FC236}">
                <a16:creationId xmlns:a16="http://schemas.microsoft.com/office/drawing/2014/main" id="{4B24211C-72FC-268E-E0AB-2E947DE9E318}"/>
              </a:ext>
            </a:extLst>
          </p:cNvPr>
          <p:cNvSpPr txBox="1"/>
          <p:nvPr/>
        </p:nvSpPr>
        <p:spPr>
          <a:xfrm>
            <a:off x="1095716" y="2876153"/>
            <a:ext cx="383286" cy="517983"/>
          </a:xfrm>
          <a:prstGeom prst="rect">
            <a:avLst/>
          </a:prstGeom>
          <a:noFill/>
        </p:spPr>
        <p:txBody>
          <a:bodyPr vert="horz" wrap="none" rtlCol="0">
            <a:noAutofit/>
          </a:bodyPr>
          <a:lstStyle/>
          <a:p>
            <a:pPr>
              <a:lnSpc>
                <a:spcPct val="129999"/>
              </a:lnSpc>
            </a:pPr>
            <a:r>
              <a:rPr kumimoji="0" lang="en-US"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 grpId="0" build="allAtOnce"/>
      <p:bldP spid="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677" name="yt_shape_11677"/>
          <p:cNvSpPr txBox="1"/>
          <p:nvPr/>
        </p:nvSpPr>
        <p:spPr>
          <a:xfrm>
            <a:off x="576127" y="1080000"/>
            <a:ext cx="10370075" cy="908647"/>
          </a:xfrm>
          <a:prstGeom prst="rect">
            <a:avLst/>
          </a:prstGeom>
        </p:spPr>
        <p:txBody>
          <a:bodyPr vert="horz" wrap="square" lIns="0" tIns="0" rIns="0" bIns="0" rtlCol="0">
            <a:noAutofit/>
          </a:bodyPr>
          <a:lstStyle/>
          <a:p>
            <a:pPr algn="l" eaLnBrk="1" latinLnBrk="0" hangingPunct="0">
              <a:lnSpc>
                <a:spcPct val="129999"/>
              </a:lnSpc>
            </a:pPr>
            <a:r>
              <a:rPr lang="en-US" altLang="zh-CN" sz="2400" b="0" i="0" u="none">
                <a:solidFill>
                  <a:srgbClr val="000000"/>
                </a:solidFill>
                <a:effectLst/>
                <a:latin typeface="Times New Roman" pitchFamily="24"/>
                <a:ea typeface="宋体" pitchFamily="24"/>
              </a:rPr>
              <a:t>2</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2025</a:t>
            </a:r>
            <a:r>
              <a:rPr lang="zh-CN" altLang="zh-CN" sz="2400" b="0" i="0" u="none">
                <a:solidFill>
                  <a:srgbClr val="000000"/>
                </a:solidFill>
                <a:effectLst/>
                <a:latin typeface="Times New Roman" pitchFamily="24"/>
                <a:ea typeface="楷体" pitchFamily="24"/>
              </a:rPr>
              <a:t>届</a:t>
            </a:r>
            <a:r>
              <a:rPr lang="zh-CN" altLang="zh-CN" sz="2400" b="0" i="0" u="none">
                <a:solidFill>
                  <a:srgbClr val="000000"/>
                </a:solidFill>
                <a:effectLst/>
                <a:latin typeface="Times New Roman" pitchFamily="24"/>
                <a:ea typeface="Times New Roman" pitchFamily="24"/>
              </a:rPr>
              <a:t>·</a:t>
            </a:r>
            <a:r>
              <a:rPr lang="zh-CN" altLang="zh-CN" sz="2400" b="0" i="0" u="none">
                <a:solidFill>
                  <a:srgbClr val="000000"/>
                </a:solidFill>
                <a:effectLst/>
                <a:latin typeface="Times New Roman" pitchFamily="24"/>
                <a:ea typeface="楷体" pitchFamily="24"/>
              </a:rPr>
              <a:t>东台学测合格考模拟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15_729bb"/>
              </a:rPr>
              <a:t>减数分裂中染色体数目减半发生在</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FF0000">
                    <a:alpha val="0"/>
                  </a:srgbClr>
                </a:solidFill>
                <a:effectLst/>
                <a:latin typeface="Times New Roman" pitchFamily="24"/>
                <a:ea typeface="宋体" pitchFamily="24"/>
              </a:rPr>
              <a:t>D</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graphicFrame>
        <p:nvGraphicFramePr>
          <p:cNvPr id="11678" name="yt_table_11678" title="H_74.88">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77978385"/>
              </p:ext>
            </p:extLst>
          </p:nvPr>
        </p:nvGraphicFramePr>
        <p:xfrm>
          <a:off x="576056" y="2039435"/>
          <a:ext cx="7266306" cy="950976"/>
        </p:xfrm>
        <a:graphic>
          <a:graphicData uri="http://schemas.openxmlformats.org/drawingml/2006/table">
            <a:tbl>
              <a:tblPr/>
              <a:tblGrid>
                <a:gridCol w="3489643">
                  <a:extLst>
                    <a:ext uri="{9D8B030D-6E8A-4147-A177-3AD203B41FA5}">
                      <a16:colId xmlns:a16="http://schemas.microsoft.com/office/drawing/2014/main" val="10534"/>
                    </a:ext>
                  </a:extLst>
                </a:gridCol>
                <a:gridCol w="3776663">
                  <a:extLst>
                    <a:ext uri="{9D8B030D-6E8A-4147-A177-3AD203B41FA5}">
                      <a16:colId xmlns:a16="http://schemas.microsoft.com/office/drawing/2014/main" val="10535"/>
                    </a:ext>
                  </a:extLst>
                </a:gridCol>
              </a:tblGrid>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A</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着丝粒分裂</a:t>
                      </a:r>
                    </a:p>
                  </a:txBody>
                  <a:tcPr marL="0" marR="0" marT="0" marB="0" anchor="ctr">
                    <a:lnL w="9522" cmpd="sng">
                      <a:noFill/>
                    </a:lnL>
                    <a:lnR w="9522" cmpd="sng">
                      <a:noFill/>
                    </a:lnR>
                    <a:lnT w="9522" cmpd="sng">
                      <a:noFill/>
                    </a:lnT>
                    <a:lnB w="9522" cmpd="sng">
                      <a:noFill/>
                    </a:lnB>
                  </a:tcPr>
                </a:tc>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减数第二次分裂结束</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09"/>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联会</a:t>
                      </a:r>
                    </a:p>
                  </a:txBody>
                  <a:tcPr marL="0" marR="0" marT="0" marB="0" anchor="ctr">
                    <a:lnL w="9522" cmpd="sng">
                      <a:noFill/>
                    </a:lnL>
                    <a:lnR w="9522" cmpd="sng">
                      <a:noFill/>
                    </a:lnR>
                    <a:lnT w="9522" cmpd="sng">
                      <a:noFill/>
                    </a:lnT>
                    <a:lnB w="9522" cmpd="sng">
                      <a:noFill/>
                    </a:lnB>
                  </a:tcPr>
                </a:tc>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D</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减数第一次分裂结束</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10"/>
                  </a:ext>
                </a:extLst>
              </a:tr>
            </a:tbl>
          </a:graphicData>
        </a:graphic>
      </p:graphicFrame>
      <p:sp>
        <p:nvSpPr>
          <p:cNvPr id="11680" name="yt_shape_11680"/>
          <p:cNvSpPr txBox="1"/>
          <p:nvPr/>
        </p:nvSpPr>
        <p:spPr>
          <a:xfrm>
            <a:off x="576128" y="3040989"/>
            <a:ext cx="10750991" cy="1372299"/>
          </a:xfrm>
          <a:prstGeom prst="rect">
            <a:avLst/>
          </a:prstGeom>
        </p:spPr>
        <p:txBody>
          <a:bodyPr vert="horz" wrap="square" lIns="0" tIns="0" rIns="0" bIns="0" rtlCol="0">
            <a:noAutofit/>
          </a:bodyPr>
          <a:lstStyle/>
          <a:p>
            <a:pPr algn="l" eaLnBrk="1" latinLnBrk="0" hangingPunct="0">
              <a:lnSpc>
                <a:spcPct val="129999"/>
              </a:lnSpc>
            </a:pPr>
            <a:r>
              <a:rPr lang="zh-CN" altLang="zh-CN" sz="2400" b="0" i="0" u="none">
                <a:solidFill>
                  <a:srgbClr val="FF0000"/>
                </a:solidFill>
                <a:effectLst/>
                <a:latin typeface="Times New Roman" pitchFamily="24"/>
                <a:ea typeface="黑体" pitchFamily="24"/>
              </a:rPr>
              <a:t>解析</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减数分裂过程中染色体数目减半的原因是同源染色体的分离</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sym typeface="_⨹_4_5c727"/>
              </a:rPr>
              <a:t>而同源染</a:t>
            </a:r>
            <a:br>
              <a:rPr lang="zh-CN" altLang="zh-CN" sz="2400" b="0" i="0" u="none">
                <a:solidFill>
                  <a:srgbClr val="FF0000"/>
                </a:solidFill>
                <a:effectLst/>
                <a:latin typeface="Times New Roman" pitchFamily="24"/>
                <a:ea typeface="宋体" pitchFamily="24"/>
              </a:rPr>
            </a:br>
            <a:r>
              <a:rPr lang="zh-CN" altLang="zh-CN" sz="2400" b="0" i="0" u="none">
                <a:solidFill>
                  <a:srgbClr val="FF0000"/>
                </a:solidFill>
                <a:effectLst/>
                <a:latin typeface="Times New Roman" pitchFamily="24"/>
                <a:ea typeface="宋体" pitchFamily="24"/>
              </a:rPr>
              <a:t>色体的分离发生在减数第一次分裂后期</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因此</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sym typeface="_⨹_13_8ca32"/>
              </a:rPr>
              <a:t>减数分裂过程中染色体数目减</a:t>
            </a:r>
            <a:br>
              <a:rPr lang="zh-CN" altLang="zh-CN" sz="2400" b="0" i="0" u="none">
                <a:solidFill>
                  <a:srgbClr val="FF0000"/>
                </a:solidFill>
                <a:effectLst/>
                <a:latin typeface="Times New Roman" pitchFamily="24"/>
                <a:ea typeface="宋体" pitchFamily="24"/>
              </a:rPr>
            </a:br>
            <a:r>
              <a:rPr lang="zh-CN" altLang="zh-CN" sz="2400" b="0" i="0" u="none">
                <a:solidFill>
                  <a:srgbClr val="FF0000"/>
                </a:solidFill>
                <a:effectLst/>
                <a:latin typeface="Times New Roman" pitchFamily="24"/>
                <a:ea typeface="宋体" pitchFamily="24"/>
              </a:rPr>
              <a:t>半发生在减数第一次分裂结束</a:t>
            </a:r>
            <a:r>
              <a:rPr lang="zh-CN" altLang="zh-CN" sz="2400" b="0" i="0" u="none">
                <a:solidFill>
                  <a:srgbClr val="FF0000"/>
                </a:solidFill>
                <a:effectLst/>
                <a:latin typeface="宋体" pitchFamily="24"/>
                <a:ea typeface="宋体" pitchFamily="24"/>
              </a:rPr>
              <a:t>。</a:t>
            </a:r>
          </a:p>
        </p:txBody>
      </p:sp>
      <p:sp>
        <p:nvSpPr>
          <p:cNvPr id="2" name="文本框 1">
            <a:extLst>
              <a:ext uri="{FF2B5EF4-FFF2-40B4-BE49-F238E27FC236}">
                <a16:creationId xmlns:a16="http://schemas.microsoft.com/office/drawing/2014/main" id="{07852D7E-1764-EBED-D385-4B348991D491}"/>
              </a:ext>
            </a:extLst>
          </p:cNvPr>
          <p:cNvSpPr txBox="1"/>
          <p:nvPr/>
        </p:nvSpPr>
        <p:spPr>
          <a:xfrm>
            <a:off x="1095716" y="1508682"/>
            <a:ext cx="400748" cy="51798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0" grpId="0" build="allAtOnce"/>
      <p:bldP spid="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681" name="yt_shape_11681"/>
          <p:cNvSpPr txBox="1"/>
          <p:nvPr/>
        </p:nvSpPr>
        <p:spPr>
          <a:xfrm>
            <a:off x="576000" y="1080000"/>
            <a:ext cx="6147517" cy="428515"/>
          </a:xfrm>
          <a:prstGeom prst="rect">
            <a:avLst/>
          </a:prstGeom>
        </p:spPr>
        <p:txBody>
          <a:bodyPr vert="horz" wrap="none" lIns="0" tIns="0" rIns="0" bIns="0" rtlCol="0">
            <a:noAutofit/>
          </a:bodyPr>
          <a:lstStyle/>
          <a:p>
            <a:pPr algn="l" eaLnBrk="1" latinLnBrk="0" hangingPunct="0">
              <a:lnSpc>
                <a:spcPct val="129999"/>
              </a:lnSpc>
            </a:pPr>
            <a:r>
              <a:rPr lang="en-US" altLang="zh-CN" sz="2400" b="0" i="0" u="none">
                <a:solidFill>
                  <a:srgbClr val="000000"/>
                </a:solidFill>
                <a:effectLst/>
                <a:latin typeface="Times New Roman" pitchFamily="24"/>
                <a:ea typeface="宋体" pitchFamily="24"/>
              </a:rPr>
              <a:t>3</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四分体是细胞在减数分裂过程中</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FF0000">
                    <a:alpha val="0"/>
                  </a:srgbClr>
                </a:solidFill>
                <a:effectLst/>
                <a:latin typeface="Times New Roman" pitchFamily="24"/>
                <a:ea typeface="宋体" pitchFamily="24"/>
              </a:rPr>
              <a:t>A</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graphicFrame>
        <p:nvGraphicFramePr>
          <p:cNvPr id="11682" name="yt_table_11682" title="H_149.7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716869114"/>
              </p:ext>
            </p:extLst>
          </p:nvPr>
        </p:nvGraphicFramePr>
        <p:xfrm>
          <a:off x="576056" y="1559303"/>
          <a:ext cx="6215063" cy="1901952"/>
        </p:xfrm>
        <a:graphic>
          <a:graphicData uri="http://schemas.openxmlformats.org/drawingml/2006/table">
            <a:tbl>
              <a:tblPr/>
              <a:tblGrid>
                <a:gridCol w="6215063">
                  <a:extLst>
                    <a:ext uri="{9D8B030D-6E8A-4147-A177-3AD203B41FA5}">
                      <a16:colId xmlns:a16="http://schemas.microsoft.com/office/drawing/2014/main" val="10536"/>
                    </a:ext>
                  </a:extLst>
                </a:gridCol>
              </a:tblGrid>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A</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一对同源染色体配对时的四条染色单体</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11"/>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互相配对的四条染色体</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12"/>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大小</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形态相同的四条染色体</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13"/>
                  </a:ext>
                </a:extLst>
              </a:tr>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D</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两条染色体的四条染色单体</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14"/>
                  </a:ext>
                </a:extLst>
              </a:tr>
            </a:tbl>
          </a:graphicData>
        </a:graphic>
      </p:graphicFrame>
      <p:sp>
        <p:nvSpPr>
          <p:cNvPr id="11684" name="yt_shape_11684"/>
          <p:cNvSpPr txBox="1"/>
          <p:nvPr/>
        </p:nvSpPr>
        <p:spPr>
          <a:xfrm>
            <a:off x="576127" y="3511623"/>
            <a:ext cx="10750991" cy="1372299"/>
          </a:xfrm>
          <a:prstGeom prst="rect">
            <a:avLst/>
          </a:prstGeom>
        </p:spPr>
        <p:txBody>
          <a:bodyPr vert="horz" wrap="square" lIns="0" tIns="0" rIns="0" bIns="0" rtlCol="0">
            <a:noAutofit/>
          </a:bodyPr>
          <a:lstStyle/>
          <a:p>
            <a:pPr algn="l" eaLnBrk="1" latinLnBrk="0" hangingPunct="0">
              <a:lnSpc>
                <a:spcPct val="129999"/>
              </a:lnSpc>
            </a:pPr>
            <a:r>
              <a:rPr lang="zh-CN" altLang="zh-CN" sz="2400" b="0" i="0" u="none">
                <a:solidFill>
                  <a:srgbClr val="FF0000"/>
                </a:solidFill>
                <a:effectLst/>
                <a:latin typeface="Times New Roman" pitchFamily="24"/>
                <a:ea typeface="黑体" pitchFamily="24"/>
              </a:rPr>
              <a:t>解析</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在减数第一次分裂过程中</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同源染色体发生联会</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sym typeface="_⨹_9_f5424"/>
              </a:rPr>
              <a:t>联会的一对同源染色</a:t>
            </a:r>
            <a:br>
              <a:rPr lang="zh-CN" altLang="zh-CN" sz="2400" b="0" i="0" u="none">
                <a:solidFill>
                  <a:srgbClr val="FF0000"/>
                </a:solidFill>
                <a:effectLst/>
                <a:latin typeface="Times New Roman" pitchFamily="24"/>
                <a:ea typeface="宋体" pitchFamily="24"/>
              </a:rPr>
            </a:br>
            <a:r>
              <a:rPr lang="zh-CN" altLang="zh-CN" sz="2400" b="0" i="0" u="none">
                <a:solidFill>
                  <a:srgbClr val="FF0000"/>
                </a:solidFill>
                <a:effectLst/>
                <a:latin typeface="Times New Roman" pitchFamily="24"/>
                <a:ea typeface="宋体" pitchFamily="24"/>
              </a:rPr>
              <a:t>体上含有</a:t>
            </a:r>
            <a:r>
              <a:rPr lang="en-US" altLang="zh-CN" sz="2400" b="0" i="0" u="none">
                <a:solidFill>
                  <a:srgbClr val="FF0000"/>
                </a:solidFill>
                <a:effectLst/>
                <a:latin typeface="Times New Roman" pitchFamily="24"/>
                <a:ea typeface="宋体" pitchFamily="24"/>
              </a:rPr>
              <a:t>4</a:t>
            </a:r>
            <a:r>
              <a:rPr lang="zh-CN" altLang="zh-CN" sz="2400" b="0" i="0" u="none">
                <a:solidFill>
                  <a:srgbClr val="FF0000"/>
                </a:solidFill>
                <a:effectLst/>
                <a:latin typeface="Times New Roman" pitchFamily="24"/>
                <a:ea typeface="宋体" pitchFamily="24"/>
              </a:rPr>
              <a:t>条染色单体</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称为一个四分体</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sym typeface="_⨹_15_6eb8e"/>
              </a:rPr>
              <a:t>因此一个四分体是指在减数分裂过</a:t>
            </a:r>
            <a:br>
              <a:rPr lang="zh-CN" altLang="zh-CN" sz="2400" b="0" i="0" u="none">
                <a:solidFill>
                  <a:srgbClr val="FF0000"/>
                </a:solidFill>
                <a:effectLst/>
                <a:latin typeface="Times New Roman" pitchFamily="24"/>
                <a:ea typeface="宋体" pitchFamily="24"/>
              </a:rPr>
            </a:br>
            <a:r>
              <a:rPr lang="zh-CN" altLang="zh-CN" sz="2400" b="0" i="0" u="none">
                <a:solidFill>
                  <a:srgbClr val="FF0000"/>
                </a:solidFill>
                <a:effectLst/>
                <a:latin typeface="Times New Roman" pitchFamily="24"/>
                <a:ea typeface="宋体" pitchFamily="24"/>
              </a:rPr>
              <a:t>程中</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同源染色体配对</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联会后每对同源染色体上有四条染色单体</a:t>
            </a:r>
            <a:r>
              <a:rPr lang="zh-CN" altLang="zh-CN" sz="2400" b="0" i="0" u="none">
                <a:solidFill>
                  <a:srgbClr val="FF0000"/>
                </a:solidFill>
                <a:effectLst/>
                <a:latin typeface="宋体" pitchFamily="24"/>
                <a:ea typeface="宋体" pitchFamily="24"/>
              </a:rPr>
              <a:t>。</a:t>
            </a:r>
          </a:p>
        </p:txBody>
      </p:sp>
      <p:sp>
        <p:nvSpPr>
          <p:cNvPr id="2" name="文本框 1">
            <a:extLst>
              <a:ext uri="{FF2B5EF4-FFF2-40B4-BE49-F238E27FC236}">
                <a16:creationId xmlns:a16="http://schemas.microsoft.com/office/drawing/2014/main" id="{64B9A449-1480-A8F5-2908-0DFAAAC13EB4}"/>
              </a:ext>
            </a:extLst>
          </p:cNvPr>
          <p:cNvSpPr txBox="1"/>
          <p:nvPr/>
        </p:nvSpPr>
        <p:spPr>
          <a:xfrm>
            <a:off x="5743789" y="1033194"/>
            <a:ext cx="400748" cy="51798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A</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4" grpId="0" build="allAtOnce"/>
      <p:bldP spid="2"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685" name="yt_shape_11685"/>
          <p:cNvSpPr txBox="1"/>
          <p:nvPr/>
        </p:nvSpPr>
        <p:spPr>
          <a:xfrm>
            <a:off x="576128" y="1080000"/>
            <a:ext cx="10370075" cy="908647"/>
          </a:xfrm>
          <a:prstGeom prst="rect">
            <a:avLst/>
          </a:prstGeom>
        </p:spPr>
        <p:txBody>
          <a:bodyPr vert="horz" wrap="square" lIns="0" tIns="0" rIns="0" bIns="0" rtlCol="0">
            <a:noAutofit/>
          </a:bodyPr>
          <a:lstStyle/>
          <a:p>
            <a:pPr algn="l" eaLnBrk="1" latinLnBrk="0" hangingPunct="0">
              <a:lnSpc>
                <a:spcPct val="129999"/>
              </a:lnSpc>
            </a:pPr>
            <a:r>
              <a:rPr lang="en-US" altLang="zh-CN" sz="2400" b="0" i="0" u="none">
                <a:solidFill>
                  <a:srgbClr val="000000"/>
                </a:solidFill>
                <a:effectLst/>
                <a:latin typeface="Times New Roman" pitchFamily="24"/>
                <a:ea typeface="宋体" pitchFamily="24"/>
              </a:rPr>
              <a:t>4</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2025</a:t>
            </a:r>
            <a:r>
              <a:rPr lang="zh-CN" altLang="zh-CN" sz="2400" b="0" i="0" u="none">
                <a:solidFill>
                  <a:srgbClr val="000000"/>
                </a:solidFill>
                <a:effectLst/>
                <a:latin typeface="Times New Roman" pitchFamily="24"/>
                <a:ea typeface="楷体" pitchFamily="24"/>
              </a:rPr>
              <a:t>届</a:t>
            </a:r>
            <a:r>
              <a:rPr lang="zh-CN" altLang="zh-CN" sz="2400" b="0" i="0" u="none">
                <a:solidFill>
                  <a:srgbClr val="000000"/>
                </a:solidFill>
                <a:effectLst/>
                <a:latin typeface="Times New Roman" pitchFamily="24"/>
                <a:ea typeface="Times New Roman" pitchFamily="24"/>
              </a:rPr>
              <a:t>·</a:t>
            </a:r>
            <a:r>
              <a:rPr lang="zh-CN" altLang="zh-CN" sz="2400" b="0" i="0" u="none">
                <a:solidFill>
                  <a:srgbClr val="000000"/>
                </a:solidFill>
                <a:effectLst/>
                <a:latin typeface="Times New Roman" pitchFamily="24"/>
                <a:ea typeface="楷体" pitchFamily="24"/>
              </a:rPr>
              <a:t>赣榆学测合格考模拟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18_11954"/>
              </a:rPr>
              <a:t>如图为动物细胞减数分裂过程中某一时期</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的示意图</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该细胞中染色体数目是</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FF0000">
                    <a:alpha val="0"/>
                  </a:srgbClr>
                </a:solidFill>
                <a:effectLst/>
                <a:latin typeface="Times New Roman" pitchFamily="24"/>
                <a:ea typeface="宋体" pitchFamily="24"/>
              </a:rPr>
              <a:t>B</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graphicFrame>
        <p:nvGraphicFramePr>
          <p:cNvPr id="11687" name="yt_table_11687_skip" title="H_74.88">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391156300"/>
              </p:ext>
            </p:extLst>
          </p:nvPr>
        </p:nvGraphicFramePr>
        <p:xfrm>
          <a:off x="576056" y="2039435"/>
          <a:ext cx="3456306" cy="950976"/>
        </p:xfrm>
        <a:graphic>
          <a:graphicData uri="http://schemas.openxmlformats.org/drawingml/2006/table">
            <a:tbl>
              <a:tblPr/>
              <a:tblGrid>
                <a:gridCol w="2118043">
                  <a:extLst>
                    <a:ext uri="{9D8B030D-6E8A-4147-A177-3AD203B41FA5}">
                      <a16:colId xmlns:a16="http://schemas.microsoft.com/office/drawing/2014/main" val="10537"/>
                    </a:ext>
                  </a:extLst>
                </a:gridCol>
                <a:gridCol w="1338263">
                  <a:extLst>
                    <a:ext uri="{9D8B030D-6E8A-4147-A177-3AD203B41FA5}">
                      <a16:colId xmlns:a16="http://schemas.microsoft.com/office/drawing/2014/main" val="10538"/>
                    </a:ext>
                  </a:extLst>
                </a:gridCol>
              </a:tblGrid>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A</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en-US" altLang="zh-CN" sz="2400" b="0" i="0" u="none">
                          <a:solidFill>
                            <a:srgbClr val="000000"/>
                          </a:solidFill>
                          <a:effectLst/>
                          <a:latin typeface="Times New Roman" pitchFamily="24"/>
                          <a:ea typeface="宋体" pitchFamily="24"/>
                        </a:rPr>
                        <a:t>2</a:t>
                      </a:r>
                    </a:p>
                  </a:txBody>
                  <a:tcPr marL="0" marR="0" marT="0" marB="0" anchor="ctr">
                    <a:lnL w="9522" cmpd="sng">
                      <a:noFill/>
                    </a:lnL>
                    <a:lnR w="9522" cmpd="sng">
                      <a:noFill/>
                    </a:lnR>
                    <a:lnT w="9522" cmpd="sng">
                      <a:noFill/>
                    </a:lnT>
                    <a:lnB w="9522" cmpd="sng">
                      <a:noFill/>
                    </a:lnB>
                  </a:tcPr>
                </a:tc>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en-US" altLang="zh-CN" sz="2400" b="0" i="0" u="none">
                          <a:solidFill>
                            <a:srgbClr val="000000"/>
                          </a:solidFill>
                          <a:effectLst/>
                          <a:latin typeface="Times New Roman" pitchFamily="24"/>
                          <a:ea typeface="宋体" pitchFamily="24"/>
                        </a:rPr>
                        <a:t>4</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15"/>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en-US" altLang="zh-CN" sz="2400" b="0" i="0" u="none">
                          <a:solidFill>
                            <a:srgbClr val="000000"/>
                          </a:solidFill>
                          <a:effectLst/>
                          <a:latin typeface="Times New Roman" pitchFamily="24"/>
                          <a:ea typeface="宋体" pitchFamily="24"/>
                        </a:rPr>
                        <a:t>8</a:t>
                      </a:r>
                    </a:p>
                  </a:txBody>
                  <a:tcPr marL="0" marR="0" marT="0" marB="0" anchor="ctr">
                    <a:lnL w="9522" cmpd="sng">
                      <a:noFill/>
                    </a:lnL>
                    <a:lnR w="9522" cmpd="sng">
                      <a:noFill/>
                    </a:lnR>
                    <a:lnT w="9522" cmpd="sng">
                      <a:noFill/>
                    </a:lnT>
                    <a:lnB w="9522" cmpd="sng">
                      <a:noFill/>
                    </a:lnB>
                  </a:tcPr>
                </a:tc>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D</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en-US" altLang="zh-CN" sz="2400" b="0" i="0" u="none">
                          <a:solidFill>
                            <a:srgbClr val="000000"/>
                          </a:solidFill>
                          <a:effectLst/>
                          <a:latin typeface="Times New Roman" pitchFamily="24"/>
                          <a:ea typeface="宋体" pitchFamily="24"/>
                        </a:rPr>
                        <a:t>16</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16"/>
                  </a:ext>
                </a:extLst>
              </a:tr>
            </a:tbl>
          </a:graphicData>
        </a:graphic>
      </p:graphicFrame>
      <p:pic>
        <p:nvPicPr>
          <p:cNvPr id="11686" name="yt_image_11686_skip" title="H_146.8">
            <a:extLst>
              <a:ext uri="">
                <a16:creationId xmlns:a16="http://schemas.microsoft.com/office/drawing/2014/main" xmlns:p14="http://schemas.microsoft.com/office/powerpoint/2010/main" xmlns:a14="http://schemas.microsoft.com/office/drawing/2010/main" xmlns:mc="http://schemas.openxmlformats.org/markup-compatibility/2006" xmlns="" id="{5351258F-BC95-41E6-9372-C2FE361B0291}"/>
              </a:ext>
            </a:extLst>
          </p:cNvPr>
          <p:cNvPicPr>
            <a:picLocks noChangeAspect="1" noChangeArrowheads="1"/>
          </p:cNvPicPr>
          <p:nvPr/>
        </p:nvPicPr>
        <p:blipFill>
          <a:blip r:embed="rId2" cstate="print"/>
          <a:srcRect/>
          <a:stretch>
            <a:fillRect/>
          </a:stretch>
        </p:blipFill>
        <p:spPr bwMode="auto">
          <a:xfrm>
            <a:off x="9710177" y="2039435"/>
            <a:ext cx="1233812" cy="1864360"/>
          </a:xfrm>
          <a:prstGeom prst="rect">
            <a:avLst/>
          </a:prstGeom>
          <a:noFill/>
          <a:extLst>
            <a:ext uri="{909E8E84-426E-40DD-AFC4-6F175D3DCCD1}">
              <a14:hiddenFill xmlns:a14="http://schemas.microsoft.com/office/drawing/2010/main">
                <a:solidFill>
                  <a:srgbClr val="FFFFFF"/>
                </a:solidFill>
              </a14:hiddenFill>
            </a:ext>
          </a:extLst>
        </p:spPr>
      </p:pic>
      <p:sp>
        <p:nvSpPr>
          <p:cNvPr id="11689" name="yt_shape_11689"/>
          <p:cNvSpPr txBox="1"/>
          <p:nvPr/>
        </p:nvSpPr>
        <p:spPr>
          <a:xfrm>
            <a:off x="576127" y="3954583"/>
            <a:ext cx="10750991" cy="892167"/>
          </a:xfrm>
          <a:prstGeom prst="rect">
            <a:avLst/>
          </a:prstGeom>
        </p:spPr>
        <p:txBody>
          <a:bodyPr vert="horz" wrap="square" lIns="0" tIns="0" rIns="0" bIns="0" rtlCol="0">
            <a:noAutofit/>
          </a:bodyPr>
          <a:lstStyle/>
          <a:p>
            <a:pPr algn="l" eaLnBrk="1" latinLnBrk="0" hangingPunct="0">
              <a:lnSpc>
                <a:spcPct val="129999"/>
              </a:lnSpc>
            </a:pPr>
            <a:r>
              <a:rPr lang="zh-CN" altLang="zh-CN" sz="2400" b="0" i="0" u="none">
                <a:solidFill>
                  <a:srgbClr val="FF0000"/>
                </a:solidFill>
                <a:effectLst/>
                <a:latin typeface="Times New Roman" pitchFamily="24"/>
                <a:ea typeface="黑体" pitchFamily="24"/>
              </a:rPr>
              <a:t>解析</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细胞正在发生同源染色体的分离</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每一极是</a:t>
            </a:r>
            <a:r>
              <a:rPr lang="en-US" altLang="zh-CN" sz="2400" b="0" i="0" u="none">
                <a:solidFill>
                  <a:srgbClr val="FF0000"/>
                </a:solidFill>
                <a:effectLst/>
                <a:latin typeface="Times New Roman" pitchFamily="24"/>
                <a:ea typeface="宋体" pitchFamily="24"/>
              </a:rPr>
              <a:t>2</a:t>
            </a:r>
            <a:r>
              <a:rPr lang="zh-CN" altLang="zh-CN" sz="2400" b="0" i="0" u="none">
                <a:solidFill>
                  <a:srgbClr val="FF0000"/>
                </a:solidFill>
                <a:effectLst/>
                <a:latin typeface="Times New Roman" pitchFamily="24"/>
                <a:ea typeface="宋体" pitchFamily="24"/>
              </a:rPr>
              <a:t>条染色体</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因此总共是</a:t>
            </a:r>
            <a:r>
              <a:rPr lang="en-US" altLang="zh-CN" sz="2400" b="0" i="0" u="none">
                <a:solidFill>
                  <a:srgbClr val="FF0000"/>
                </a:solidFill>
                <a:effectLst/>
                <a:latin typeface="Times New Roman" pitchFamily="24"/>
                <a:ea typeface="宋体" pitchFamily="24"/>
              </a:rPr>
              <a:t>4</a:t>
            </a:r>
            <a:r>
              <a:rPr lang="zh-CN" altLang="zh-CN" sz="2400" b="0" i="0" u="none">
                <a:solidFill>
                  <a:srgbClr val="FF0000"/>
                </a:solidFill>
                <a:effectLst/>
                <a:latin typeface="Times New Roman" pitchFamily="24"/>
                <a:ea typeface="宋体" pitchFamily="24"/>
                <a:sym typeface="_⨹_1_a546b"/>
              </a:rPr>
              <a:t>条</a:t>
            </a:r>
            <a:br>
              <a:rPr lang="zh-CN" altLang="zh-CN" sz="2400" b="0" i="0" u="none">
                <a:solidFill>
                  <a:srgbClr val="FF0000"/>
                </a:solidFill>
                <a:effectLst/>
                <a:latin typeface="Times New Roman" pitchFamily="24"/>
                <a:ea typeface="宋体" pitchFamily="24"/>
              </a:rPr>
            </a:br>
            <a:r>
              <a:rPr lang="zh-CN" altLang="zh-CN" sz="2400" b="0" i="0" u="none">
                <a:solidFill>
                  <a:srgbClr val="FF0000"/>
                </a:solidFill>
                <a:effectLst/>
                <a:latin typeface="Times New Roman" pitchFamily="24"/>
                <a:ea typeface="宋体" pitchFamily="24"/>
              </a:rPr>
              <a:t>染色体</a:t>
            </a:r>
            <a:r>
              <a:rPr lang="zh-CN" altLang="zh-CN" sz="2400" b="0" i="0" u="none">
                <a:solidFill>
                  <a:srgbClr val="FF0000"/>
                </a:solidFill>
                <a:effectLst/>
                <a:latin typeface="宋体" pitchFamily="24"/>
                <a:ea typeface="宋体" pitchFamily="24"/>
              </a:rPr>
              <a:t>。</a:t>
            </a:r>
          </a:p>
        </p:txBody>
      </p:sp>
      <p:sp>
        <p:nvSpPr>
          <p:cNvPr id="2" name="文本框 1">
            <a:extLst>
              <a:ext uri="{FF2B5EF4-FFF2-40B4-BE49-F238E27FC236}">
                <a16:creationId xmlns:a16="http://schemas.microsoft.com/office/drawing/2014/main" id="{E28FC1CF-E71A-D220-5D1C-E0C2F1823B59}"/>
              </a:ext>
            </a:extLst>
          </p:cNvPr>
          <p:cNvSpPr txBox="1"/>
          <p:nvPr/>
        </p:nvSpPr>
        <p:spPr>
          <a:xfrm>
            <a:off x="5667717" y="1508682"/>
            <a:ext cx="383286" cy="51798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B</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9" grpId="0" build="allAtOnce"/>
      <p:bldP spid="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690" name="yt_shape_11690"/>
          <p:cNvSpPr txBox="1"/>
          <p:nvPr/>
        </p:nvSpPr>
        <p:spPr>
          <a:xfrm>
            <a:off x="576000" y="1080000"/>
            <a:ext cx="8481489" cy="428515"/>
          </a:xfrm>
          <a:prstGeom prst="rect">
            <a:avLst/>
          </a:prstGeom>
        </p:spPr>
        <p:txBody>
          <a:bodyPr vert="horz" wrap="none" lIns="0" tIns="0" rIns="0" bIns="0" rtlCol="0">
            <a:noAutofit/>
          </a:bodyPr>
          <a:lstStyle/>
          <a:p>
            <a:pPr algn="l" eaLnBrk="1" latinLnBrk="0" hangingPunct="0">
              <a:lnSpc>
                <a:spcPct val="129999"/>
              </a:lnSpc>
            </a:pPr>
            <a:r>
              <a:rPr lang="en-US" altLang="zh-CN" sz="2400" b="0" i="0" u="none">
                <a:solidFill>
                  <a:srgbClr val="000000"/>
                </a:solidFill>
                <a:effectLst/>
                <a:latin typeface="Times New Roman" pitchFamily="24"/>
                <a:ea typeface="宋体" pitchFamily="24"/>
              </a:rPr>
              <a:t>5</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2024</a:t>
            </a:r>
            <a:r>
              <a:rPr lang="zh-CN" altLang="zh-CN" sz="2400" b="0" i="0" u="none">
                <a:solidFill>
                  <a:srgbClr val="000000"/>
                </a:solidFill>
                <a:effectLst/>
                <a:latin typeface="Times New Roman" pitchFamily="24"/>
                <a:ea typeface="楷体" pitchFamily="24"/>
              </a:rPr>
              <a:t>届</a:t>
            </a:r>
            <a:r>
              <a:rPr lang="zh-CN" altLang="zh-CN" sz="2400" b="0" i="0" u="none">
                <a:solidFill>
                  <a:srgbClr val="000000"/>
                </a:solidFill>
                <a:effectLst/>
                <a:latin typeface="Times New Roman" pitchFamily="24"/>
                <a:ea typeface="Times New Roman" pitchFamily="24"/>
              </a:rPr>
              <a:t>·</a:t>
            </a:r>
            <a:r>
              <a:rPr lang="zh-CN" altLang="zh-CN" sz="2400" b="0" i="0" u="none">
                <a:solidFill>
                  <a:srgbClr val="000000"/>
                </a:solidFill>
                <a:effectLst/>
                <a:latin typeface="Times New Roman" pitchFamily="24"/>
                <a:ea typeface="楷体" pitchFamily="24"/>
              </a:rPr>
              <a:t>南京学测合格考模拟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同源染色体是指 </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FF0000">
                    <a:alpha val="0"/>
                  </a:srgbClr>
                </a:solidFill>
                <a:effectLst/>
                <a:latin typeface="Times New Roman" pitchFamily="24"/>
                <a:ea typeface="宋体" pitchFamily="24"/>
              </a:rPr>
              <a:t>D</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graphicFrame>
        <p:nvGraphicFramePr>
          <p:cNvPr id="11691" name="yt_table_11691" title="H_149.7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609989543"/>
              </p:ext>
            </p:extLst>
          </p:nvPr>
        </p:nvGraphicFramePr>
        <p:xfrm>
          <a:off x="576056" y="1559303"/>
          <a:ext cx="5605463" cy="1901952"/>
        </p:xfrm>
        <a:graphic>
          <a:graphicData uri="http://schemas.openxmlformats.org/drawingml/2006/table">
            <a:tbl>
              <a:tblPr/>
              <a:tblGrid>
                <a:gridCol w="5605463">
                  <a:extLst>
                    <a:ext uri="{9D8B030D-6E8A-4147-A177-3AD203B41FA5}">
                      <a16:colId xmlns:a16="http://schemas.microsoft.com/office/drawing/2014/main" val="10539"/>
                    </a:ext>
                  </a:extLst>
                </a:gridCol>
              </a:tblGrid>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A</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一条染色体复制形成的两条染色体</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17"/>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分别来自父亲和母亲的两条染色体</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18"/>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形态特征完全相同的两条染色体</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19"/>
                  </a:ext>
                </a:extLst>
              </a:tr>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D</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减数分裂过程中配对的两条染色体</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20"/>
                  </a:ext>
                </a:extLst>
              </a:tr>
            </a:tbl>
          </a:graphicData>
        </a:graphic>
      </p:graphicFrame>
      <p:sp>
        <p:nvSpPr>
          <p:cNvPr id="11693" name="yt_shape_11693"/>
          <p:cNvSpPr txBox="1"/>
          <p:nvPr/>
        </p:nvSpPr>
        <p:spPr>
          <a:xfrm>
            <a:off x="576127" y="3511623"/>
            <a:ext cx="10750991" cy="908647"/>
          </a:xfrm>
          <a:prstGeom prst="rect">
            <a:avLst/>
          </a:prstGeom>
        </p:spPr>
        <p:txBody>
          <a:bodyPr vert="horz" wrap="square" lIns="0" tIns="0" rIns="0" bIns="0" rtlCol="0">
            <a:noAutofit/>
          </a:bodyPr>
          <a:lstStyle/>
          <a:p>
            <a:pPr algn="l" eaLnBrk="1" latinLnBrk="0" hangingPunct="0">
              <a:lnSpc>
                <a:spcPct val="129999"/>
              </a:lnSpc>
            </a:pPr>
            <a:r>
              <a:rPr lang="en-US" altLang="zh-CN" sz="2400" b="0" i="0" u="none">
                <a:solidFill>
                  <a:srgbClr val="000000"/>
                </a:solidFill>
                <a:effectLst/>
                <a:latin typeface="Times New Roman" pitchFamily="24"/>
                <a:ea typeface="宋体" pitchFamily="24"/>
              </a:rPr>
              <a:t>6</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2025</a:t>
            </a:r>
            <a:r>
              <a:rPr lang="zh-CN" altLang="zh-CN" sz="2400" b="0" i="0" u="none">
                <a:solidFill>
                  <a:srgbClr val="000000"/>
                </a:solidFill>
                <a:effectLst/>
                <a:latin typeface="Times New Roman" pitchFamily="24"/>
                <a:ea typeface="楷体" pitchFamily="24"/>
              </a:rPr>
              <a:t>届</a:t>
            </a:r>
            <a:r>
              <a:rPr lang="zh-CN" altLang="zh-CN" sz="2400" b="0" i="0" u="none">
                <a:solidFill>
                  <a:srgbClr val="000000"/>
                </a:solidFill>
                <a:effectLst/>
                <a:latin typeface="Times New Roman" pitchFamily="24"/>
                <a:ea typeface="Times New Roman" pitchFamily="24"/>
              </a:rPr>
              <a:t>·</a:t>
            </a:r>
            <a:r>
              <a:rPr lang="zh-CN" altLang="zh-CN" sz="2400" b="0" i="0" u="none">
                <a:solidFill>
                  <a:srgbClr val="000000"/>
                </a:solidFill>
                <a:effectLst/>
                <a:latin typeface="Times New Roman" pitchFamily="24"/>
                <a:ea typeface="楷体" pitchFamily="24"/>
              </a:rPr>
              <a:t>连云港学测合格考模拟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在减数分裂过程中</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8_40d60"/>
              </a:rPr>
              <a:t>染色体的交叉互换</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发生在</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FF0000">
                    <a:alpha val="0"/>
                  </a:srgbClr>
                </a:solidFill>
                <a:effectLst/>
                <a:latin typeface="Times New Roman" pitchFamily="24"/>
                <a:ea typeface="宋体" pitchFamily="24"/>
              </a:rPr>
              <a:t>D</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graphicFrame>
        <p:nvGraphicFramePr>
          <p:cNvPr id="11694" name="yt_table_11694" title="H_74.88">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353573812"/>
              </p:ext>
            </p:extLst>
          </p:nvPr>
        </p:nvGraphicFramePr>
        <p:xfrm>
          <a:off x="576056" y="4471058"/>
          <a:ext cx="8450580" cy="950976"/>
        </p:xfrm>
        <a:graphic>
          <a:graphicData uri="http://schemas.openxmlformats.org/drawingml/2006/table">
            <a:tbl>
              <a:tblPr/>
              <a:tblGrid>
                <a:gridCol w="4386580">
                  <a:extLst>
                    <a:ext uri="{9D8B030D-6E8A-4147-A177-3AD203B41FA5}">
                      <a16:colId xmlns:a16="http://schemas.microsoft.com/office/drawing/2014/main" val="10540"/>
                    </a:ext>
                  </a:extLst>
                </a:gridCol>
                <a:gridCol w="4064000">
                  <a:extLst>
                    <a:ext uri="{9D8B030D-6E8A-4147-A177-3AD203B41FA5}">
                      <a16:colId xmlns:a16="http://schemas.microsoft.com/office/drawing/2014/main" val="10541"/>
                    </a:ext>
                  </a:extLst>
                </a:gridCol>
              </a:tblGrid>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A</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en-US" altLang="zh-CN" sz="2400" b="0" i="0" u="none">
                          <a:solidFill>
                            <a:srgbClr val="000000"/>
                          </a:solidFill>
                          <a:effectLst/>
                          <a:latin typeface="Times New Roman" pitchFamily="24"/>
                          <a:ea typeface="宋体" pitchFamily="24"/>
                        </a:rPr>
                        <a:t>DNA</a:t>
                      </a:r>
                      <a:r>
                        <a:rPr lang="zh-CN" altLang="zh-CN" sz="2400" b="0" i="0" u="none">
                          <a:solidFill>
                            <a:srgbClr val="000000"/>
                          </a:solidFill>
                          <a:effectLst/>
                          <a:latin typeface="Times New Roman" pitchFamily="24"/>
                          <a:ea typeface="宋体" pitchFamily="24"/>
                        </a:rPr>
                        <a:t>复制时</a:t>
                      </a:r>
                    </a:p>
                  </a:txBody>
                  <a:tcPr marL="0" marR="0" marT="0" marB="0" anchor="ctr">
                    <a:lnL w="9522" cmpd="sng">
                      <a:noFill/>
                    </a:lnL>
                    <a:lnR w="9522" cmpd="sng">
                      <a:noFill/>
                    </a:lnR>
                    <a:lnT w="9522" cmpd="sng">
                      <a:noFill/>
                    </a:lnT>
                    <a:lnB w="9522" cmpd="sng">
                      <a:noFill/>
                    </a:lnB>
                  </a:tcPr>
                </a:tc>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染色体的着丝粒分裂时</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21"/>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同源染色体分离时</a:t>
                      </a:r>
                    </a:p>
                  </a:txBody>
                  <a:tcPr marL="0" marR="0" marT="0" marB="0" anchor="ctr">
                    <a:lnL w="9522" cmpd="sng">
                      <a:noFill/>
                    </a:lnL>
                    <a:lnR w="9522" cmpd="sng">
                      <a:noFill/>
                    </a:lnR>
                    <a:lnT w="9522" cmpd="sng">
                      <a:noFill/>
                    </a:lnT>
                    <a:lnB w="9522" cmpd="sng">
                      <a:noFill/>
                    </a:lnB>
                  </a:tcPr>
                </a:tc>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D</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同源染色体联会时</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22"/>
                  </a:ext>
                </a:extLst>
              </a:tr>
            </a:tbl>
          </a:graphicData>
        </a:graphic>
      </p:graphicFrame>
      <p:sp>
        <p:nvSpPr>
          <p:cNvPr id="2" name="文本框 1">
            <a:extLst>
              <a:ext uri="{FF2B5EF4-FFF2-40B4-BE49-F238E27FC236}">
                <a16:creationId xmlns:a16="http://schemas.microsoft.com/office/drawing/2014/main" id="{39CB2B0F-B909-2659-05F9-E1593FDFFD2E}"/>
              </a:ext>
            </a:extLst>
          </p:cNvPr>
          <p:cNvSpPr txBox="1"/>
          <p:nvPr/>
        </p:nvSpPr>
        <p:spPr>
          <a:xfrm>
            <a:off x="8055188" y="1033194"/>
            <a:ext cx="400748" cy="51798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D</a:t>
            </a:r>
            <a:endParaRPr lang="zh-CN" altLang="en-US">
              <a:solidFill>
                <a:srgbClr val="FF0000"/>
              </a:solidFill>
            </a:endParaRPr>
          </a:p>
        </p:txBody>
      </p:sp>
      <p:sp>
        <p:nvSpPr>
          <p:cNvPr id="3" name="文本框 2">
            <a:extLst>
              <a:ext uri="{FF2B5EF4-FFF2-40B4-BE49-F238E27FC236}">
                <a16:creationId xmlns:a16="http://schemas.microsoft.com/office/drawing/2014/main" id="{FAAABCB3-B80C-430F-D3C6-2023384EBD18}"/>
              </a:ext>
            </a:extLst>
          </p:cNvPr>
          <p:cNvSpPr txBox="1"/>
          <p:nvPr/>
        </p:nvSpPr>
        <p:spPr>
          <a:xfrm>
            <a:off x="2010116" y="3940305"/>
            <a:ext cx="400748" cy="51798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4" name="Picture 10">
            <a:extLst>
              <a:ext uri="{FF2B5EF4-FFF2-40B4-BE49-F238E27FC236}">
                <a16:creationId xmlns:a16="http://schemas.microsoft.com/office/drawing/2014/main" id="{FF2E71DD-3335-0E3B-24C1-DE2FD02DC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834" y="1141579"/>
            <a:ext cx="4340225" cy="83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8C4436FB-C3B6-C857-1E56-16A3CB73EFC9}"/>
              </a:ext>
            </a:extLst>
          </p:cNvPr>
          <p:cNvSpPr txBox="1">
            <a:spLocks noChangeArrowheads="1"/>
          </p:cNvSpPr>
          <p:nvPr/>
        </p:nvSpPr>
        <p:spPr bwMode="auto">
          <a:xfrm>
            <a:off x="4608893" y="1223835"/>
            <a:ext cx="3312718" cy="41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spAutoFit/>
          </a:bodyPr>
          <a:lstStyle/>
          <a:p>
            <a:pPr algn="ctr" fontAlgn="base">
              <a:lnSpc>
                <a:spcPct val="100000"/>
              </a:lnSpc>
            </a:pPr>
            <a:r>
              <a:rPr lang="zh-CN" sz="3300" kern="1200" dirty="0">
                <a:solidFill>
                  <a:srgbClr val="000000"/>
                </a:solidFill>
                <a:effectLst/>
                <a:latin typeface="Arial" panose="020B0604020202020204" pitchFamily="34" charset="0"/>
                <a:ea typeface="微软雅黑" panose="020B0503020204020204" pitchFamily="34" charset="-122"/>
                <a:cs typeface="Times New Roman" panose="02020603050405020304" pitchFamily="18" charset="0"/>
              </a:rPr>
              <a:t>新课标要求</a:t>
            </a:r>
            <a:endParaRPr lang="zh-CN" sz="12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p:txBody>
      </p:sp>
      <p:graphicFrame>
        <p:nvGraphicFramePr>
          <p:cNvPr id="11609" name="yt_table_11609" title="H_89.28">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098344182"/>
              </p:ext>
            </p:extLst>
          </p:nvPr>
        </p:nvGraphicFramePr>
        <p:xfrm>
          <a:off x="576000" y="2120532"/>
          <a:ext cx="10370075" cy="1133856"/>
        </p:xfrm>
        <a:graphic>
          <a:graphicData uri="http://schemas.openxmlformats.org/drawingml/2006/table">
            <a:tbl>
              <a:tblPr>
                <a:tableStyleId>{5940675A-B579-460E-94D1-54222C63F5DA}</a:tableStyleId>
              </a:tblPr>
              <a:tblGrid>
                <a:gridCol w="10370075">
                  <a:extLst>
                    <a:ext uri="{9D8B030D-6E8A-4147-A177-3AD203B41FA5}">
                      <a16:colId xmlns:a16="http://schemas.microsoft.com/office/drawing/2014/main" val="20000"/>
                    </a:ext>
                  </a:extLst>
                </a:gridCol>
              </a:tblGrid>
              <a:tr h="467999">
                <a:tc>
                  <a:txBody>
                    <a:bodyPr/>
                    <a:lstStyle/>
                    <a:p>
                      <a:pPr algn="l" eaLnBrk="1" fontAlgn="ctr" latinLnBrk="0" hangingPunct="0">
                        <a:lnSpc>
                          <a:spcPct val="129999"/>
                        </a:lnSpc>
                      </a:pPr>
                      <a:r>
                        <a:rPr lang="zh-CN" altLang="zh-CN" sz="2400" b="0" i="0" u="none">
                          <a:solidFill>
                            <a:srgbClr val="000000"/>
                          </a:solidFill>
                          <a:effectLst/>
                          <a:latin typeface="Times New Roman" pitchFamily="24"/>
                          <a:ea typeface="宋体" pitchFamily="24"/>
                        </a:rPr>
                        <a:t>阐明减数分裂产生染色体数量减半的精细胞或卵细胞</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0"/>
                  </a:ext>
                </a:extLst>
              </a:tr>
              <a:tr h="467999">
                <a:tc>
                  <a:txBody>
                    <a:bodyPr/>
                    <a:lstStyle/>
                    <a:p>
                      <a:pPr algn="l" eaLnBrk="1" fontAlgn="ctr" latinLnBrk="0" hangingPunct="0">
                        <a:lnSpc>
                          <a:spcPct val="129999"/>
                        </a:lnSpc>
                      </a:pPr>
                      <a:r>
                        <a:rPr lang="zh-CN" altLang="zh-CN" sz="2400" b="0" i="0" u="none">
                          <a:solidFill>
                            <a:srgbClr val="000000"/>
                          </a:solidFill>
                          <a:effectLst/>
                          <a:latin typeface="Times New Roman" pitchFamily="24"/>
                          <a:ea typeface="宋体" pitchFamily="24"/>
                        </a:rPr>
                        <a:t>说明进行有性生殖的生物体</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其遗传信息通过配子传递给子代</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696" name="yt_shape_11696"/>
          <p:cNvSpPr txBox="1"/>
          <p:nvPr/>
        </p:nvSpPr>
        <p:spPr>
          <a:xfrm>
            <a:off x="576127" y="1080000"/>
            <a:ext cx="10370075" cy="908647"/>
          </a:xfrm>
          <a:prstGeom prst="rect">
            <a:avLst/>
          </a:prstGeom>
        </p:spPr>
        <p:txBody>
          <a:bodyPr vert="horz" wrap="square" lIns="0" tIns="0" rIns="0" bIns="0" rtlCol="0">
            <a:noAutofit/>
          </a:bodyPr>
          <a:lstStyle/>
          <a:p>
            <a:pPr algn="l" eaLnBrk="1" latinLnBrk="0" hangingPunct="0">
              <a:lnSpc>
                <a:spcPct val="129999"/>
              </a:lnSpc>
            </a:pPr>
            <a:r>
              <a:rPr lang="en-US" altLang="zh-CN" sz="2400" b="0" i="0" u="none">
                <a:solidFill>
                  <a:srgbClr val="000000"/>
                </a:solidFill>
                <a:effectLst/>
                <a:latin typeface="Times New Roman" pitchFamily="24"/>
                <a:ea typeface="宋体" pitchFamily="24"/>
              </a:rPr>
              <a:t>7</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2024</a:t>
            </a:r>
            <a:r>
              <a:rPr lang="zh-CN" altLang="zh-CN" sz="2400" b="0" i="0" u="none">
                <a:solidFill>
                  <a:srgbClr val="000000"/>
                </a:solidFill>
                <a:effectLst/>
                <a:latin typeface="Times New Roman" pitchFamily="24"/>
                <a:ea typeface="楷体" pitchFamily="24"/>
              </a:rPr>
              <a:t>届</a:t>
            </a:r>
            <a:r>
              <a:rPr lang="zh-CN" altLang="zh-CN" sz="2400" b="0" i="0" u="none">
                <a:solidFill>
                  <a:srgbClr val="000000"/>
                </a:solidFill>
                <a:effectLst/>
                <a:latin typeface="Times New Roman" pitchFamily="24"/>
                <a:ea typeface="Times New Roman" pitchFamily="24"/>
              </a:rPr>
              <a:t>·</a:t>
            </a:r>
            <a:r>
              <a:rPr lang="zh-CN" altLang="zh-CN" sz="2400" b="0" i="0" u="none">
                <a:solidFill>
                  <a:srgbClr val="000000"/>
                </a:solidFill>
                <a:effectLst/>
                <a:latin typeface="Times New Roman" pitchFamily="24"/>
                <a:ea typeface="楷体" pitchFamily="24"/>
              </a:rPr>
              <a:t>江苏学测合格考模拟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14_db5f4"/>
              </a:rPr>
              <a:t>减数分裂过程中每个四分体具有</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FF0000">
                    <a:alpha val="0"/>
                  </a:srgbClr>
                </a:solidFill>
                <a:effectLst/>
                <a:latin typeface="Times New Roman" pitchFamily="24"/>
                <a:ea typeface="宋体" pitchFamily="24"/>
              </a:rPr>
              <a:t>B</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graphicFrame>
        <p:nvGraphicFramePr>
          <p:cNvPr id="11697" name="yt_table_11697" title="H_74.88">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673919004"/>
              </p:ext>
            </p:extLst>
          </p:nvPr>
        </p:nvGraphicFramePr>
        <p:xfrm>
          <a:off x="576056" y="2039435"/>
          <a:ext cx="7248843" cy="950976"/>
        </p:xfrm>
        <a:graphic>
          <a:graphicData uri="http://schemas.openxmlformats.org/drawingml/2006/table">
            <a:tbl>
              <a:tblPr/>
              <a:tblGrid>
                <a:gridCol w="4234180">
                  <a:extLst>
                    <a:ext uri="{9D8B030D-6E8A-4147-A177-3AD203B41FA5}">
                      <a16:colId xmlns:a16="http://schemas.microsoft.com/office/drawing/2014/main" val="10542"/>
                    </a:ext>
                  </a:extLst>
                </a:gridCol>
                <a:gridCol w="3014663">
                  <a:extLst>
                    <a:ext uri="{9D8B030D-6E8A-4147-A177-3AD203B41FA5}">
                      <a16:colId xmlns:a16="http://schemas.microsoft.com/office/drawing/2014/main" val="10543"/>
                    </a:ext>
                  </a:extLst>
                </a:gridCol>
              </a:tblGrid>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A</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en-US" altLang="zh-CN" sz="2400" b="0" i="0" u="none">
                          <a:solidFill>
                            <a:srgbClr val="000000"/>
                          </a:solidFill>
                          <a:effectLst/>
                          <a:latin typeface="Times New Roman" pitchFamily="24"/>
                          <a:ea typeface="宋体" pitchFamily="24"/>
                        </a:rPr>
                        <a:t>4</a:t>
                      </a:r>
                      <a:r>
                        <a:rPr lang="zh-CN" altLang="zh-CN" sz="2400" b="0" i="0" u="none">
                          <a:solidFill>
                            <a:srgbClr val="000000"/>
                          </a:solidFill>
                          <a:effectLst/>
                          <a:latin typeface="Times New Roman" pitchFamily="24"/>
                          <a:ea typeface="宋体" pitchFamily="24"/>
                        </a:rPr>
                        <a:t>个着丝粒</a:t>
                      </a:r>
                    </a:p>
                  </a:txBody>
                  <a:tcPr marL="0" marR="0" marT="0" marB="0" anchor="ctr">
                    <a:lnL w="9522" cmpd="sng">
                      <a:noFill/>
                    </a:lnL>
                    <a:lnR w="9522" cmpd="sng">
                      <a:noFill/>
                    </a:lnR>
                    <a:lnT w="9522" cmpd="sng">
                      <a:noFill/>
                    </a:lnT>
                    <a:lnB w="9522" cmpd="sng">
                      <a:noFill/>
                    </a:lnB>
                  </a:tcPr>
                </a:tc>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en-US" altLang="zh-CN" sz="2400" b="0" i="0" u="none">
                          <a:solidFill>
                            <a:srgbClr val="000000"/>
                          </a:solidFill>
                          <a:effectLst/>
                          <a:latin typeface="Times New Roman" pitchFamily="24"/>
                          <a:ea typeface="宋体" pitchFamily="24"/>
                        </a:rPr>
                        <a:t>4</a:t>
                      </a:r>
                      <a:r>
                        <a:rPr lang="zh-CN" altLang="zh-CN" sz="2400" b="0" i="0" u="none">
                          <a:solidFill>
                            <a:srgbClr val="000000"/>
                          </a:solidFill>
                          <a:effectLst/>
                          <a:latin typeface="Times New Roman" pitchFamily="24"/>
                          <a:ea typeface="宋体" pitchFamily="24"/>
                        </a:rPr>
                        <a:t>个</a:t>
                      </a:r>
                      <a:r>
                        <a:rPr lang="en-US" altLang="zh-CN" sz="2400" b="0" i="0" u="none">
                          <a:solidFill>
                            <a:srgbClr val="000000"/>
                          </a:solidFill>
                          <a:effectLst/>
                          <a:latin typeface="Times New Roman" pitchFamily="24"/>
                          <a:ea typeface="宋体" pitchFamily="24"/>
                        </a:rPr>
                        <a:t>DNA</a:t>
                      </a:r>
                      <a:r>
                        <a:rPr lang="zh-CN" altLang="zh-CN" sz="2400" b="0" i="0" u="none">
                          <a:solidFill>
                            <a:srgbClr val="000000"/>
                          </a:solidFill>
                          <a:effectLst/>
                          <a:latin typeface="Times New Roman" pitchFamily="24"/>
                          <a:ea typeface="宋体" pitchFamily="24"/>
                        </a:rPr>
                        <a:t>分子</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23"/>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en-US" altLang="zh-CN" sz="2400" b="0" i="0" u="none">
                          <a:solidFill>
                            <a:srgbClr val="000000"/>
                          </a:solidFill>
                          <a:effectLst/>
                          <a:latin typeface="Times New Roman" pitchFamily="24"/>
                          <a:ea typeface="宋体" pitchFamily="24"/>
                        </a:rPr>
                        <a:t>2</a:t>
                      </a:r>
                      <a:r>
                        <a:rPr lang="zh-CN" altLang="zh-CN" sz="2400" b="0" i="0" u="none">
                          <a:solidFill>
                            <a:srgbClr val="000000"/>
                          </a:solidFill>
                          <a:effectLst/>
                          <a:latin typeface="Times New Roman" pitchFamily="24"/>
                          <a:ea typeface="宋体" pitchFamily="24"/>
                        </a:rPr>
                        <a:t>条姐妹染色单体</a:t>
                      </a:r>
                    </a:p>
                  </a:txBody>
                  <a:tcPr marL="0" marR="0" marT="0" marB="0" anchor="ctr">
                    <a:lnL w="9522" cmpd="sng">
                      <a:noFill/>
                    </a:lnL>
                    <a:lnR w="9522" cmpd="sng">
                      <a:noFill/>
                    </a:lnR>
                    <a:lnT w="9522" cmpd="sng">
                      <a:noFill/>
                    </a:lnT>
                    <a:lnB w="9522" cmpd="sng">
                      <a:noFill/>
                    </a:lnB>
                  </a:tcPr>
                </a:tc>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D</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en-US" altLang="zh-CN" sz="2400" b="0" i="0" u="none">
                          <a:solidFill>
                            <a:srgbClr val="000000"/>
                          </a:solidFill>
                          <a:effectLst/>
                          <a:latin typeface="Times New Roman" pitchFamily="24"/>
                          <a:ea typeface="宋体" pitchFamily="24"/>
                        </a:rPr>
                        <a:t>2</a:t>
                      </a:r>
                      <a:r>
                        <a:rPr lang="zh-CN" altLang="zh-CN" sz="2400" b="0" i="0" u="none">
                          <a:solidFill>
                            <a:srgbClr val="000000"/>
                          </a:solidFill>
                          <a:effectLst/>
                          <a:latin typeface="Times New Roman" pitchFamily="24"/>
                          <a:ea typeface="宋体" pitchFamily="24"/>
                        </a:rPr>
                        <a:t>对同源染色体</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24"/>
                  </a:ext>
                </a:extLst>
              </a:tr>
            </a:tbl>
          </a:graphicData>
        </a:graphic>
      </p:graphicFrame>
      <p:sp>
        <p:nvSpPr>
          <p:cNvPr id="11699" name="yt_shape_11699"/>
          <p:cNvSpPr txBox="1"/>
          <p:nvPr/>
        </p:nvSpPr>
        <p:spPr>
          <a:xfrm>
            <a:off x="576128" y="3040989"/>
            <a:ext cx="10750991" cy="908647"/>
          </a:xfrm>
          <a:prstGeom prst="rect">
            <a:avLst/>
          </a:prstGeom>
        </p:spPr>
        <p:txBody>
          <a:bodyPr vert="horz" wrap="square" lIns="0" tIns="0" rIns="0" bIns="0" rtlCol="0">
            <a:noAutofit/>
          </a:bodyPr>
          <a:lstStyle/>
          <a:p>
            <a:pPr algn="l" eaLnBrk="1" latinLnBrk="0" hangingPunct="0">
              <a:lnSpc>
                <a:spcPct val="129999"/>
              </a:lnSpc>
            </a:pPr>
            <a:r>
              <a:rPr lang="en-US" altLang="zh-CN" sz="2400" b="0" i="0" u="none">
                <a:solidFill>
                  <a:srgbClr val="000000"/>
                </a:solidFill>
                <a:effectLst/>
                <a:latin typeface="Times New Roman" pitchFamily="24"/>
                <a:ea typeface="宋体" pitchFamily="24"/>
              </a:rPr>
              <a:t>8</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2024</a:t>
            </a:r>
            <a:r>
              <a:rPr lang="zh-CN" altLang="zh-CN" sz="2400" b="0" i="0" u="none">
                <a:solidFill>
                  <a:srgbClr val="000000"/>
                </a:solidFill>
                <a:effectLst/>
                <a:latin typeface="Times New Roman" pitchFamily="24"/>
                <a:ea typeface="楷体" pitchFamily="24"/>
              </a:rPr>
              <a:t>届</a:t>
            </a:r>
            <a:r>
              <a:rPr lang="zh-CN" altLang="zh-CN" sz="2400" b="0" i="0" u="none">
                <a:solidFill>
                  <a:srgbClr val="000000"/>
                </a:solidFill>
                <a:effectLst/>
                <a:latin typeface="Times New Roman" pitchFamily="24"/>
                <a:ea typeface="Times New Roman" pitchFamily="24"/>
              </a:rPr>
              <a:t>·</a:t>
            </a:r>
            <a:r>
              <a:rPr lang="zh-CN" altLang="zh-CN" sz="2400" b="0" i="0" u="none">
                <a:solidFill>
                  <a:srgbClr val="000000"/>
                </a:solidFill>
                <a:effectLst/>
                <a:latin typeface="Times New Roman" pitchFamily="24"/>
                <a:ea typeface="楷体" pitchFamily="24"/>
              </a:rPr>
              <a:t>常州学测合格考模拟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减数分裂</a:t>
            </a:r>
            <a:r>
              <a:rPr lang="en-US" altLang="zh-CN" sz="2400" b="0" i="0" u="none">
                <a:solidFill>
                  <a:srgbClr val="000000"/>
                </a:solidFill>
                <a:effectLst/>
                <a:latin typeface="Times New Roman" pitchFamily="24"/>
                <a:ea typeface="宋体" pitchFamily="24"/>
              </a:rPr>
              <a:t>Ⅱ</a:t>
            </a:r>
            <a:r>
              <a:rPr lang="zh-CN" altLang="zh-CN" sz="2400" b="0" i="0" u="none">
                <a:solidFill>
                  <a:srgbClr val="000000"/>
                </a:solidFill>
                <a:effectLst/>
                <a:latin typeface="Times New Roman" pitchFamily="24"/>
                <a:ea typeface="宋体" pitchFamily="24"/>
                <a:sym typeface="_⨹_10_29f31"/>
              </a:rPr>
              <a:t>过程中会出现的现象是</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FF0000">
                    <a:alpha val="0"/>
                  </a:srgbClr>
                </a:solidFill>
                <a:effectLst/>
                <a:latin typeface="Times New Roman" pitchFamily="24"/>
                <a:ea typeface="宋体" pitchFamily="24"/>
              </a:rPr>
              <a:t>B</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graphicFrame>
        <p:nvGraphicFramePr>
          <p:cNvPr id="11700" name="yt_table_11700" title="H_74.88">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668889647"/>
              </p:ext>
            </p:extLst>
          </p:nvPr>
        </p:nvGraphicFramePr>
        <p:xfrm>
          <a:off x="576056" y="4000424"/>
          <a:ext cx="8315643" cy="950976"/>
        </p:xfrm>
        <a:graphic>
          <a:graphicData uri="http://schemas.openxmlformats.org/drawingml/2006/table">
            <a:tbl>
              <a:tblPr/>
              <a:tblGrid>
                <a:gridCol w="4234180">
                  <a:extLst>
                    <a:ext uri="{9D8B030D-6E8A-4147-A177-3AD203B41FA5}">
                      <a16:colId xmlns:a16="http://schemas.microsoft.com/office/drawing/2014/main" val="10544"/>
                    </a:ext>
                  </a:extLst>
                </a:gridCol>
                <a:gridCol w="4081463">
                  <a:extLst>
                    <a:ext uri="{9D8B030D-6E8A-4147-A177-3AD203B41FA5}">
                      <a16:colId xmlns:a16="http://schemas.microsoft.com/office/drawing/2014/main" val="10545"/>
                    </a:ext>
                  </a:extLst>
                </a:gridCol>
              </a:tblGrid>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A</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同源染色体联会</a:t>
                      </a:r>
                    </a:p>
                  </a:txBody>
                  <a:tcPr marL="0" marR="0" marT="0" marB="0" anchor="ctr">
                    <a:lnL w="9522" cmpd="sng">
                      <a:noFill/>
                    </a:lnL>
                    <a:lnR w="9522" cmpd="sng">
                      <a:noFill/>
                    </a:lnR>
                    <a:lnT w="9522" cmpd="sng">
                      <a:noFill/>
                    </a:lnT>
                    <a:lnB w="9522" cmpd="sng">
                      <a:noFill/>
                    </a:lnB>
                  </a:tcPr>
                </a:tc>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着丝粒分裂</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25"/>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同源染色体分离</a:t>
                      </a:r>
                    </a:p>
                  </a:txBody>
                  <a:tcPr marL="0" marR="0" marT="0" marB="0" anchor="ctr">
                    <a:lnL w="9522" cmpd="sng">
                      <a:noFill/>
                    </a:lnL>
                    <a:lnR w="9522" cmpd="sng">
                      <a:noFill/>
                    </a:lnR>
                    <a:lnT w="9522" cmpd="sng">
                      <a:noFill/>
                    </a:lnT>
                    <a:lnB w="9522" cmpd="sng">
                      <a:noFill/>
                    </a:lnB>
                  </a:tcPr>
                </a:tc>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D</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非同源染色体自由组合</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26"/>
                  </a:ext>
                </a:extLst>
              </a:tr>
            </a:tbl>
          </a:graphicData>
        </a:graphic>
      </p:graphicFrame>
      <p:sp>
        <p:nvSpPr>
          <p:cNvPr id="2" name="文本框 1">
            <a:extLst>
              <a:ext uri="{FF2B5EF4-FFF2-40B4-BE49-F238E27FC236}">
                <a16:creationId xmlns:a16="http://schemas.microsoft.com/office/drawing/2014/main" id="{A01713E2-1BFD-FD63-9D35-16AD62CD5195}"/>
              </a:ext>
            </a:extLst>
          </p:cNvPr>
          <p:cNvSpPr txBox="1"/>
          <p:nvPr/>
        </p:nvSpPr>
        <p:spPr>
          <a:xfrm>
            <a:off x="1095716" y="1508682"/>
            <a:ext cx="383286" cy="51798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B</a:t>
            </a:r>
            <a:endParaRPr lang="zh-CN" altLang="en-US">
              <a:solidFill>
                <a:srgbClr val="FF0000"/>
              </a:solidFill>
            </a:endParaRPr>
          </a:p>
        </p:txBody>
      </p:sp>
      <p:sp>
        <p:nvSpPr>
          <p:cNvPr id="3" name="文本框 2">
            <a:extLst>
              <a:ext uri="{FF2B5EF4-FFF2-40B4-BE49-F238E27FC236}">
                <a16:creationId xmlns:a16="http://schemas.microsoft.com/office/drawing/2014/main" id="{84612724-C433-DD6D-D1D4-BA3C3A344080}"/>
              </a:ext>
            </a:extLst>
          </p:cNvPr>
          <p:cNvSpPr txBox="1"/>
          <p:nvPr/>
        </p:nvSpPr>
        <p:spPr>
          <a:xfrm>
            <a:off x="1095717" y="3469671"/>
            <a:ext cx="383286" cy="51798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B</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702" name="yt_shape_11702"/>
          <p:cNvSpPr txBox="1"/>
          <p:nvPr/>
        </p:nvSpPr>
        <p:spPr>
          <a:xfrm>
            <a:off x="576128" y="1080000"/>
            <a:ext cx="10750991" cy="908647"/>
          </a:xfrm>
          <a:prstGeom prst="rect">
            <a:avLst/>
          </a:prstGeom>
        </p:spPr>
        <p:txBody>
          <a:bodyPr vert="horz" wrap="square" lIns="0" tIns="0" rIns="0" bIns="0" rtlCol="0">
            <a:noAutofit/>
          </a:bodyPr>
          <a:lstStyle/>
          <a:p>
            <a:pPr algn="l" eaLnBrk="1" latinLnBrk="0" hangingPunct="0">
              <a:lnSpc>
                <a:spcPct val="129999"/>
              </a:lnSpc>
            </a:pPr>
            <a:r>
              <a:rPr lang="en-US" altLang="zh-CN" sz="2400" b="0" i="0" u="none">
                <a:solidFill>
                  <a:srgbClr val="000000"/>
                </a:solidFill>
                <a:effectLst/>
                <a:latin typeface="Times New Roman" pitchFamily="24"/>
                <a:ea typeface="宋体" pitchFamily="24"/>
              </a:rPr>
              <a:t>9</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2024</a:t>
            </a:r>
            <a:r>
              <a:rPr lang="zh-CN" altLang="zh-CN" sz="2400" b="0" i="0" u="none">
                <a:solidFill>
                  <a:srgbClr val="000000"/>
                </a:solidFill>
                <a:effectLst/>
                <a:latin typeface="Times New Roman" pitchFamily="24"/>
                <a:ea typeface="楷体" pitchFamily="24"/>
              </a:rPr>
              <a:t>届</a:t>
            </a:r>
            <a:r>
              <a:rPr lang="zh-CN" altLang="zh-CN" sz="2400" b="0" i="0" u="none">
                <a:solidFill>
                  <a:srgbClr val="000000"/>
                </a:solidFill>
                <a:effectLst/>
                <a:latin typeface="Times New Roman" pitchFamily="24"/>
                <a:ea typeface="Times New Roman" pitchFamily="24"/>
              </a:rPr>
              <a:t>·</a:t>
            </a:r>
            <a:r>
              <a:rPr lang="zh-CN" altLang="zh-CN" sz="2400" b="0" i="0" u="none">
                <a:solidFill>
                  <a:srgbClr val="000000"/>
                </a:solidFill>
                <a:effectLst/>
                <a:latin typeface="Times New Roman" pitchFamily="24"/>
                <a:ea typeface="楷体" pitchFamily="24"/>
              </a:rPr>
              <a:t>江苏学测合格考模拟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18_08841"/>
              </a:rPr>
              <a:t>如图所示为某雄性动物细胞减数分裂过程</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某一时期的模式图</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据图判断该细胞的名称是</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FF0000">
                    <a:alpha val="0"/>
                  </a:srgbClr>
                </a:solidFill>
                <a:effectLst/>
                <a:latin typeface="Times New Roman" pitchFamily="24"/>
                <a:ea typeface="宋体" pitchFamily="24"/>
              </a:rPr>
              <a:t>D</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graphicFrame>
        <p:nvGraphicFramePr>
          <p:cNvPr id="11704" name="yt_table_11704_skip" title="H_74.88">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760931873"/>
              </p:ext>
            </p:extLst>
          </p:nvPr>
        </p:nvGraphicFramePr>
        <p:xfrm>
          <a:off x="576056" y="2039435"/>
          <a:ext cx="6639243" cy="950976"/>
        </p:xfrm>
        <a:graphic>
          <a:graphicData uri="http://schemas.openxmlformats.org/drawingml/2006/table">
            <a:tbl>
              <a:tblPr/>
              <a:tblGrid>
                <a:gridCol w="3776980">
                  <a:extLst>
                    <a:ext uri="{9D8B030D-6E8A-4147-A177-3AD203B41FA5}">
                      <a16:colId xmlns:a16="http://schemas.microsoft.com/office/drawing/2014/main" val="10546"/>
                    </a:ext>
                  </a:extLst>
                </a:gridCol>
                <a:gridCol w="2862263">
                  <a:extLst>
                    <a:ext uri="{9D8B030D-6E8A-4147-A177-3AD203B41FA5}">
                      <a16:colId xmlns:a16="http://schemas.microsoft.com/office/drawing/2014/main" val="10547"/>
                    </a:ext>
                  </a:extLst>
                </a:gridCol>
              </a:tblGrid>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A</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卵原细胞</a:t>
                      </a:r>
                    </a:p>
                  </a:txBody>
                  <a:tcPr marL="0" marR="0" marT="0" marB="0" anchor="ctr">
                    <a:lnL w="9522" cmpd="sng">
                      <a:noFill/>
                    </a:lnL>
                    <a:lnR w="9522" cmpd="sng">
                      <a:noFill/>
                    </a:lnR>
                    <a:lnT w="9522" cmpd="sng">
                      <a:noFill/>
                    </a:lnT>
                    <a:lnB w="9522" cmpd="sng">
                      <a:noFill/>
                    </a:lnB>
                  </a:tcPr>
                </a:tc>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初级卵母细胞</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27"/>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次级卵母细胞</a:t>
                      </a:r>
                    </a:p>
                  </a:txBody>
                  <a:tcPr marL="0" marR="0" marT="0" marB="0" anchor="ctr">
                    <a:lnL w="9522" cmpd="sng">
                      <a:noFill/>
                    </a:lnL>
                    <a:lnR w="9522" cmpd="sng">
                      <a:noFill/>
                    </a:lnR>
                    <a:lnT w="9522" cmpd="sng">
                      <a:noFill/>
                    </a:lnT>
                    <a:lnB w="9522" cmpd="sng">
                      <a:noFill/>
                    </a:lnB>
                  </a:tcPr>
                </a:tc>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D</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初级精母细胞</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28"/>
                  </a:ext>
                </a:extLst>
              </a:tr>
            </a:tbl>
          </a:graphicData>
        </a:graphic>
      </p:graphicFrame>
      <p:pic>
        <p:nvPicPr>
          <p:cNvPr id="11703" name="yt_image_11703_skip" title="H_106.5">
            <a:extLst>
              <a:ext uri="">
                <a16:creationId xmlns:a16="http://schemas.microsoft.com/office/drawing/2014/main" xmlns:p14="http://schemas.microsoft.com/office/powerpoint/2010/main" xmlns:a14="http://schemas.microsoft.com/office/drawing/2010/main" xmlns:mc="http://schemas.openxmlformats.org/markup-compatibility/2006" xmlns="" id="{5351258F-BC95-41E6-9372-C2FE361B0291}"/>
              </a:ext>
            </a:extLst>
          </p:cNvPr>
          <p:cNvPicPr>
            <a:picLocks noChangeAspect="1" noChangeArrowheads="1"/>
          </p:cNvPicPr>
          <p:nvPr/>
        </p:nvPicPr>
        <p:blipFill>
          <a:blip r:embed="rId2" cstate="print"/>
          <a:srcRect/>
          <a:stretch>
            <a:fillRect/>
          </a:stretch>
        </p:blipFill>
        <p:spPr bwMode="auto">
          <a:xfrm>
            <a:off x="9591465" y="2039435"/>
            <a:ext cx="1352550" cy="135255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DFCD5478-AFF2-4894-435B-338358E100F1}"/>
              </a:ext>
            </a:extLst>
          </p:cNvPr>
          <p:cNvSpPr txBox="1"/>
          <p:nvPr/>
        </p:nvSpPr>
        <p:spPr>
          <a:xfrm>
            <a:off x="7191716" y="1508682"/>
            <a:ext cx="400748" cy="51798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706" name="yt_shape_11706"/>
          <p:cNvSpPr txBox="1"/>
          <p:nvPr/>
        </p:nvSpPr>
        <p:spPr>
          <a:xfrm>
            <a:off x="576127" y="1080000"/>
            <a:ext cx="10750991" cy="908647"/>
          </a:xfrm>
          <a:prstGeom prst="rect">
            <a:avLst/>
          </a:prstGeom>
        </p:spPr>
        <p:txBody>
          <a:bodyPr vert="horz" wrap="square" lIns="0" tIns="0" rIns="0" bIns="0" rtlCol="0">
            <a:noAutofit/>
          </a:bodyPr>
          <a:lstStyle/>
          <a:p>
            <a:pPr algn="l" eaLnBrk="1" latinLnBrk="0" hangingPunct="0">
              <a:lnSpc>
                <a:spcPct val="129999"/>
              </a:lnSpc>
            </a:pPr>
            <a:r>
              <a:rPr lang="en-US" altLang="zh-CN" sz="2400" b="0" i="0" u="none">
                <a:solidFill>
                  <a:srgbClr val="000000"/>
                </a:solidFill>
                <a:effectLst/>
                <a:latin typeface="Times New Roman" pitchFamily="24"/>
                <a:ea typeface="宋体" pitchFamily="24"/>
              </a:rPr>
              <a:t>10</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2024</a:t>
            </a:r>
            <a:r>
              <a:rPr lang="zh-CN" altLang="zh-CN" sz="2400" b="0" i="0" u="none">
                <a:solidFill>
                  <a:srgbClr val="000000"/>
                </a:solidFill>
                <a:effectLst/>
                <a:latin typeface="Times New Roman" pitchFamily="24"/>
                <a:ea typeface="楷体" pitchFamily="24"/>
              </a:rPr>
              <a:t>届</a:t>
            </a:r>
            <a:r>
              <a:rPr lang="zh-CN" altLang="zh-CN" sz="2400" b="0" i="0" u="none">
                <a:solidFill>
                  <a:srgbClr val="000000"/>
                </a:solidFill>
                <a:effectLst/>
                <a:latin typeface="Times New Roman" pitchFamily="24"/>
                <a:ea typeface="Times New Roman" pitchFamily="24"/>
              </a:rPr>
              <a:t>·</a:t>
            </a:r>
            <a:r>
              <a:rPr lang="zh-CN" altLang="zh-CN" sz="2400" b="0" i="0" u="none">
                <a:solidFill>
                  <a:srgbClr val="000000"/>
                </a:solidFill>
                <a:effectLst/>
                <a:latin typeface="Times New Roman" pitchFamily="24"/>
                <a:ea typeface="楷体" pitchFamily="24"/>
              </a:rPr>
              <a:t>江苏学测合格考模拟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如图为减数分裂不同时期的模式图</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1_bd4d4"/>
              </a:rPr>
              <a:t>下</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列相关叙述错误的是</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en-US" altLang="zh-CN" sz="2400" b="0" i="0" u="none">
                <a:solidFill>
                  <a:srgbClr val="FF0000">
                    <a:alpha val="0"/>
                  </a:srgbClr>
                </a:solidFill>
                <a:effectLst/>
                <a:latin typeface="Times New Roman" pitchFamily="24"/>
                <a:ea typeface="宋体" pitchFamily="24"/>
              </a:rPr>
              <a:t>C</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sp>
        <p:nvSpPr>
          <p:cNvPr id="11707" name="yt_shape_11707"/>
          <p:cNvSpPr txBox="1"/>
          <p:nvPr/>
        </p:nvSpPr>
        <p:spPr>
          <a:xfrm>
            <a:off x="576000" y="2039435"/>
            <a:ext cx="2625719" cy="1548886"/>
          </a:xfrm>
          <a:prstGeom prst="rect">
            <a:avLst/>
          </a:prstGeom>
        </p:spPr>
        <p:txBody>
          <a:bodyPr vert="horz" wrap="none" lIns="0" tIns="0" rIns="0" bIns="0" rtlCol="0">
            <a:noAutofit/>
          </a:bodyPr>
          <a:lstStyle/>
          <a:p>
            <a:pPr algn="l" eaLnBrk="1" latinLnBrk="0" hangingPunct="0">
              <a:lnSpc>
                <a:spcPct val="129999"/>
              </a:lnSpc>
            </a:pPr>
            <a:r>
              <a:rPr lang="en-US" altLang="zh-CN" sz="5800" b="0" i="0" u="none">
                <a:solidFill>
                  <a:srgbClr val="1EE3CF"/>
                </a:solidFill>
                <a:effectLst/>
                <a:latin typeface="Times New Roman" pitchFamily="58"/>
                <a:ea typeface="Times New Roman" pitchFamily="58"/>
                <a:sym typeface="Finished"/>
              </a:rPr>
              <a:t> </a:t>
            </a:r>
            <a:r>
              <a:rPr lang="en-US" altLang="zh-CN" sz="2400" b="0" i="0" u="none">
                <a:solidFill>
                  <a:srgbClr val="1EE3CF"/>
                </a:solidFill>
                <a:effectLst/>
                <a:latin typeface="Times New Roman" pitchFamily="24"/>
                <a:ea typeface="宋体" pitchFamily="24"/>
                <a:sym typeface=""/>
              </a:rPr>
              <a:t>        </a:t>
            </a:r>
            <a:r>
              <a:rPr lang="en-US" altLang="zh-CN" sz="1400" b="0" i="0" u="none">
                <a:solidFill>
                  <a:srgbClr val="1EE3CF"/>
                </a:solidFill>
                <a:effectLst/>
                <a:latin typeface="Times New Roman" pitchFamily="14"/>
                <a:ea typeface="宋体" pitchFamily="14"/>
                <a:sym typeface=""/>
              </a:rPr>
              <a:t> </a:t>
            </a:r>
            <a:r>
              <a:rPr lang="en-US" altLang="zh-CN" sz="2400" b="0" i="0" u="none">
                <a:solidFill>
                  <a:srgbClr val="000000"/>
                </a:solidFill>
                <a:effectLst/>
                <a:latin typeface="Times New Roman" pitchFamily="24"/>
                <a:ea typeface="宋体" pitchFamily="24"/>
              </a:rPr>
              <a:t>	</a:t>
            </a:r>
            <a:r>
              <a:rPr lang="en-US" altLang="zh-CN" sz="8600" b="0" i="0" u="none">
                <a:solidFill>
                  <a:srgbClr val="1EE3CF"/>
                </a:solidFill>
                <a:effectLst/>
                <a:latin typeface="Times New Roman" pitchFamily="86"/>
                <a:ea typeface="Times New Roman" pitchFamily="86"/>
                <a:sym typeface="Finished"/>
              </a:rPr>
              <a:t> </a:t>
            </a:r>
            <a:r>
              <a:rPr lang="en-US" altLang="zh-CN" sz="2400" b="0" i="0" u="none">
                <a:solidFill>
                  <a:srgbClr val="1EE3CF"/>
                </a:solidFill>
                <a:effectLst/>
                <a:latin typeface="Times New Roman" pitchFamily="24"/>
                <a:ea typeface="宋体" pitchFamily="24"/>
                <a:sym typeface=""/>
              </a:rPr>
              <a:t>      </a:t>
            </a:r>
            <a:r>
              <a:rPr lang="en-US" altLang="zh-CN" sz="1800" b="0" i="0" u="none">
                <a:solidFill>
                  <a:srgbClr val="1EE3CF"/>
                </a:solidFill>
                <a:effectLst/>
                <a:latin typeface="Times New Roman" pitchFamily="18"/>
                <a:ea typeface="宋体" pitchFamily="18"/>
                <a:sym typeface=""/>
              </a:rPr>
              <a:t> </a:t>
            </a:r>
            <a:r>
              <a:rPr lang="en-US" altLang="zh-CN" sz="2400" b="0" i="0" u="none">
                <a:solidFill>
                  <a:srgbClr val="000000"/>
                </a:solidFill>
                <a:effectLst/>
                <a:latin typeface="Times New Roman" pitchFamily="24"/>
                <a:ea typeface="宋体" pitchFamily="24"/>
              </a:rPr>
              <a:t>	</a:t>
            </a:r>
            <a:r>
              <a:rPr lang="en-US" altLang="zh-CN" sz="8500" b="0" i="0" u="none">
                <a:solidFill>
                  <a:srgbClr val="1EE3CF"/>
                </a:solidFill>
                <a:effectLst/>
                <a:latin typeface="Times New Roman" pitchFamily="85"/>
                <a:ea typeface="Times New Roman" pitchFamily="85"/>
                <a:sym typeface="Finished"/>
              </a:rPr>
              <a:t> </a:t>
            </a:r>
            <a:r>
              <a:rPr lang="en-US" altLang="zh-CN" sz="2400" b="0" i="0" u="none">
                <a:solidFill>
                  <a:srgbClr val="1EE3CF"/>
                </a:solidFill>
                <a:effectLst/>
                <a:latin typeface="Times New Roman" pitchFamily="24"/>
                <a:ea typeface="宋体" pitchFamily="24"/>
                <a:sym typeface=""/>
              </a:rPr>
              <a:t>      </a:t>
            </a:r>
            <a:r>
              <a:rPr lang="en-US" altLang="zh-CN" sz="1400" b="0" i="0" u="none">
                <a:solidFill>
                  <a:srgbClr val="1EE3CF"/>
                </a:solidFill>
                <a:effectLst/>
                <a:latin typeface="Times New Roman" pitchFamily="14"/>
                <a:ea typeface="宋体" pitchFamily="14"/>
                <a:sym typeface=""/>
              </a:rPr>
              <a:t> </a:t>
            </a:r>
          </a:p>
        </p:txBody>
      </p:sp>
      <p:sp>
        <p:nvSpPr>
          <p:cNvPr id="11708" name="yt_shape_11708"/>
          <p:cNvSpPr txBox="1"/>
          <p:nvPr/>
        </p:nvSpPr>
        <p:spPr>
          <a:xfrm>
            <a:off x="3838916" y="3337381"/>
            <a:ext cx="2014013" cy="428515"/>
          </a:xfrm>
          <a:prstGeom prst="rect">
            <a:avLst/>
          </a:prstGeom>
        </p:spPr>
        <p:txBody>
          <a:bodyPr vert="horz" wrap="none" lIns="0" tIns="0" rIns="0" bIns="0" rtlCol="0">
            <a:noAutofit/>
          </a:bodyPr>
          <a:lstStyle/>
          <a:p>
            <a:pPr eaLnBrk="1" latinLnBrk="0" hangingPunct="0">
              <a:lnSpc>
                <a:spcPct val="129999"/>
              </a:lnSpc>
              <a:tabLst>
                <a:tab pos="844732" algn="l"/>
                <a:tab pos="1689464" algn="l"/>
              </a:tabLst>
            </a:pPr>
            <a:r>
              <a:rPr lang="zh-CN" altLang="zh-CN" sz="2400" b="0" i="0" u="none" dirty="0">
                <a:solidFill>
                  <a:srgbClr val="000000"/>
                </a:solidFill>
                <a:effectLst/>
                <a:latin typeface="Times New Roman" pitchFamily="24"/>
                <a:ea typeface="宋体" pitchFamily="24"/>
              </a:rPr>
              <a:t>甲</a:t>
            </a:r>
            <a:r>
              <a:rPr lang="en-US" altLang="zh-CN" sz="1200" b="0" i="0" u="none" dirty="0">
                <a:solidFill>
                  <a:srgbClr val="000000"/>
                </a:solidFill>
                <a:effectLst/>
                <a:latin typeface="宋体" pitchFamily="12"/>
                <a:ea typeface="宋体" pitchFamily="12"/>
              </a:rPr>
              <a:t>	            </a:t>
            </a:r>
            <a:r>
              <a:rPr lang="zh-CN" altLang="zh-CN" sz="2400" b="0" i="0" u="none" dirty="0">
                <a:solidFill>
                  <a:srgbClr val="000000"/>
                </a:solidFill>
                <a:effectLst/>
                <a:latin typeface="Times New Roman" pitchFamily="24"/>
                <a:ea typeface="宋体" pitchFamily="24"/>
              </a:rPr>
              <a:t>乙</a:t>
            </a:r>
            <a:r>
              <a:rPr lang="en-US" altLang="zh-CN" sz="1200" b="0" i="0" u="none" dirty="0">
                <a:solidFill>
                  <a:srgbClr val="000000"/>
                </a:solidFill>
                <a:effectLst/>
                <a:latin typeface="宋体" pitchFamily="12"/>
                <a:ea typeface="宋体" pitchFamily="12"/>
              </a:rPr>
              <a:t>	            </a:t>
            </a:r>
            <a:r>
              <a:rPr lang="zh-CN" altLang="zh-CN" sz="2400" b="0" i="0" u="none" dirty="0">
                <a:solidFill>
                  <a:srgbClr val="000000"/>
                </a:solidFill>
                <a:effectLst/>
                <a:latin typeface="Times New Roman" pitchFamily="24"/>
                <a:ea typeface="宋体" pitchFamily="24"/>
              </a:rPr>
              <a:t>丙</a:t>
            </a:r>
          </a:p>
        </p:txBody>
      </p:sp>
      <p:graphicFrame>
        <p:nvGraphicFramePr>
          <p:cNvPr id="11709" name="yt_table_11709" title="H_149.7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760875256"/>
              </p:ext>
            </p:extLst>
          </p:nvPr>
        </p:nvGraphicFramePr>
        <p:xfrm>
          <a:off x="592034" y="3925070"/>
          <a:ext cx="6877050" cy="1901952"/>
        </p:xfrm>
        <a:graphic>
          <a:graphicData uri="http://schemas.openxmlformats.org/drawingml/2006/table">
            <a:tbl>
              <a:tblPr/>
              <a:tblGrid>
                <a:gridCol w="6877050">
                  <a:extLst>
                    <a:ext uri="{9D8B030D-6E8A-4147-A177-3AD203B41FA5}">
                      <a16:colId xmlns:a16="http://schemas.microsoft.com/office/drawing/2014/main" val="10548"/>
                    </a:ext>
                  </a:extLst>
                </a:gridCol>
              </a:tblGrid>
              <a:tr h="370840">
                <a:tc>
                  <a:txBody>
                    <a:bodyPr/>
                    <a:lstStyle/>
                    <a:p>
                      <a:pPr marL="448254" indent="-448254" algn="l" eaLnBrk="1" fontAlgn="ctr" latinLnBrk="0" hangingPunct="0">
                        <a:lnSpc>
                          <a:spcPct val="129999"/>
                        </a:lnSpc>
                      </a:pPr>
                      <a:r>
                        <a:rPr lang="en-US" altLang="zh-CN" sz="2400" b="0" i="0" u="none" dirty="0">
                          <a:solidFill>
                            <a:srgbClr val="000000"/>
                          </a:solidFill>
                          <a:effectLst/>
                          <a:latin typeface="Times New Roman" pitchFamily="24"/>
                          <a:ea typeface="宋体" pitchFamily="24"/>
                        </a:rPr>
                        <a:t>A</a:t>
                      </a:r>
                      <a:r>
                        <a:rPr lang="en-US"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图甲细胞中有</a:t>
                      </a:r>
                      <a:r>
                        <a:rPr lang="en-US" altLang="zh-CN" sz="2400" b="0" i="0" u="none" dirty="0">
                          <a:solidFill>
                            <a:srgbClr val="000000"/>
                          </a:solidFill>
                          <a:effectLst/>
                          <a:latin typeface="Times New Roman" pitchFamily="24"/>
                          <a:ea typeface="宋体" pitchFamily="24"/>
                        </a:rPr>
                        <a:t>2</a:t>
                      </a:r>
                      <a:r>
                        <a:rPr lang="zh-CN" altLang="zh-CN" sz="2400" b="0" i="0" u="none" dirty="0">
                          <a:solidFill>
                            <a:srgbClr val="000000"/>
                          </a:solidFill>
                          <a:effectLst/>
                          <a:latin typeface="Times New Roman" pitchFamily="24"/>
                          <a:ea typeface="宋体" pitchFamily="24"/>
                        </a:rPr>
                        <a:t>个四分体</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29"/>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图乙细胞称为初级精母细胞</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30"/>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图丙细胞含</a:t>
                      </a:r>
                      <a:r>
                        <a:rPr lang="en-US" altLang="zh-CN" sz="2400" b="0" i="0" u="none">
                          <a:solidFill>
                            <a:srgbClr val="000000"/>
                          </a:solidFill>
                          <a:effectLst/>
                          <a:latin typeface="Times New Roman" pitchFamily="24"/>
                          <a:ea typeface="宋体" pitchFamily="24"/>
                        </a:rPr>
                        <a:t>4</a:t>
                      </a:r>
                      <a:r>
                        <a:rPr lang="zh-CN" altLang="zh-CN" sz="2400" b="0" i="0" u="none">
                          <a:solidFill>
                            <a:srgbClr val="000000"/>
                          </a:solidFill>
                          <a:effectLst/>
                          <a:latin typeface="Times New Roman" pitchFamily="24"/>
                          <a:ea typeface="宋体" pitchFamily="24"/>
                        </a:rPr>
                        <a:t>条染色单体</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31"/>
                  </a:ext>
                </a:extLst>
              </a:tr>
              <a:tr h="370840">
                <a:tc>
                  <a:txBody>
                    <a:bodyPr/>
                    <a:lstStyle/>
                    <a:p>
                      <a:pPr marL="448254" indent="-448254" algn="l" eaLnBrk="1" fontAlgn="ctr" latinLnBrk="0" hangingPunct="0">
                        <a:lnSpc>
                          <a:spcPct val="129999"/>
                        </a:lnSpc>
                      </a:pPr>
                      <a:r>
                        <a:rPr lang="en-US" altLang="zh-CN" sz="2400" b="0" i="0" u="none" dirty="0">
                          <a:solidFill>
                            <a:srgbClr val="000000"/>
                          </a:solidFill>
                          <a:effectLst/>
                          <a:latin typeface="Times New Roman" pitchFamily="24"/>
                          <a:ea typeface="宋体" pitchFamily="24"/>
                        </a:rPr>
                        <a:t>D</a:t>
                      </a:r>
                      <a:r>
                        <a:rPr lang="en-US"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此分裂方式中</a:t>
                      </a:r>
                      <a:r>
                        <a:rPr lang="en-US" altLang="zh-CN" sz="2400" b="0" i="0" u="none" dirty="0">
                          <a:solidFill>
                            <a:srgbClr val="000000"/>
                          </a:solidFill>
                          <a:effectLst/>
                          <a:latin typeface="Times New Roman" pitchFamily="24"/>
                          <a:ea typeface="宋体" pitchFamily="24"/>
                        </a:rPr>
                        <a:t>DNA</a:t>
                      </a:r>
                      <a:r>
                        <a:rPr lang="zh-CN" altLang="zh-CN" sz="2400" b="0" i="0" u="none" dirty="0">
                          <a:solidFill>
                            <a:srgbClr val="000000"/>
                          </a:solidFill>
                          <a:effectLst/>
                          <a:latin typeface="Times New Roman" pitchFamily="24"/>
                          <a:ea typeface="宋体" pitchFamily="24"/>
                        </a:rPr>
                        <a:t>复制一次</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细胞分裂两次</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32"/>
                  </a:ext>
                </a:extLst>
              </a:tr>
            </a:tbl>
          </a:graphicData>
        </a:graphic>
      </p:graphicFrame>
      <p:pic>
        <p:nvPicPr>
          <p:cNvPr id="3" name="yt_shape_1723436128579">
            <a:extLst>
              <a:ext uri="{FF2B5EF4-FFF2-40B4-BE49-F238E27FC236}">
                <a16:creationId xmlns:a16="http://schemas.microsoft.com/office/drawing/2014/main" id="{EF0C28F5-B286-0197-FDF9-D819A252E7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6110" y="2339816"/>
            <a:ext cx="838392" cy="838392"/>
          </a:xfrm>
          <a:prstGeom prst="rect">
            <a:avLst/>
          </a:prstGeom>
        </p:spPr>
      </p:pic>
      <p:pic>
        <p:nvPicPr>
          <p:cNvPr id="5" name="yt_shape_1723436128604">
            <a:extLst>
              <a:ext uri="{FF2B5EF4-FFF2-40B4-BE49-F238E27FC236}">
                <a16:creationId xmlns:a16="http://schemas.microsoft.com/office/drawing/2014/main" id="{08DBE3BF-8DF1-CC45-1A12-5600A57796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7242" y="2157485"/>
            <a:ext cx="787592" cy="1173490"/>
          </a:xfrm>
          <a:prstGeom prst="rect">
            <a:avLst/>
          </a:prstGeom>
        </p:spPr>
      </p:pic>
      <p:pic>
        <p:nvPicPr>
          <p:cNvPr id="7" name="yt_shape_1723436128629">
            <a:extLst>
              <a:ext uri="{FF2B5EF4-FFF2-40B4-BE49-F238E27FC236}">
                <a16:creationId xmlns:a16="http://schemas.microsoft.com/office/drawing/2014/main" id="{7A5D1BEA-F342-B680-9826-2160213DC7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322" y="2157485"/>
            <a:ext cx="771717" cy="1155332"/>
          </a:xfrm>
          <a:prstGeom prst="rect">
            <a:avLst/>
          </a:prstGeom>
        </p:spPr>
      </p:pic>
      <p:sp>
        <p:nvSpPr>
          <p:cNvPr id="2" name="文本框 1">
            <a:extLst>
              <a:ext uri="{FF2B5EF4-FFF2-40B4-BE49-F238E27FC236}">
                <a16:creationId xmlns:a16="http://schemas.microsoft.com/office/drawing/2014/main" id="{EB799CF5-195A-E8FF-549F-FF2643BC7C2C}"/>
              </a:ext>
            </a:extLst>
          </p:cNvPr>
          <p:cNvSpPr txBox="1"/>
          <p:nvPr/>
        </p:nvSpPr>
        <p:spPr>
          <a:xfrm>
            <a:off x="3838916" y="1508682"/>
            <a:ext cx="383286" cy="517983"/>
          </a:xfrm>
          <a:prstGeom prst="rect">
            <a:avLst/>
          </a:prstGeom>
          <a:noFill/>
        </p:spPr>
        <p:txBody>
          <a:bodyPr vert="horz" wrap="none" rtlCol="0">
            <a:noAutofit/>
          </a:bodyPr>
          <a:lstStyle/>
          <a:p>
            <a:pPr>
              <a:lnSpc>
                <a:spcPct val="129999"/>
              </a:lnSpc>
            </a:pPr>
            <a:r>
              <a:rPr kumimoji="0" lang="en-US"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711" name="yt_shape_11711"/>
          <p:cNvSpPr txBox="1"/>
          <p:nvPr/>
        </p:nvSpPr>
        <p:spPr>
          <a:xfrm>
            <a:off x="576128" y="1080000"/>
            <a:ext cx="10750991" cy="908647"/>
          </a:xfrm>
          <a:prstGeom prst="rect">
            <a:avLst/>
          </a:prstGeom>
        </p:spPr>
        <p:txBody>
          <a:bodyPr vert="horz" wrap="square" lIns="0" tIns="0" rIns="0" bIns="0" rtlCol="0">
            <a:noAutofit/>
          </a:bodyPr>
          <a:lstStyle/>
          <a:p>
            <a:pPr algn="l" eaLnBrk="1" latinLnBrk="0" hangingPunct="0">
              <a:lnSpc>
                <a:spcPct val="129999"/>
              </a:lnSpc>
            </a:pPr>
            <a:r>
              <a:rPr lang="en-US" altLang="zh-CN" sz="2400" b="0" i="0" u="none">
                <a:solidFill>
                  <a:srgbClr val="000000"/>
                </a:solidFill>
                <a:effectLst/>
                <a:latin typeface="Times New Roman" pitchFamily="24"/>
                <a:ea typeface="宋体" pitchFamily="24"/>
              </a:rPr>
              <a:t>11</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2025</a:t>
            </a:r>
            <a:r>
              <a:rPr lang="zh-CN" altLang="zh-CN" sz="2400" b="0" i="0" u="none">
                <a:solidFill>
                  <a:srgbClr val="000000"/>
                </a:solidFill>
                <a:effectLst/>
                <a:latin typeface="Times New Roman" pitchFamily="24"/>
                <a:ea typeface="楷体" pitchFamily="24"/>
              </a:rPr>
              <a:t>届</a:t>
            </a:r>
            <a:r>
              <a:rPr lang="zh-CN" altLang="zh-CN" sz="2400" b="0" i="0" u="none">
                <a:solidFill>
                  <a:srgbClr val="000000"/>
                </a:solidFill>
                <a:effectLst/>
                <a:latin typeface="Times New Roman" pitchFamily="24"/>
                <a:ea typeface="Times New Roman" pitchFamily="24"/>
              </a:rPr>
              <a:t>·</a:t>
            </a:r>
            <a:r>
              <a:rPr lang="zh-CN" altLang="zh-CN" sz="2400" b="0" i="0" u="none">
                <a:solidFill>
                  <a:srgbClr val="000000"/>
                </a:solidFill>
                <a:effectLst/>
                <a:latin typeface="Times New Roman" pitchFamily="24"/>
                <a:ea typeface="楷体" pitchFamily="24"/>
              </a:rPr>
              <a:t>南京学测合格考模拟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下列人体结构或细胞中</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6_00fc5"/>
              </a:rPr>
              <a:t>不存在同源染</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色体的是</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FF0000">
                    <a:alpha val="0"/>
                  </a:srgbClr>
                </a:solidFill>
                <a:effectLst/>
                <a:latin typeface="Times New Roman" pitchFamily="24"/>
                <a:ea typeface="宋体" pitchFamily="24"/>
              </a:rPr>
              <a:t>B</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graphicFrame>
        <p:nvGraphicFramePr>
          <p:cNvPr id="11712" name="yt_table_11712" title="H_74.88">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716080886"/>
              </p:ext>
            </p:extLst>
          </p:nvPr>
        </p:nvGraphicFramePr>
        <p:xfrm>
          <a:off x="576056" y="2039435"/>
          <a:ext cx="7266623" cy="950976"/>
        </p:xfrm>
        <a:graphic>
          <a:graphicData uri="http://schemas.openxmlformats.org/drawingml/2006/table">
            <a:tbl>
              <a:tblPr/>
              <a:tblGrid>
                <a:gridCol w="3489643">
                  <a:extLst>
                    <a:ext uri="{9D8B030D-6E8A-4147-A177-3AD203B41FA5}">
                      <a16:colId xmlns:a16="http://schemas.microsoft.com/office/drawing/2014/main" val="10559"/>
                    </a:ext>
                  </a:extLst>
                </a:gridCol>
                <a:gridCol w="3776980">
                  <a:extLst>
                    <a:ext uri="{9D8B030D-6E8A-4147-A177-3AD203B41FA5}">
                      <a16:colId xmlns:a16="http://schemas.microsoft.com/office/drawing/2014/main" val="10560"/>
                    </a:ext>
                  </a:extLst>
                </a:gridCol>
              </a:tblGrid>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A</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一个四分体</a:t>
                      </a:r>
                    </a:p>
                  </a:txBody>
                  <a:tcPr marL="0" marR="0" marT="0" marB="0" anchor="ctr">
                    <a:lnL w="9522" cmpd="sng">
                      <a:noFill/>
                    </a:lnL>
                    <a:lnR w="9522" cmpd="sng">
                      <a:noFill/>
                    </a:lnR>
                    <a:lnT w="9522" cmpd="sng">
                      <a:noFill/>
                    </a:lnT>
                    <a:lnB w="9522" cmpd="sng">
                      <a:noFill/>
                    </a:lnB>
                  </a:tcPr>
                </a:tc>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次级卵母细胞</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40"/>
                  </a:ext>
                </a:extLst>
              </a:tr>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受精卵</a:t>
                      </a:r>
                    </a:p>
                  </a:txBody>
                  <a:tcPr marL="0" marR="0" marT="0" marB="0" anchor="ctr">
                    <a:lnL w="9522" cmpd="sng">
                      <a:noFill/>
                    </a:lnL>
                    <a:lnR w="9522" cmpd="sng">
                      <a:noFill/>
                    </a:lnR>
                    <a:lnT w="9522" cmpd="sng">
                      <a:noFill/>
                    </a:lnT>
                    <a:lnB w="9522" cmpd="sng">
                      <a:noFill/>
                    </a:lnB>
                  </a:tcPr>
                </a:tc>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D</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初级卵母细胞</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41"/>
                  </a:ext>
                </a:extLst>
              </a:tr>
            </a:tbl>
          </a:graphicData>
        </a:graphic>
      </p:graphicFrame>
      <p:sp>
        <p:nvSpPr>
          <p:cNvPr id="2" name="文本框 1">
            <a:extLst>
              <a:ext uri="{FF2B5EF4-FFF2-40B4-BE49-F238E27FC236}">
                <a16:creationId xmlns:a16="http://schemas.microsoft.com/office/drawing/2014/main" id="{8B546DD2-62C6-1CA2-BAE6-7C81463DBD00}"/>
              </a:ext>
            </a:extLst>
          </p:cNvPr>
          <p:cNvSpPr txBox="1"/>
          <p:nvPr/>
        </p:nvSpPr>
        <p:spPr>
          <a:xfrm>
            <a:off x="2314917" y="1508682"/>
            <a:ext cx="383286" cy="51798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B</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714" name="yt_shape_11714"/>
          <p:cNvSpPr txBox="1"/>
          <p:nvPr/>
        </p:nvSpPr>
        <p:spPr>
          <a:xfrm>
            <a:off x="576127" y="1080000"/>
            <a:ext cx="10370075" cy="908647"/>
          </a:xfrm>
          <a:prstGeom prst="rect">
            <a:avLst/>
          </a:prstGeom>
        </p:spPr>
        <p:txBody>
          <a:bodyPr vert="horz" wrap="square" lIns="0" tIns="0" rIns="0" bIns="0" rtlCol="0">
            <a:noAutofit/>
          </a:bodyPr>
          <a:lstStyle/>
          <a:p>
            <a:pPr algn="l" eaLnBrk="1" latinLnBrk="0" hangingPunct="0">
              <a:lnSpc>
                <a:spcPct val="129999"/>
              </a:lnSpc>
            </a:pPr>
            <a:r>
              <a:rPr lang="en-US" altLang="zh-CN" sz="2400" b="0" i="0" u="none">
                <a:solidFill>
                  <a:srgbClr val="000000"/>
                </a:solidFill>
                <a:effectLst/>
                <a:latin typeface="Times New Roman" pitchFamily="24"/>
                <a:ea typeface="宋体" pitchFamily="24"/>
              </a:rPr>
              <a:t>12</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对于进行有性生殖的生物体来说</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17_f3a52"/>
              </a:rPr>
              <a:t>维持每种生物前后代体细胞中染色体数</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目恒定的生理作用是</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FF0000">
                    <a:alpha val="0"/>
                  </a:srgbClr>
                </a:solidFill>
                <a:effectLst/>
                <a:latin typeface="Times New Roman" pitchFamily="24"/>
                <a:ea typeface="宋体" pitchFamily="24"/>
              </a:rPr>
              <a:t>B</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graphicFrame>
        <p:nvGraphicFramePr>
          <p:cNvPr id="11715" name="yt_table_11715" title="H_74.88">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498029740"/>
              </p:ext>
            </p:extLst>
          </p:nvPr>
        </p:nvGraphicFramePr>
        <p:xfrm>
          <a:off x="576056" y="2039435"/>
          <a:ext cx="8485506" cy="950976"/>
        </p:xfrm>
        <a:graphic>
          <a:graphicData uri="http://schemas.openxmlformats.org/drawingml/2006/table">
            <a:tbl>
              <a:tblPr/>
              <a:tblGrid>
                <a:gridCol w="4708843">
                  <a:extLst>
                    <a:ext uri="{9D8B030D-6E8A-4147-A177-3AD203B41FA5}">
                      <a16:colId xmlns:a16="http://schemas.microsoft.com/office/drawing/2014/main" val="10553"/>
                    </a:ext>
                  </a:extLst>
                </a:gridCol>
                <a:gridCol w="3776663">
                  <a:extLst>
                    <a:ext uri="{9D8B030D-6E8A-4147-A177-3AD203B41FA5}">
                      <a16:colId xmlns:a16="http://schemas.microsoft.com/office/drawing/2014/main" val="10554"/>
                    </a:ext>
                  </a:extLst>
                </a:gridCol>
              </a:tblGrid>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A</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有丝分裂和无丝分裂</a:t>
                      </a:r>
                    </a:p>
                  </a:txBody>
                  <a:tcPr marL="0" marR="0" marT="0" marB="0" anchor="ctr">
                    <a:lnL w="9522" cmpd="sng">
                      <a:noFill/>
                    </a:lnL>
                    <a:lnR w="9522" cmpd="sng">
                      <a:noFill/>
                    </a:lnR>
                    <a:lnT w="9522" cmpd="sng">
                      <a:noFill/>
                    </a:lnT>
                    <a:lnB w="9522" cmpd="sng">
                      <a:noFill/>
                    </a:lnB>
                  </a:tcPr>
                </a:tc>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减数分裂和受精作用</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34"/>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无丝分裂和减数分裂</a:t>
                      </a:r>
                    </a:p>
                  </a:txBody>
                  <a:tcPr marL="0" marR="0" marT="0" marB="0" anchor="ctr">
                    <a:lnL w="9522" cmpd="sng">
                      <a:noFill/>
                    </a:lnL>
                    <a:lnR w="9522" cmpd="sng">
                      <a:noFill/>
                    </a:lnR>
                    <a:lnT w="9522" cmpd="sng">
                      <a:noFill/>
                    </a:lnT>
                    <a:lnB w="9522" cmpd="sng">
                      <a:noFill/>
                    </a:lnB>
                  </a:tcPr>
                </a:tc>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D</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细胞分裂和细胞分化</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35"/>
                  </a:ext>
                </a:extLst>
              </a:tr>
            </a:tbl>
          </a:graphicData>
        </a:graphic>
      </p:graphicFrame>
      <p:sp>
        <p:nvSpPr>
          <p:cNvPr id="11717" name="yt_shape_11717"/>
          <p:cNvSpPr txBox="1"/>
          <p:nvPr/>
        </p:nvSpPr>
        <p:spPr>
          <a:xfrm>
            <a:off x="576127" y="3040989"/>
            <a:ext cx="10750991" cy="1852430"/>
          </a:xfrm>
          <a:prstGeom prst="rect">
            <a:avLst/>
          </a:prstGeom>
        </p:spPr>
        <p:txBody>
          <a:bodyPr vert="horz" wrap="square" lIns="0" tIns="0" rIns="0" bIns="0" rtlCol="0">
            <a:noAutofit/>
          </a:bodyPr>
          <a:lstStyle/>
          <a:p>
            <a:pPr algn="l" eaLnBrk="1" latinLnBrk="0" hangingPunct="0">
              <a:lnSpc>
                <a:spcPct val="129999"/>
              </a:lnSpc>
            </a:pPr>
            <a:r>
              <a:rPr lang="zh-CN" altLang="zh-CN" sz="2400" b="0" i="0" u="none">
                <a:solidFill>
                  <a:srgbClr val="FF0000"/>
                </a:solidFill>
                <a:effectLst/>
                <a:latin typeface="Times New Roman" pitchFamily="24"/>
                <a:ea typeface="黑体" pitchFamily="24"/>
              </a:rPr>
              <a:t>解析</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减数分裂使成熟生殖细胞中染色体数目比原始生殖细胞减少一半</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sym typeface="_⨹_2_9bcb1"/>
              </a:rPr>
              <a:t>而受</a:t>
            </a:r>
            <a:br>
              <a:rPr lang="zh-CN" altLang="zh-CN" sz="2400" b="0" i="0" u="none">
                <a:solidFill>
                  <a:srgbClr val="FF0000"/>
                </a:solidFill>
                <a:effectLst/>
                <a:latin typeface="Times New Roman" pitchFamily="24"/>
                <a:ea typeface="宋体" pitchFamily="24"/>
              </a:rPr>
            </a:br>
            <a:r>
              <a:rPr lang="zh-CN" altLang="zh-CN" sz="2400" b="0" i="0" u="none">
                <a:solidFill>
                  <a:srgbClr val="FF0000"/>
                </a:solidFill>
                <a:effectLst/>
                <a:latin typeface="Times New Roman" pitchFamily="24"/>
                <a:ea typeface="宋体" pitchFamily="24"/>
              </a:rPr>
              <a:t>精作用使染色体数目又恢复到体细胞的数目</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sym typeface="_⨹_14_b1fe8"/>
              </a:rPr>
              <a:t>因此对于进行有性生殖的生物体</a:t>
            </a:r>
            <a:br>
              <a:rPr lang="zh-CN" altLang="zh-CN" sz="2400" b="0" i="0" u="none">
                <a:solidFill>
                  <a:srgbClr val="FF0000"/>
                </a:solidFill>
                <a:effectLst/>
                <a:latin typeface="Times New Roman" pitchFamily="24"/>
                <a:ea typeface="宋体" pitchFamily="24"/>
              </a:rPr>
            </a:br>
            <a:r>
              <a:rPr lang="zh-CN" altLang="zh-CN" sz="2400" b="0" i="0" u="none">
                <a:solidFill>
                  <a:srgbClr val="FF0000"/>
                </a:solidFill>
                <a:effectLst/>
                <a:latin typeface="Times New Roman" pitchFamily="24"/>
                <a:ea typeface="宋体" pitchFamily="24"/>
              </a:rPr>
              <a:t>来说</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sym typeface="_⨹_30_a5286"/>
              </a:rPr>
              <a:t>减数分裂和受精作用对于维持每种生物前后代体细胞中染色体数目恒</a:t>
            </a:r>
            <a:br>
              <a:rPr lang="zh-CN" altLang="zh-CN" sz="2400" b="0" i="0" u="none">
                <a:solidFill>
                  <a:srgbClr val="FF0000"/>
                </a:solidFill>
                <a:effectLst/>
                <a:latin typeface="Times New Roman" pitchFamily="24"/>
                <a:ea typeface="宋体" pitchFamily="24"/>
              </a:rPr>
            </a:br>
            <a:r>
              <a:rPr lang="zh-CN" altLang="zh-CN" sz="2400" b="0" i="0" u="none">
                <a:solidFill>
                  <a:srgbClr val="FF0000"/>
                </a:solidFill>
                <a:effectLst/>
                <a:latin typeface="Times New Roman" pitchFamily="24"/>
                <a:ea typeface="宋体" pitchFamily="24"/>
              </a:rPr>
              <a:t>定</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对于遗传和变异都很重要</a:t>
            </a:r>
            <a:r>
              <a:rPr lang="zh-CN" altLang="zh-CN" sz="2400" b="0" i="0" u="none">
                <a:solidFill>
                  <a:srgbClr val="FF0000"/>
                </a:solidFill>
                <a:effectLst/>
                <a:latin typeface="宋体" pitchFamily="24"/>
                <a:ea typeface="宋体" pitchFamily="24"/>
              </a:rPr>
              <a:t>。</a:t>
            </a:r>
          </a:p>
        </p:txBody>
      </p:sp>
      <p:sp>
        <p:nvSpPr>
          <p:cNvPr id="2" name="文本框 1">
            <a:extLst>
              <a:ext uri="{FF2B5EF4-FFF2-40B4-BE49-F238E27FC236}">
                <a16:creationId xmlns:a16="http://schemas.microsoft.com/office/drawing/2014/main" id="{8430C99B-4E6C-7D95-5C48-793DE15AABDF}"/>
              </a:ext>
            </a:extLst>
          </p:cNvPr>
          <p:cNvSpPr txBox="1"/>
          <p:nvPr/>
        </p:nvSpPr>
        <p:spPr>
          <a:xfrm>
            <a:off x="3838916" y="1508682"/>
            <a:ext cx="383286" cy="51798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B</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7" grpId="0" build="allAtOnce"/>
      <p:bldP spid="2"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718" name="yt_shape_11718"/>
          <p:cNvSpPr txBox="1"/>
          <p:nvPr/>
        </p:nvSpPr>
        <p:spPr>
          <a:xfrm>
            <a:off x="576128" y="1080000"/>
            <a:ext cx="10750991" cy="908647"/>
          </a:xfrm>
          <a:prstGeom prst="rect">
            <a:avLst/>
          </a:prstGeom>
        </p:spPr>
        <p:txBody>
          <a:bodyPr vert="horz" wrap="square" lIns="0" tIns="0" rIns="0" bIns="0" rtlCol="0">
            <a:noAutofit/>
          </a:bodyPr>
          <a:lstStyle/>
          <a:p>
            <a:pPr algn="l" eaLnBrk="1" latinLnBrk="0" hangingPunct="0">
              <a:lnSpc>
                <a:spcPct val="129999"/>
              </a:lnSpc>
            </a:pPr>
            <a:r>
              <a:rPr lang="en-US" altLang="zh-CN" sz="2400" b="0" i="0" u="none">
                <a:solidFill>
                  <a:srgbClr val="000000"/>
                </a:solidFill>
                <a:effectLst/>
                <a:latin typeface="Times New Roman" pitchFamily="24"/>
                <a:ea typeface="宋体" pitchFamily="24"/>
              </a:rPr>
              <a:t>13</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2025</a:t>
            </a:r>
            <a:r>
              <a:rPr lang="zh-CN" altLang="zh-CN" sz="2400" b="0" i="0" u="none">
                <a:solidFill>
                  <a:srgbClr val="000000"/>
                </a:solidFill>
                <a:effectLst/>
                <a:latin typeface="Times New Roman" pitchFamily="24"/>
                <a:ea typeface="楷体" pitchFamily="24"/>
              </a:rPr>
              <a:t>届</a:t>
            </a:r>
            <a:r>
              <a:rPr lang="zh-CN" altLang="zh-CN" sz="2400" b="0" i="0" u="none">
                <a:solidFill>
                  <a:srgbClr val="000000"/>
                </a:solidFill>
                <a:effectLst/>
                <a:latin typeface="Times New Roman" pitchFamily="24"/>
                <a:ea typeface="Times New Roman" pitchFamily="24"/>
              </a:rPr>
              <a:t>·</a:t>
            </a:r>
            <a:r>
              <a:rPr lang="zh-CN" altLang="zh-CN" sz="2400" b="0" i="0" u="none">
                <a:solidFill>
                  <a:srgbClr val="000000"/>
                </a:solidFill>
                <a:effectLst/>
                <a:latin typeface="Times New Roman" pitchFamily="24"/>
                <a:ea typeface="楷体" pitchFamily="24"/>
              </a:rPr>
              <a:t>南京学测合格考模拟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sym typeface="_⨹_16_4a799"/>
              </a:rPr>
              <a:t>减数分裂中染色体数目减半的原因是</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a:t>
            </a:r>
            <a:r>
              <a:rPr lang="zh-CN" altLang="zh-CN" sz="2400" b="0" i="0" u="none">
                <a:solidFill>
                  <a:srgbClr val="FF0000">
                    <a:alpha val="0"/>
                  </a:srgbClr>
                </a:solidFill>
                <a:effectLst/>
                <a:latin typeface="Times New Roman" pitchFamily="24"/>
                <a:ea typeface="宋体" pitchFamily="24"/>
              </a:rPr>
              <a:t>A</a:t>
            </a:r>
            <a:r>
              <a:rPr lang="zh-CN" altLang="zh-CN" sz="2400" b="0" i="0" u="none">
                <a:solidFill>
                  <a:srgbClr val="000000"/>
                </a:solidFill>
                <a:effectLst/>
                <a:latin typeface="Times New Roman" pitchFamily="24"/>
                <a:ea typeface="宋体" pitchFamily="24"/>
              </a:rPr>
              <a:t>　</a:t>
            </a:r>
            <a:r>
              <a:rPr lang="zh-CN" altLang="zh-CN" sz="2400" b="0" i="0" u="none">
                <a:solidFill>
                  <a:srgbClr val="000000"/>
                </a:solidFill>
                <a:effectLst/>
                <a:latin typeface="宋体" pitchFamily="24"/>
                <a:ea typeface="宋体" pitchFamily="24"/>
              </a:rPr>
              <a:t>）</a:t>
            </a:r>
          </a:p>
        </p:txBody>
      </p:sp>
      <p:graphicFrame>
        <p:nvGraphicFramePr>
          <p:cNvPr id="11719" name="yt_table_11719" title="H_149.7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870724100"/>
              </p:ext>
            </p:extLst>
          </p:nvPr>
        </p:nvGraphicFramePr>
        <p:xfrm>
          <a:off x="576056" y="2039435"/>
          <a:ext cx="6842443" cy="1901952"/>
        </p:xfrm>
        <a:graphic>
          <a:graphicData uri="http://schemas.openxmlformats.org/drawingml/2006/table">
            <a:tbl>
              <a:tblPr/>
              <a:tblGrid>
                <a:gridCol w="6842443">
                  <a:extLst>
                    <a:ext uri="{9D8B030D-6E8A-4147-A177-3AD203B41FA5}">
                      <a16:colId xmlns:a16="http://schemas.microsoft.com/office/drawing/2014/main" val="10561"/>
                    </a:ext>
                  </a:extLst>
                </a:gridCol>
              </a:tblGrid>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A</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细胞连续分裂两次</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染色体复制一次</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42"/>
                  </a:ext>
                </a:extLst>
              </a:tr>
              <a:tr h="370840">
                <a:tc>
                  <a:txBody>
                    <a:bodyPr/>
                    <a:lstStyle/>
                    <a:p>
                      <a:pPr marL="448254" indent="-448254" algn="l" eaLnBrk="1" fontAlgn="ctr" latinLnBrk="0" hangingPunct="0">
                        <a:lnSpc>
                          <a:spcPct val="129999"/>
                        </a:lnSpc>
                      </a:pPr>
                      <a:r>
                        <a:rPr lang="en-US" altLang="zh-CN" sz="2400" b="0" i="0" u="none">
                          <a:solidFill>
                            <a:srgbClr val="000000"/>
                          </a:solidFill>
                          <a:effectLst/>
                          <a:latin typeface="Times New Roman" pitchFamily="24"/>
                          <a:ea typeface="宋体" pitchFamily="24"/>
                        </a:rPr>
                        <a:t>B</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细胞连续分裂两次</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染色体复制两次</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43"/>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C</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细胞分裂一次</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染色体复制一次</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44"/>
                  </a:ext>
                </a:extLst>
              </a:tr>
              <a:tr h="370840">
                <a:tc>
                  <a:txBody>
                    <a:bodyPr/>
                    <a:lstStyle/>
                    <a:p>
                      <a:pPr marL="431746" indent="-431746" algn="l" eaLnBrk="1" fontAlgn="ctr" latinLnBrk="0" hangingPunct="0">
                        <a:lnSpc>
                          <a:spcPct val="129999"/>
                        </a:lnSpc>
                      </a:pPr>
                      <a:r>
                        <a:rPr lang="en-US" altLang="zh-CN" sz="2400" b="0" i="0" u="none">
                          <a:solidFill>
                            <a:srgbClr val="000000"/>
                          </a:solidFill>
                          <a:effectLst/>
                          <a:latin typeface="Times New Roman" pitchFamily="24"/>
                          <a:ea typeface="宋体" pitchFamily="24"/>
                        </a:rPr>
                        <a:t>D</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细胞分裂一次</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染色体复制两次</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645"/>
                  </a:ext>
                </a:extLst>
              </a:tr>
            </a:tbl>
          </a:graphicData>
        </a:graphic>
      </p:graphicFrame>
      <p:sp>
        <p:nvSpPr>
          <p:cNvPr id="2" name="文本框 1">
            <a:extLst>
              <a:ext uri="{FF2B5EF4-FFF2-40B4-BE49-F238E27FC236}">
                <a16:creationId xmlns:a16="http://schemas.microsoft.com/office/drawing/2014/main" id="{51A77B18-F464-2DF0-FF49-20EBABA341C0}"/>
              </a:ext>
            </a:extLst>
          </p:cNvPr>
          <p:cNvSpPr txBox="1"/>
          <p:nvPr/>
        </p:nvSpPr>
        <p:spPr>
          <a:xfrm>
            <a:off x="1095717" y="1508682"/>
            <a:ext cx="400748" cy="51798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Tx/>
                <a:latin typeface="Times New Roman" pitchFamily="24"/>
                <a:ea typeface="宋体" pitchFamily="24"/>
                <a:cs typeface="+mn-cs"/>
              </a:rPr>
              <a:t>A</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721" name="yt_shape_11721"/>
          <p:cNvSpPr txBox="1"/>
          <p:nvPr/>
        </p:nvSpPr>
        <p:spPr>
          <a:xfrm>
            <a:off x="576263" y="791781"/>
            <a:ext cx="10750991" cy="1388778"/>
          </a:xfrm>
          <a:prstGeom prst="rect">
            <a:avLst/>
          </a:prstGeom>
        </p:spPr>
        <p:txBody>
          <a:bodyPr vert="horz" wrap="square" lIns="0" tIns="0" rIns="0" bIns="0" rtlCol="0">
            <a:noAutofit/>
          </a:bodyPr>
          <a:lstStyle/>
          <a:p>
            <a:pPr algn="l" eaLnBrk="1" latinLnBrk="0" hangingPunct="0">
              <a:lnSpc>
                <a:spcPct val="129999"/>
              </a:lnSpc>
            </a:pPr>
            <a:r>
              <a:rPr lang="zh-CN" altLang="zh-CN" sz="2400" b="0" i="0" u="none" dirty="0">
                <a:solidFill>
                  <a:srgbClr val="000000"/>
                </a:solidFill>
                <a:effectLst/>
                <a:latin typeface="Times New Roman" pitchFamily="24"/>
                <a:ea typeface="黑体" pitchFamily="24"/>
              </a:rPr>
              <a:t>二、 非选择题</a:t>
            </a:r>
          </a:p>
          <a:p>
            <a:pPr algn="l" eaLnBrk="1" latinLnBrk="0" hangingPunct="0">
              <a:lnSpc>
                <a:spcPct val="129999"/>
              </a:lnSpc>
            </a:pPr>
            <a:r>
              <a:rPr lang="en-US" altLang="zh-CN" sz="2400" b="0" i="0" u="none" dirty="0">
                <a:solidFill>
                  <a:srgbClr val="000000"/>
                </a:solidFill>
                <a:effectLst/>
                <a:latin typeface="Times New Roman" pitchFamily="24"/>
                <a:ea typeface="宋体" pitchFamily="24"/>
              </a:rPr>
              <a:t>14</a:t>
            </a:r>
            <a:r>
              <a:rPr lang="en-US"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a:t>
            </a:r>
            <a:r>
              <a:rPr lang="zh-CN" altLang="zh-CN" sz="2400" b="0" i="0" u="none" dirty="0">
                <a:solidFill>
                  <a:srgbClr val="000000"/>
                </a:solidFill>
                <a:effectLst/>
                <a:latin typeface="宋体" pitchFamily="24"/>
                <a:ea typeface="宋体" pitchFamily="24"/>
              </a:rPr>
              <a:t>（</a:t>
            </a:r>
            <a:r>
              <a:rPr lang="en-US" altLang="zh-CN" sz="2400" b="0" i="0" u="none" dirty="0">
                <a:solidFill>
                  <a:srgbClr val="000000"/>
                </a:solidFill>
                <a:effectLst/>
                <a:latin typeface="Times New Roman" pitchFamily="24"/>
                <a:ea typeface="宋体" pitchFamily="24"/>
              </a:rPr>
              <a:t>2025</a:t>
            </a:r>
            <a:r>
              <a:rPr lang="zh-CN" altLang="zh-CN" sz="2400" b="0" i="0" u="none" dirty="0">
                <a:solidFill>
                  <a:srgbClr val="000000"/>
                </a:solidFill>
                <a:effectLst/>
                <a:latin typeface="Times New Roman" pitchFamily="24"/>
                <a:ea typeface="楷体" pitchFamily="24"/>
              </a:rPr>
              <a:t>届</a:t>
            </a:r>
            <a:r>
              <a:rPr lang="zh-CN" altLang="zh-CN" sz="2400" b="0" i="0" u="none" dirty="0">
                <a:solidFill>
                  <a:srgbClr val="000000"/>
                </a:solidFill>
                <a:effectLst/>
                <a:latin typeface="Times New Roman" pitchFamily="24"/>
                <a:ea typeface="Times New Roman" pitchFamily="24"/>
              </a:rPr>
              <a:t>·</a:t>
            </a:r>
            <a:r>
              <a:rPr lang="zh-CN" altLang="zh-CN" sz="2400" b="0" i="0" u="none" dirty="0">
                <a:solidFill>
                  <a:srgbClr val="000000"/>
                </a:solidFill>
                <a:effectLst/>
                <a:latin typeface="Times New Roman" pitchFamily="24"/>
                <a:ea typeface="楷体" pitchFamily="24"/>
              </a:rPr>
              <a:t>兴化学测合格考模拟</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_⨹_17_d8fff"/>
              </a:rPr>
              <a:t>如图是某果蝇的精原细胞减数分裂产生</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精细胞的示意图</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其中图</a:t>
            </a:r>
            <a:r>
              <a:rPr lang="en-US" altLang="zh-CN" sz="2400" b="0" i="0" u="none" dirty="0">
                <a:solidFill>
                  <a:srgbClr val="000000"/>
                </a:solidFill>
                <a:effectLst/>
                <a:latin typeface="Times New Roman" pitchFamily="24"/>
                <a:ea typeface="宋体" pitchFamily="24"/>
              </a:rPr>
              <a:t>Ⅳ</a:t>
            </a:r>
            <a:r>
              <a:rPr lang="zh-CN" altLang="zh-CN" sz="2400" b="0" i="0" u="none" dirty="0">
                <a:solidFill>
                  <a:srgbClr val="000000"/>
                </a:solidFill>
                <a:effectLst/>
                <a:latin typeface="Times New Roman" pitchFamily="24"/>
                <a:ea typeface="宋体" pitchFamily="24"/>
              </a:rPr>
              <a:t>细胞中只表示了部分染色体的情况</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请回答</a:t>
            </a:r>
            <a:r>
              <a:rPr lang="zh-CN" altLang="zh-CN" sz="2400" b="0" i="0" u="none" dirty="0">
                <a:solidFill>
                  <a:srgbClr val="000000"/>
                </a:solidFill>
                <a:effectLst/>
                <a:latin typeface="宋体" pitchFamily="24"/>
                <a:ea typeface="宋体" pitchFamily="24"/>
              </a:rPr>
              <a:t>：</a:t>
            </a:r>
          </a:p>
        </p:txBody>
      </p:sp>
      <p:pic>
        <p:nvPicPr>
          <p:cNvPr id="11723" name="yt_image_11723" title="H_140.6">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2925743" y="2188685"/>
            <a:ext cx="5699434" cy="1785620"/>
          </a:xfrm>
          <a:prstGeom prst="rect">
            <a:avLst/>
          </a:prstGeom>
          <a:noFill/>
          <a:extLst>
            <a:ext uri="{909E8E84-426E-40DD-AFC4-6F175D3DCCD1}">
              <a14:hiddenFill xmlns:a14="http://schemas.microsoft.com/office/drawing/2010/main">
                <a:solidFill>
                  <a:srgbClr val="FFFFFF"/>
                </a:solidFill>
              </a14:hiddenFill>
            </a:ext>
          </a:extLst>
        </p:spPr>
      </p:pic>
      <p:sp>
        <p:nvSpPr>
          <p:cNvPr id="11725" name="yt_shape_11725"/>
          <p:cNvSpPr txBox="1"/>
          <p:nvPr/>
        </p:nvSpPr>
        <p:spPr>
          <a:xfrm>
            <a:off x="590296" y="4064807"/>
            <a:ext cx="7720062" cy="428515"/>
          </a:xfrm>
          <a:prstGeom prst="rect">
            <a:avLst/>
          </a:prstGeom>
        </p:spPr>
        <p:txBody>
          <a:bodyPr vert="horz" wrap="none" lIns="0" tIns="0" rIns="0" bIns="0" rtlCol="0">
            <a:noAutofit/>
          </a:bodyPr>
          <a:lstStyle/>
          <a:p>
            <a:pPr eaLnBrk="1" latinLnBrk="0" hangingPunct="0">
              <a:lnSpc>
                <a:spcPct val="129999"/>
              </a:lnSpc>
            </a:pPr>
            <a:r>
              <a:rPr lang="zh-CN" altLang="zh-CN" sz="2400" b="0" i="0" u="none" dirty="0">
                <a:solidFill>
                  <a:srgbClr val="000000"/>
                </a:solidFill>
                <a:effectLst/>
                <a:latin typeface="宋体" pitchFamily="24"/>
                <a:ea typeface="宋体" pitchFamily="24"/>
              </a:rPr>
              <a:t>（</a:t>
            </a:r>
            <a:r>
              <a:rPr lang="en-US" altLang="zh-CN" sz="2400" b="0" i="0" u="none" dirty="0">
                <a:solidFill>
                  <a:srgbClr val="000000"/>
                </a:solidFill>
                <a:effectLst/>
                <a:latin typeface="Times New Roman" pitchFamily="24"/>
                <a:ea typeface="宋体" pitchFamily="24"/>
              </a:rPr>
              <a:t>1</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图</a:t>
            </a:r>
            <a:r>
              <a:rPr lang="en-US" altLang="zh-CN" sz="2400" b="0" i="0" u="none" dirty="0">
                <a:solidFill>
                  <a:srgbClr val="000000"/>
                </a:solidFill>
                <a:effectLst/>
                <a:latin typeface="Times New Roman" pitchFamily="24"/>
                <a:ea typeface="宋体" pitchFamily="24"/>
              </a:rPr>
              <a:t>Ⅰ</a:t>
            </a:r>
            <a:r>
              <a:rPr lang="zh-CN" altLang="zh-CN" sz="2400" b="0" i="0" u="none" dirty="0">
                <a:solidFill>
                  <a:srgbClr val="000000"/>
                </a:solidFill>
                <a:effectLst/>
                <a:latin typeface="Times New Roman" pitchFamily="24"/>
                <a:ea typeface="宋体" pitchFamily="24"/>
              </a:rPr>
              <a:t>细胞中有</a:t>
            </a:r>
            <a:r>
              <a:rPr sz="22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800" u="sng" dirty="0">
                <a:solidFill>
                  <a:srgbClr val="000000"/>
                </a:solidFill>
                <a:uFill>
                  <a:solidFill>
                    <a:srgbClr val="000000"/>
                  </a:solidFill>
                </a:uFill>
                <a:latin typeface="Times New Roman"/>
              </a:rPr>
              <a:t> </a:t>
            </a:r>
            <a:r>
              <a:rPr lang="zh-CN" altLang="zh-CN" sz="2400" b="0" i="0" u="none" dirty="0">
                <a:solidFill>
                  <a:srgbClr val="000000"/>
                </a:solidFill>
                <a:effectLst/>
                <a:latin typeface="Times New Roman" pitchFamily="24"/>
                <a:ea typeface="宋体" pitchFamily="24"/>
              </a:rPr>
              <a:t>条染色体</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有</a:t>
            </a:r>
            <a:r>
              <a:rPr sz="22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800" u="sng" dirty="0">
                <a:solidFill>
                  <a:srgbClr val="000000"/>
                </a:solidFill>
                <a:uFill>
                  <a:solidFill>
                    <a:srgbClr val="000000"/>
                  </a:solidFill>
                </a:uFill>
                <a:latin typeface="Times New Roman"/>
              </a:rPr>
              <a:t> </a:t>
            </a:r>
            <a:r>
              <a:rPr lang="zh-CN" altLang="zh-CN" sz="2400" b="0" i="0" u="none" dirty="0">
                <a:solidFill>
                  <a:srgbClr val="000000"/>
                </a:solidFill>
                <a:effectLst/>
                <a:latin typeface="Times New Roman" pitchFamily="24"/>
                <a:ea typeface="宋体" pitchFamily="24"/>
              </a:rPr>
              <a:t>个染色体组</a:t>
            </a:r>
            <a:r>
              <a:rPr lang="zh-CN" altLang="zh-CN" sz="2400" b="0" i="0" u="none" dirty="0">
                <a:solidFill>
                  <a:srgbClr val="000000"/>
                </a:solidFill>
                <a:effectLst/>
                <a:latin typeface="宋体" pitchFamily="24"/>
                <a:ea typeface="宋体" pitchFamily="24"/>
                <a:sym typeface=",isEnd"/>
              </a:rPr>
              <a:t>。</a:t>
            </a:r>
          </a:p>
        </p:txBody>
      </p:sp>
      <p:sp>
        <p:nvSpPr>
          <p:cNvPr id="11726" name="yt_shape_11726"/>
          <p:cNvSpPr txBox="1"/>
          <p:nvPr/>
        </p:nvSpPr>
        <p:spPr>
          <a:xfrm>
            <a:off x="590423" y="4544110"/>
            <a:ext cx="10370075" cy="1372299"/>
          </a:xfrm>
          <a:prstGeom prst="rect">
            <a:avLst/>
          </a:prstGeom>
        </p:spPr>
        <p:txBody>
          <a:bodyPr vert="horz" wrap="square" lIns="0" tIns="0" rIns="0" bIns="0" rtlCol="0">
            <a:noAutofit/>
          </a:bodyPr>
          <a:lstStyle/>
          <a:p>
            <a:pPr algn="l" eaLnBrk="1" latinLnBrk="0" hangingPunct="0">
              <a:lnSpc>
                <a:spcPct val="129999"/>
              </a:lnSpc>
            </a:pPr>
            <a:r>
              <a:rPr lang="zh-CN" altLang="zh-CN" sz="2400" b="0" i="0" u="none" spc="150">
                <a:solidFill>
                  <a:srgbClr val="FF0000"/>
                </a:solidFill>
                <a:effectLst/>
                <a:latin typeface="Times New Roman" pitchFamily="24"/>
                <a:ea typeface="黑体" pitchFamily="24"/>
              </a:rPr>
              <a:t>解析</a:t>
            </a:r>
            <a:r>
              <a:rPr lang="zh-CN" altLang="zh-CN" sz="2400" b="0" i="0" u="none" spc="150">
                <a:solidFill>
                  <a:srgbClr val="FF0000"/>
                </a:solidFill>
                <a:effectLst/>
                <a:latin typeface="宋体" pitchFamily="24"/>
                <a:ea typeface="宋体" pitchFamily="24"/>
              </a:rPr>
              <a:t>：（</a:t>
            </a:r>
            <a:r>
              <a:rPr lang="en-US" altLang="zh-CN" sz="2400" b="0" i="0" u="none" spc="150">
                <a:solidFill>
                  <a:srgbClr val="FF0000"/>
                </a:solidFill>
                <a:effectLst/>
                <a:latin typeface="Times New Roman" pitchFamily="24"/>
                <a:ea typeface="宋体" pitchFamily="24"/>
              </a:rPr>
              <a:t>1</a:t>
            </a:r>
            <a:r>
              <a:rPr lang="zh-CN" altLang="zh-CN" sz="2400" b="0" i="0" u="none" spc="150">
                <a:solidFill>
                  <a:srgbClr val="FF0000"/>
                </a:solidFill>
                <a:effectLst/>
                <a:latin typeface="宋体" pitchFamily="24"/>
                <a:ea typeface="宋体" pitchFamily="24"/>
              </a:rPr>
              <a:t>）</a:t>
            </a:r>
            <a:r>
              <a:rPr lang="zh-CN" altLang="zh-CN" sz="2400" b="0" i="0" u="none" spc="150">
                <a:solidFill>
                  <a:srgbClr val="FF0000"/>
                </a:solidFill>
                <a:effectLst/>
                <a:latin typeface="Times New Roman" pitchFamily="24"/>
                <a:ea typeface="宋体" pitchFamily="24"/>
              </a:rPr>
              <a:t> 图</a:t>
            </a:r>
            <a:r>
              <a:rPr lang="en-US" altLang="zh-CN" sz="2400" b="0" i="0" u="none" spc="150">
                <a:solidFill>
                  <a:srgbClr val="FF0000"/>
                </a:solidFill>
                <a:effectLst/>
                <a:latin typeface="Times New Roman" pitchFamily="24"/>
                <a:ea typeface="宋体" pitchFamily="24"/>
              </a:rPr>
              <a:t>Ⅰ</a:t>
            </a:r>
            <a:r>
              <a:rPr lang="zh-CN" altLang="zh-CN" sz="2400" b="0" i="0" u="none" spc="150">
                <a:solidFill>
                  <a:srgbClr val="FF0000"/>
                </a:solidFill>
                <a:effectLst/>
                <a:latin typeface="Times New Roman" pitchFamily="24"/>
                <a:ea typeface="宋体" pitchFamily="24"/>
              </a:rPr>
              <a:t>细胞为精原细胞</a:t>
            </a:r>
            <a:r>
              <a:rPr lang="zh-CN" altLang="zh-CN" sz="2400" b="0" i="0" u="none" spc="150">
                <a:solidFill>
                  <a:srgbClr val="FF0000"/>
                </a:solidFill>
                <a:effectLst/>
                <a:latin typeface="宋体" pitchFamily="24"/>
                <a:ea typeface="宋体" pitchFamily="24"/>
              </a:rPr>
              <a:t>，</a:t>
            </a:r>
            <a:r>
              <a:rPr lang="zh-CN" altLang="zh-CN" sz="2400" b="0" i="0" u="none" spc="150">
                <a:solidFill>
                  <a:srgbClr val="FF0000"/>
                </a:solidFill>
                <a:effectLst/>
                <a:latin typeface="Times New Roman" pitchFamily="24"/>
                <a:ea typeface="宋体" pitchFamily="24"/>
              </a:rPr>
              <a:t>和体细胞染色体数目相同</a:t>
            </a:r>
            <a:r>
              <a:rPr lang="zh-CN" altLang="zh-CN" sz="2400" b="0" i="0" u="none" spc="150">
                <a:solidFill>
                  <a:srgbClr val="FF0000"/>
                </a:solidFill>
                <a:effectLst/>
                <a:latin typeface="宋体" pitchFamily="24"/>
                <a:ea typeface="宋体" pitchFamily="24"/>
              </a:rPr>
              <a:t>，</a:t>
            </a:r>
            <a:r>
              <a:rPr lang="zh-CN" altLang="zh-CN" sz="2400" b="0" i="0" u="none" spc="150">
                <a:solidFill>
                  <a:srgbClr val="FF0000"/>
                </a:solidFill>
                <a:effectLst/>
                <a:latin typeface="Times New Roman" pitchFamily="24"/>
                <a:ea typeface="宋体" pitchFamily="24"/>
                <a:sym typeface="_⨹_4_fcb23"/>
              </a:rPr>
              <a:t>果蝇体细</a:t>
            </a:r>
            <a:br>
              <a:rPr lang="zh-CN" altLang="zh-CN" sz="2400" b="0" i="0" u="none" spc="150">
                <a:solidFill>
                  <a:srgbClr val="FF0000"/>
                </a:solidFill>
                <a:effectLst/>
                <a:latin typeface="Times New Roman" pitchFamily="24"/>
                <a:ea typeface="宋体" pitchFamily="24"/>
              </a:rPr>
            </a:br>
            <a:r>
              <a:rPr lang="zh-CN" altLang="zh-CN" sz="2400" b="0" i="0" u="none" spc="150">
                <a:solidFill>
                  <a:srgbClr val="FF0000"/>
                </a:solidFill>
                <a:effectLst/>
                <a:latin typeface="Times New Roman" pitchFamily="24"/>
                <a:ea typeface="宋体" pitchFamily="24"/>
              </a:rPr>
              <a:t>胞中有</a:t>
            </a:r>
            <a:r>
              <a:rPr lang="en-US" altLang="zh-CN" sz="2400" b="0" i="0" u="none" spc="150">
                <a:solidFill>
                  <a:srgbClr val="FF0000"/>
                </a:solidFill>
                <a:effectLst/>
                <a:latin typeface="Times New Roman" pitchFamily="24"/>
                <a:ea typeface="宋体" pitchFamily="24"/>
              </a:rPr>
              <a:t>8</a:t>
            </a:r>
            <a:r>
              <a:rPr lang="zh-CN" altLang="zh-CN" sz="2400" b="0" i="0" u="none" spc="150">
                <a:solidFill>
                  <a:srgbClr val="FF0000"/>
                </a:solidFill>
                <a:effectLst/>
                <a:latin typeface="Times New Roman" pitchFamily="24"/>
                <a:ea typeface="宋体" pitchFamily="24"/>
              </a:rPr>
              <a:t>条染色体</a:t>
            </a:r>
            <a:r>
              <a:rPr lang="zh-CN" altLang="zh-CN" sz="2400" b="0" i="0" u="none" spc="150">
                <a:solidFill>
                  <a:srgbClr val="FF0000"/>
                </a:solidFill>
                <a:effectLst/>
                <a:latin typeface="宋体" pitchFamily="24"/>
                <a:ea typeface="宋体" pitchFamily="24"/>
              </a:rPr>
              <a:t>，</a:t>
            </a:r>
            <a:r>
              <a:rPr lang="zh-CN" altLang="zh-CN" sz="2400" b="0" i="0" u="none" spc="150">
                <a:solidFill>
                  <a:srgbClr val="FF0000"/>
                </a:solidFill>
                <a:effectLst/>
                <a:latin typeface="Times New Roman" pitchFamily="24"/>
                <a:ea typeface="宋体" pitchFamily="24"/>
              </a:rPr>
              <a:t>有两个染色体组</a:t>
            </a:r>
            <a:r>
              <a:rPr lang="zh-CN" altLang="zh-CN" sz="2400" b="0" i="0" u="none" spc="150">
                <a:solidFill>
                  <a:srgbClr val="FF0000"/>
                </a:solidFill>
                <a:effectLst/>
                <a:latin typeface="宋体" pitchFamily="24"/>
                <a:ea typeface="宋体" pitchFamily="24"/>
              </a:rPr>
              <a:t>，</a:t>
            </a:r>
            <a:r>
              <a:rPr lang="zh-CN" altLang="zh-CN" sz="2400" b="0" i="0" u="none" spc="150">
                <a:solidFill>
                  <a:srgbClr val="FF0000"/>
                </a:solidFill>
                <a:effectLst/>
                <a:latin typeface="Times New Roman" pitchFamily="24"/>
                <a:ea typeface="宋体" pitchFamily="24"/>
              </a:rPr>
              <a:t>因此图</a:t>
            </a:r>
            <a:r>
              <a:rPr lang="en-US" altLang="zh-CN" sz="2400" b="0" i="0" u="none" spc="150">
                <a:solidFill>
                  <a:srgbClr val="FF0000"/>
                </a:solidFill>
                <a:effectLst/>
                <a:latin typeface="Times New Roman" pitchFamily="24"/>
                <a:ea typeface="宋体" pitchFamily="24"/>
              </a:rPr>
              <a:t>Ⅰ</a:t>
            </a:r>
            <a:r>
              <a:rPr lang="zh-CN" altLang="zh-CN" sz="2400" b="0" i="0" u="none" spc="150">
                <a:solidFill>
                  <a:srgbClr val="FF0000"/>
                </a:solidFill>
                <a:effectLst/>
                <a:latin typeface="Times New Roman" pitchFamily="24"/>
                <a:ea typeface="宋体" pitchFamily="24"/>
              </a:rPr>
              <a:t>细胞中有</a:t>
            </a:r>
            <a:r>
              <a:rPr lang="en-US" altLang="zh-CN" sz="2400" b="0" i="0" u="none" spc="150">
                <a:solidFill>
                  <a:srgbClr val="FF0000"/>
                </a:solidFill>
                <a:effectLst/>
                <a:latin typeface="Times New Roman" pitchFamily="24"/>
                <a:ea typeface="宋体" pitchFamily="24"/>
              </a:rPr>
              <a:t>8</a:t>
            </a:r>
            <a:r>
              <a:rPr lang="zh-CN" altLang="zh-CN" sz="2400" b="0" i="0" u="none" spc="150">
                <a:solidFill>
                  <a:srgbClr val="FF0000"/>
                </a:solidFill>
                <a:effectLst/>
                <a:latin typeface="Times New Roman" pitchFamily="24"/>
                <a:ea typeface="宋体" pitchFamily="24"/>
              </a:rPr>
              <a:t>条染色体</a:t>
            </a:r>
            <a:r>
              <a:rPr lang="zh-CN" altLang="zh-CN" sz="2400" b="0" i="0" u="none" spc="150">
                <a:solidFill>
                  <a:srgbClr val="FF0000"/>
                </a:solidFill>
                <a:effectLst/>
                <a:latin typeface="宋体" pitchFamily="24"/>
                <a:ea typeface="宋体" pitchFamily="24"/>
              </a:rPr>
              <a:t>，</a:t>
            </a:r>
            <a:r>
              <a:rPr lang="zh-CN" altLang="zh-CN" sz="2400" b="0" i="0" u="none" spc="150">
                <a:solidFill>
                  <a:srgbClr val="FF0000"/>
                </a:solidFill>
                <a:effectLst/>
                <a:latin typeface="Times New Roman" pitchFamily="24"/>
                <a:ea typeface="宋体" pitchFamily="24"/>
              </a:rPr>
              <a:t>有</a:t>
            </a:r>
            <a:r>
              <a:rPr lang="en-US" altLang="zh-CN" sz="2400" b="0" i="0" u="none" spc="150">
                <a:solidFill>
                  <a:srgbClr val="FF0000"/>
                </a:solidFill>
                <a:effectLst/>
                <a:latin typeface="Times New Roman" pitchFamily="24"/>
                <a:ea typeface="宋体" pitchFamily="24"/>
              </a:rPr>
              <a:t>2</a:t>
            </a:r>
            <a:r>
              <a:rPr lang="zh-CN" altLang="zh-CN" sz="2400" b="0" i="0" u="none" spc="150">
                <a:solidFill>
                  <a:srgbClr val="FF0000"/>
                </a:solidFill>
                <a:effectLst/>
                <a:latin typeface="Times New Roman" pitchFamily="24"/>
                <a:ea typeface="宋体" pitchFamily="24"/>
                <a:sym typeface="_⨹_1_96b22"/>
              </a:rPr>
              <a:t>个</a:t>
            </a:r>
            <a:br>
              <a:rPr lang="zh-CN" altLang="zh-CN" sz="2400" b="0" i="0" u="none" spc="150">
                <a:solidFill>
                  <a:srgbClr val="FF0000"/>
                </a:solidFill>
                <a:effectLst/>
                <a:latin typeface="Times New Roman" pitchFamily="24"/>
                <a:ea typeface="宋体" pitchFamily="24"/>
              </a:rPr>
            </a:br>
            <a:r>
              <a:rPr lang="zh-CN" altLang="zh-CN" sz="2400" b="0" i="0" u="none" spc="150">
                <a:solidFill>
                  <a:srgbClr val="FF0000"/>
                </a:solidFill>
                <a:effectLst/>
                <a:latin typeface="Times New Roman" pitchFamily="24"/>
                <a:ea typeface="宋体" pitchFamily="24"/>
              </a:rPr>
              <a:t>染色体组</a:t>
            </a:r>
            <a:r>
              <a:rPr lang="zh-CN" altLang="zh-CN" sz="2400" b="0" i="0" u="none" spc="150">
                <a:solidFill>
                  <a:srgbClr val="FF0000"/>
                </a:solidFill>
                <a:effectLst/>
                <a:latin typeface="宋体" pitchFamily="24"/>
                <a:ea typeface="宋体" pitchFamily="24"/>
              </a:rPr>
              <a:t>。</a:t>
            </a:r>
          </a:p>
        </p:txBody>
      </p:sp>
      <p:sp>
        <p:nvSpPr>
          <p:cNvPr id="2" name="文本框 1">
            <a:extLst>
              <a:ext uri="{FF2B5EF4-FFF2-40B4-BE49-F238E27FC236}">
                <a16:creationId xmlns:a16="http://schemas.microsoft.com/office/drawing/2014/main" id="{DC4B46CE-7E55-8ED2-1F3D-C8E5AFD050A1}"/>
              </a:ext>
            </a:extLst>
          </p:cNvPr>
          <p:cNvSpPr txBox="1"/>
          <p:nvPr/>
        </p:nvSpPr>
        <p:spPr>
          <a:xfrm>
            <a:off x="3268885" y="4018001"/>
            <a:ext cx="332486" cy="517983"/>
          </a:xfrm>
          <a:prstGeom prst="rect">
            <a:avLst/>
          </a:prstGeom>
          <a:noFill/>
        </p:spPr>
        <p:txBody>
          <a:bodyPr vert="horz" wrap="none" rtlCol="0">
            <a:noAutofit/>
          </a:bodyPr>
          <a:lstStyle/>
          <a:p>
            <a:pPr>
              <a:lnSpc>
                <a:spcPct val="129999"/>
              </a:lnSpc>
            </a:pPr>
            <a:r>
              <a:rPr kumimoji="0" lang="en-US"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8</a:t>
            </a:r>
            <a:endParaRPr lang="zh-CN" altLang="en-US">
              <a:solidFill>
                <a:srgbClr val="FF0000"/>
              </a:solidFill>
            </a:endParaRPr>
          </a:p>
        </p:txBody>
      </p:sp>
      <p:sp>
        <p:nvSpPr>
          <p:cNvPr id="3" name="文本框 2">
            <a:extLst>
              <a:ext uri="{FF2B5EF4-FFF2-40B4-BE49-F238E27FC236}">
                <a16:creationId xmlns:a16="http://schemas.microsoft.com/office/drawing/2014/main" id="{7A04663A-EB15-8BE9-F332-AC3AAE572FD0}"/>
              </a:ext>
            </a:extLst>
          </p:cNvPr>
          <p:cNvSpPr txBox="1"/>
          <p:nvPr/>
        </p:nvSpPr>
        <p:spPr>
          <a:xfrm>
            <a:off x="5859685" y="4018001"/>
            <a:ext cx="332486" cy="517983"/>
          </a:xfrm>
          <a:prstGeom prst="rect">
            <a:avLst/>
          </a:prstGeom>
          <a:noFill/>
        </p:spPr>
        <p:txBody>
          <a:bodyPr vert="horz" wrap="none" rtlCol="0">
            <a:noAutofit/>
          </a:bodyPr>
          <a:lstStyle/>
          <a:p>
            <a:pPr>
              <a:lnSpc>
                <a:spcPct val="129999"/>
              </a:lnSpc>
            </a:pPr>
            <a:r>
              <a:rPr kumimoji="0" lang="en-US"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2</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26" grpId="0" build="allAtOnce"/>
      <p:bldP spid="2" grpId="0" build="allAtOnce"/>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727" name="yt_shape_11727"/>
          <p:cNvSpPr txBox="1"/>
          <p:nvPr/>
        </p:nvSpPr>
        <p:spPr>
          <a:xfrm>
            <a:off x="576000" y="2982390"/>
            <a:ext cx="8890254" cy="428515"/>
          </a:xfrm>
          <a:prstGeom prst="rect">
            <a:avLst/>
          </a:prstGeom>
        </p:spPr>
        <p:txBody>
          <a:bodyPr vert="horz" wrap="none" lIns="0" tIns="0" rIns="0" bIns="0" rtlCol="0">
            <a:noAutofit/>
          </a:bodyPr>
          <a:lstStyle/>
          <a:p>
            <a:pPr eaLnBrk="1" latinLnBrk="0" hangingPunct="0">
              <a:lnSpc>
                <a:spcPct val="129999"/>
              </a:lnSpc>
            </a:pP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图</a:t>
            </a:r>
            <a:r>
              <a:rPr lang="en-US" altLang="zh-CN" sz="2400" b="0" i="0" u="none">
                <a:solidFill>
                  <a:srgbClr val="000000"/>
                </a:solidFill>
                <a:effectLst/>
                <a:latin typeface="Times New Roman" pitchFamily="24"/>
                <a:ea typeface="宋体" pitchFamily="24"/>
              </a:rPr>
              <a:t>Ⅰ</a:t>
            </a:r>
            <a:r>
              <a:rPr lang="zh-CN" altLang="zh-CN" sz="2400" b="0" i="0" u="none">
                <a:solidFill>
                  <a:srgbClr val="000000"/>
                </a:solidFill>
                <a:effectLst/>
                <a:latin typeface="Times New Roman" pitchFamily="24"/>
                <a:ea typeface="宋体" pitchFamily="24"/>
              </a:rPr>
              <a:t>细胞的核</a:t>
            </a:r>
            <a:r>
              <a:rPr lang="en-US" altLang="zh-CN" sz="2400" b="0" i="0" u="none">
                <a:solidFill>
                  <a:srgbClr val="000000"/>
                </a:solidFill>
                <a:effectLst/>
                <a:latin typeface="Times New Roman" pitchFamily="24"/>
                <a:ea typeface="宋体" pitchFamily="24"/>
              </a:rPr>
              <a:t>DNA</a:t>
            </a:r>
            <a:r>
              <a:rPr lang="zh-CN" altLang="zh-CN" sz="2400" b="0" i="0" u="none">
                <a:solidFill>
                  <a:srgbClr val="000000"/>
                </a:solidFill>
                <a:effectLst/>
                <a:latin typeface="Times New Roman" pitchFamily="24"/>
                <a:ea typeface="宋体" pitchFamily="24"/>
              </a:rPr>
              <a:t>数是图</a:t>
            </a:r>
            <a:r>
              <a:rPr lang="en-US" altLang="zh-CN" sz="2400" b="0" i="0" u="none">
                <a:solidFill>
                  <a:srgbClr val="000000"/>
                </a:solidFill>
                <a:effectLst/>
                <a:latin typeface="Times New Roman" pitchFamily="24"/>
                <a:ea typeface="宋体" pitchFamily="24"/>
              </a:rPr>
              <a:t>Ⅲ</a:t>
            </a:r>
            <a:r>
              <a:rPr lang="zh-CN" altLang="zh-CN" sz="2400" b="0" i="0" u="none">
                <a:solidFill>
                  <a:srgbClr val="000000"/>
                </a:solidFill>
                <a:effectLst/>
                <a:latin typeface="Times New Roman" pitchFamily="24"/>
                <a:ea typeface="宋体" pitchFamily="24"/>
              </a:rPr>
              <a:t>每个精细胞核</a:t>
            </a:r>
            <a:r>
              <a:rPr lang="en-US" altLang="zh-CN" sz="2400" b="0" i="0" u="none">
                <a:solidFill>
                  <a:srgbClr val="000000"/>
                </a:solidFill>
                <a:effectLst/>
                <a:latin typeface="Times New Roman" pitchFamily="24"/>
                <a:ea typeface="宋体" pitchFamily="24"/>
              </a:rPr>
              <a:t>DNA</a:t>
            </a:r>
            <a:r>
              <a:rPr lang="zh-CN" altLang="zh-CN" sz="2400" b="0" i="0" u="none">
                <a:solidFill>
                  <a:srgbClr val="000000"/>
                </a:solidFill>
                <a:effectLst/>
                <a:latin typeface="Times New Roman" pitchFamily="24"/>
                <a:ea typeface="宋体" pitchFamily="24"/>
              </a:rPr>
              <a:t>数的</a:t>
            </a:r>
            <a:r>
              <a:rPr sz="22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1800" u="sng">
                <a:solidFill>
                  <a:srgbClr val="000000"/>
                </a:solidFill>
                <a:uFill>
                  <a:solidFill>
                    <a:srgbClr val="000000"/>
                  </a:solidFill>
                </a:uFill>
                <a:latin typeface="Times New Roman"/>
              </a:rPr>
              <a:t> </a:t>
            </a:r>
            <a:r>
              <a:rPr lang="zh-CN" altLang="zh-CN" sz="2400" b="0" i="0" u="none">
                <a:solidFill>
                  <a:srgbClr val="000000"/>
                </a:solidFill>
                <a:effectLst/>
                <a:latin typeface="Times New Roman" pitchFamily="24"/>
                <a:ea typeface="宋体" pitchFamily="24"/>
              </a:rPr>
              <a:t>倍</a:t>
            </a:r>
            <a:r>
              <a:rPr lang="zh-CN" altLang="zh-CN" sz="2400" b="0" i="0" u="none">
                <a:solidFill>
                  <a:srgbClr val="000000"/>
                </a:solidFill>
                <a:effectLst/>
                <a:latin typeface="宋体" pitchFamily="24"/>
                <a:ea typeface="宋体" pitchFamily="24"/>
                <a:sym typeface=",isEnd"/>
              </a:rPr>
              <a:t>。</a:t>
            </a:r>
          </a:p>
        </p:txBody>
      </p:sp>
      <p:sp>
        <p:nvSpPr>
          <p:cNvPr id="11728" name="yt_shape_11728"/>
          <p:cNvSpPr txBox="1"/>
          <p:nvPr/>
        </p:nvSpPr>
        <p:spPr>
          <a:xfrm>
            <a:off x="576128" y="3461693"/>
            <a:ext cx="10370075" cy="908647"/>
          </a:xfrm>
          <a:prstGeom prst="rect">
            <a:avLst/>
          </a:prstGeom>
        </p:spPr>
        <p:txBody>
          <a:bodyPr vert="horz" wrap="square" lIns="0" tIns="0" rIns="0" bIns="0" rtlCol="0">
            <a:noAutofit/>
          </a:bodyPr>
          <a:lstStyle/>
          <a:p>
            <a:pPr algn="l" eaLnBrk="1" latinLnBrk="0" hangingPunct="0">
              <a:lnSpc>
                <a:spcPct val="129999"/>
              </a:lnSpc>
            </a:pPr>
            <a:r>
              <a:rPr lang="zh-CN" altLang="zh-CN" sz="2400" b="0" i="0" u="none">
                <a:solidFill>
                  <a:srgbClr val="FF0000"/>
                </a:solidFill>
                <a:effectLst/>
                <a:latin typeface="Times New Roman" pitchFamily="24"/>
                <a:ea typeface="黑体" pitchFamily="24"/>
              </a:rPr>
              <a:t>解析</a:t>
            </a:r>
            <a:r>
              <a:rPr lang="zh-CN" altLang="zh-CN" sz="2400" b="0" i="0" u="none">
                <a:solidFill>
                  <a:srgbClr val="FF0000"/>
                </a:solidFill>
                <a:effectLst/>
                <a:latin typeface="宋体" pitchFamily="24"/>
                <a:ea typeface="宋体" pitchFamily="24"/>
              </a:rPr>
              <a:t>：（</a:t>
            </a:r>
            <a:r>
              <a:rPr lang="en-US" altLang="zh-CN" sz="2400" b="0" i="0" u="none">
                <a:solidFill>
                  <a:srgbClr val="FF0000"/>
                </a:solidFill>
                <a:effectLst/>
                <a:latin typeface="Times New Roman" pitchFamily="24"/>
                <a:ea typeface="宋体" pitchFamily="24"/>
              </a:rPr>
              <a:t>2</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 图</a:t>
            </a:r>
            <a:r>
              <a:rPr lang="en-US" altLang="zh-CN" sz="2400" b="0" i="0" u="none">
                <a:solidFill>
                  <a:srgbClr val="FF0000"/>
                </a:solidFill>
                <a:effectLst/>
                <a:latin typeface="Times New Roman" pitchFamily="24"/>
                <a:ea typeface="宋体" pitchFamily="24"/>
              </a:rPr>
              <a:t>Ⅰ</a:t>
            </a:r>
            <a:r>
              <a:rPr lang="zh-CN" altLang="zh-CN" sz="2400" b="0" i="0" u="none">
                <a:solidFill>
                  <a:srgbClr val="FF0000"/>
                </a:solidFill>
                <a:effectLst/>
                <a:latin typeface="Times New Roman" pitchFamily="24"/>
                <a:ea typeface="宋体" pitchFamily="24"/>
              </a:rPr>
              <a:t>细胞为精原细胞</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核</a:t>
            </a:r>
            <a:r>
              <a:rPr lang="en-US" altLang="zh-CN" sz="2400" b="0" i="0" u="none">
                <a:solidFill>
                  <a:srgbClr val="FF0000"/>
                </a:solidFill>
                <a:effectLst/>
                <a:latin typeface="Times New Roman" pitchFamily="24"/>
                <a:ea typeface="宋体" pitchFamily="24"/>
              </a:rPr>
              <a:t>DNA</a:t>
            </a:r>
            <a:r>
              <a:rPr lang="zh-CN" altLang="zh-CN" sz="2400" b="0" i="0" u="none">
                <a:solidFill>
                  <a:srgbClr val="FF0000"/>
                </a:solidFill>
                <a:effectLst/>
                <a:latin typeface="Times New Roman" pitchFamily="24"/>
                <a:ea typeface="宋体" pitchFamily="24"/>
              </a:rPr>
              <a:t>数是</a:t>
            </a:r>
            <a:r>
              <a:rPr lang="en-US" altLang="zh-CN" sz="2400" b="0" i="0" u="none">
                <a:solidFill>
                  <a:srgbClr val="FF0000"/>
                </a:solidFill>
                <a:effectLst/>
                <a:latin typeface="Times New Roman" pitchFamily="24"/>
                <a:ea typeface="宋体" pitchFamily="24"/>
              </a:rPr>
              <a:t>8</a:t>
            </a:r>
            <a:r>
              <a:rPr lang="zh-CN" altLang="zh-CN" sz="2400" b="0" i="0" u="none">
                <a:solidFill>
                  <a:srgbClr val="FF0000"/>
                </a:solidFill>
                <a:effectLst/>
                <a:latin typeface="Times New Roman" pitchFamily="24"/>
                <a:ea typeface="宋体" pitchFamily="24"/>
              </a:rPr>
              <a:t>个</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图</a:t>
            </a:r>
            <a:r>
              <a:rPr lang="en-US" altLang="zh-CN" sz="2400" b="0" i="0" u="none">
                <a:solidFill>
                  <a:srgbClr val="FF0000"/>
                </a:solidFill>
                <a:effectLst/>
                <a:latin typeface="Times New Roman" pitchFamily="24"/>
                <a:ea typeface="宋体" pitchFamily="24"/>
              </a:rPr>
              <a:t>Ⅲ</a:t>
            </a:r>
            <a:r>
              <a:rPr lang="zh-CN" altLang="zh-CN" sz="2400" b="0" i="0" u="none">
                <a:solidFill>
                  <a:srgbClr val="FF0000"/>
                </a:solidFill>
                <a:effectLst/>
                <a:latin typeface="Times New Roman" pitchFamily="24"/>
                <a:ea typeface="宋体" pitchFamily="24"/>
              </a:rPr>
              <a:t>每个精细胞核</a:t>
            </a:r>
            <a:r>
              <a:rPr lang="en-US" altLang="zh-CN" sz="2400" b="0" i="0" u="none">
                <a:solidFill>
                  <a:srgbClr val="FF0000"/>
                </a:solidFill>
                <a:effectLst/>
                <a:latin typeface="Times New Roman" pitchFamily="24"/>
                <a:ea typeface="宋体" pitchFamily="24"/>
              </a:rPr>
              <a:t>DNA</a:t>
            </a:r>
            <a:r>
              <a:rPr lang="zh-CN" altLang="zh-CN" sz="2400" b="0" i="0" u="none">
                <a:solidFill>
                  <a:srgbClr val="FF0000"/>
                </a:solidFill>
                <a:effectLst/>
                <a:latin typeface="Times New Roman" pitchFamily="24"/>
                <a:ea typeface="宋体" pitchFamily="24"/>
                <a:sym typeface="_⨹_1_5dcd4"/>
              </a:rPr>
              <a:t>数</a:t>
            </a:r>
            <a:br>
              <a:rPr lang="zh-CN" altLang="zh-CN" sz="2400" b="0" i="0" u="none">
                <a:solidFill>
                  <a:srgbClr val="FF0000"/>
                </a:solidFill>
                <a:effectLst/>
                <a:latin typeface="Times New Roman" pitchFamily="24"/>
                <a:ea typeface="宋体" pitchFamily="24"/>
              </a:rPr>
            </a:br>
            <a:r>
              <a:rPr lang="zh-CN" altLang="zh-CN" sz="2400" b="0" i="0" u="none">
                <a:solidFill>
                  <a:srgbClr val="FF0000"/>
                </a:solidFill>
                <a:effectLst/>
                <a:latin typeface="Times New Roman" pitchFamily="24"/>
                <a:ea typeface="宋体" pitchFamily="24"/>
              </a:rPr>
              <a:t>为</a:t>
            </a:r>
            <a:r>
              <a:rPr lang="en-US" altLang="zh-CN" sz="2400" b="0" i="0" u="none">
                <a:solidFill>
                  <a:srgbClr val="FF0000"/>
                </a:solidFill>
                <a:effectLst/>
                <a:latin typeface="Times New Roman" pitchFamily="24"/>
                <a:ea typeface="宋体" pitchFamily="24"/>
              </a:rPr>
              <a:t>4</a:t>
            </a:r>
            <a:r>
              <a:rPr lang="zh-CN" altLang="zh-CN" sz="2400" b="0" i="0" u="none">
                <a:solidFill>
                  <a:srgbClr val="FF0000"/>
                </a:solidFill>
                <a:effectLst/>
                <a:latin typeface="Times New Roman" pitchFamily="24"/>
                <a:ea typeface="宋体" pitchFamily="24"/>
              </a:rPr>
              <a:t>个</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因此图</a:t>
            </a:r>
            <a:r>
              <a:rPr lang="en-US" altLang="zh-CN" sz="2400" b="0" i="0" u="none">
                <a:solidFill>
                  <a:srgbClr val="FF0000"/>
                </a:solidFill>
                <a:effectLst/>
                <a:latin typeface="Times New Roman" pitchFamily="24"/>
                <a:ea typeface="宋体" pitchFamily="24"/>
              </a:rPr>
              <a:t>Ⅰ</a:t>
            </a:r>
            <a:r>
              <a:rPr lang="zh-CN" altLang="zh-CN" sz="2400" b="0" i="0" u="none">
                <a:solidFill>
                  <a:srgbClr val="FF0000"/>
                </a:solidFill>
                <a:effectLst/>
                <a:latin typeface="Times New Roman" pitchFamily="24"/>
                <a:ea typeface="宋体" pitchFamily="24"/>
              </a:rPr>
              <a:t>细胞的核</a:t>
            </a:r>
            <a:r>
              <a:rPr lang="en-US" altLang="zh-CN" sz="2400" b="0" i="0" u="none">
                <a:solidFill>
                  <a:srgbClr val="FF0000"/>
                </a:solidFill>
                <a:effectLst/>
                <a:latin typeface="Times New Roman" pitchFamily="24"/>
                <a:ea typeface="宋体" pitchFamily="24"/>
              </a:rPr>
              <a:t>DNA</a:t>
            </a:r>
            <a:r>
              <a:rPr lang="zh-CN" altLang="zh-CN" sz="2400" b="0" i="0" u="none">
                <a:solidFill>
                  <a:srgbClr val="FF0000"/>
                </a:solidFill>
                <a:effectLst/>
                <a:latin typeface="Times New Roman" pitchFamily="24"/>
                <a:ea typeface="宋体" pitchFamily="24"/>
              </a:rPr>
              <a:t>数是图</a:t>
            </a:r>
            <a:r>
              <a:rPr lang="en-US" altLang="zh-CN" sz="2400" b="0" i="0" u="none">
                <a:solidFill>
                  <a:srgbClr val="FF0000"/>
                </a:solidFill>
                <a:effectLst/>
                <a:latin typeface="Times New Roman" pitchFamily="24"/>
                <a:ea typeface="宋体" pitchFamily="24"/>
              </a:rPr>
              <a:t>Ⅲ</a:t>
            </a:r>
            <a:r>
              <a:rPr lang="zh-CN" altLang="zh-CN" sz="2400" b="0" i="0" u="none">
                <a:solidFill>
                  <a:srgbClr val="FF0000"/>
                </a:solidFill>
                <a:effectLst/>
                <a:latin typeface="Times New Roman" pitchFamily="24"/>
                <a:ea typeface="宋体" pitchFamily="24"/>
              </a:rPr>
              <a:t>每个精细胞核</a:t>
            </a:r>
            <a:r>
              <a:rPr lang="en-US" altLang="zh-CN" sz="2400" b="0" i="0" u="none">
                <a:solidFill>
                  <a:srgbClr val="FF0000"/>
                </a:solidFill>
                <a:effectLst/>
                <a:latin typeface="Times New Roman" pitchFamily="24"/>
                <a:ea typeface="宋体" pitchFamily="24"/>
              </a:rPr>
              <a:t>DNA</a:t>
            </a:r>
            <a:r>
              <a:rPr lang="zh-CN" altLang="zh-CN" sz="2400" b="0" i="0" u="none">
                <a:solidFill>
                  <a:srgbClr val="FF0000"/>
                </a:solidFill>
                <a:effectLst/>
                <a:latin typeface="Times New Roman" pitchFamily="24"/>
                <a:ea typeface="宋体" pitchFamily="24"/>
              </a:rPr>
              <a:t>数的</a:t>
            </a:r>
            <a:r>
              <a:rPr lang="en-US" altLang="zh-CN" sz="2400" b="0" i="0" u="none">
                <a:solidFill>
                  <a:srgbClr val="FF0000"/>
                </a:solidFill>
                <a:effectLst/>
                <a:latin typeface="Times New Roman" pitchFamily="24"/>
                <a:ea typeface="宋体" pitchFamily="24"/>
              </a:rPr>
              <a:t>2</a:t>
            </a:r>
            <a:r>
              <a:rPr lang="zh-CN" altLang="zh-CN" sz="2400" b="0" i="0" u="none">
                <a:solidFill>
                  <a:srgbClr val="FF0000"/>
                </a:solidFill>
                <a:effectLst/>
                <a:latin typeface="Times New Roman" pitchFamily="24"/>
                <a:ea typeface="宋体" pitchFamily="24"/>
              </a:rPr>
              <a:t>倍</a:t>
            </a:r>
            <a:r>
              <a:rPr lang="zh-CN" altLang="zh-CN" sz="2400" b="0" i="0" u="none">
                <a:solidFill>
                  <a:srgbClr val="FF0000"/>
                </a:solidFill>
                <a:effectLst/>
                <a:latin typeface="宋体" pitchFamily="24"/>
                <a:ea typeface="宋体" pitchFamily="24"/>
              </a:rPr>
              <a:t>。</a:t>
            </a:r>
          </a:p>
        </p:txBody>
      </p:sp>
      <p:sp>
        <p:nvSpPr>
          <p:cNvPr id="11729" name="yt_shape_11729"/>
          <p:cNvSpPr txBox="1"/>
          <p:nvPr/>
        </p:nvSpPr>
        <p:spPr>
          <a:xfrm>
            <a:off x="576000" y="4421128"/>
            <a:ext cx="6094617" cy="428515"/>
          </a:xfrm>
          <a:prstGeom prst="rect">
            <a:avLst/>
          </a:prstGeom>
        </p:spPr>
        <p:txBody>
          <a:bodyPr vert="horz" wrap="none" lIns="0" tIns="0" rIns="0" bIns="0" rtlCol="0">
            <a:noAutofit/>
          </a:bodyPr>
          <a:lstStyle/>
          <a:p>
            <a:pPr eaLnBrk="1" latinLnBrk="0" hangingPunct="0">
              <a:lnSpc>
                <a:spcPct val="129999"/>
              </a:lnSpc>
            </a:pP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3</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图</a:t>
            </a:r>
            <a:r>
              <a:rPr lang="en-US" altLang="zh-CN" sz="2400" b="0" i="0" u="none">
                <a:solidFill>
                  <a:srgbClr val="000000"/>
                </a:solidFill>
                <a:effectLst/>
                <a:latin typeface="Times New Roman" pitchFamily="24"/>
                <a:ea typeface="宋体" pitchFamily="24"/>
              </a:rPr>
              <a:t>Ⅳ</a:t>
            </a:r>
            <a:r>
              <a:rPr lang="zh-CN" altLang="zh-CN" sz="2400" b="0" i="0" u="none">
                <a:solidFill>
                  <a:srgbClr val="000000"/>
                </a:solidFill>
                <a:effectLst/>
                <a:latin typeface="Times New Roman" pitchFamily="24"/>
                <a:ea typeface="宋体" pitchFamily="24"/>
              </a:rPr>
              <a:t>细胞的名称是</a:t>
            </a:r>
            <a:r>
              <a:rPr sz="22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600" u="sng">
                <a:solidFill>
                  <a:srgbClr val="000000"/>
                </a:solidFill>
                <a:uFill>
                  <a:solidFill>
                    <a:srgbClr val="000000"/>
                  </a:solidFill>
                </a:uFill>
                <a:latin typeface="Times New Roman"/>
              </a:rPr>
              <a:t> </a:t>
            </a:r>
            <a:r>
              <a:rPr sz="100" spc="-100">
                <a:latin typeface="Times New Roman"/>
              </a:rPr>
              <a:t>⁠</a:t>
            </a:r>
            <a:r>
              <a:rPr lang="zh-CN" altLang="zh-CN" sz="2400" b="0" i="0" u="none">
                <a:solidFill>
                  <a:srgbClr val="000000"/>
                </a:solidFill>
                <a:effectLst/>
                <a:latin typeface="宋体" pitchFamily="24"/>
                <a:ea typeface="宋体" pitchFamily="24"/>
                <a:sym typeface=",isEnd"/>
              </a:rPr>
              <a:t>。</a:t>
            </a:r>
          </a:p>
        </p:txBody>
      </p:sp>
      <p:sp>
        <p:nvSpPr>
          <p:cNvPr id="11730" name="yt_shape_11730"/>
          <p:cNvSpPr txBox="1"/>
          <p:nvPr/>
        </p:nvSpPr>
        <p:spPr>
          <a:xfrm>
            <a:off x="576128" y="4900431"/>
            <a:ext cx="10750991" cy="892167"/>
          </a:xfrm>
          <a:prstGeom prst="rect">
            <a:avLst/>
          </a:prstGeom>
        </p:spPr>
        <p:txBody>
          <a:bodyPr vert="horz" wrap="square" lIns="0" tIns="0" rIns="0" bIns="0" rtlCol="0">
            <a:noAutofit/>
          </a:bodyPr>
          <a:lstStyle/>
          <a:p>
            <a:pPr algn="l" eaLnBrk="1" latinLnBrk="0" hangingPunct="0">
              <a:lnSpc>
                <a:spcPct val="129999"/>
              </a:lnSpc>
            </a:pPr>
            <a:r>
              <a:rPr lang="zh-CN" altLang="zh-CN" sz="2400" b="0" i="0" u="none">
                <a:solidFill>
                  <a:srgbClr val="FF0000"/>
                </a:solidFill>
                <a:effectLst/>
                <a:latin typeface="Times New Roman" pitchFamily="24"/>
                <a:ea typeface="黑体" pitchFamily="24"/>
              </a:rPr>
              <a:t>解析</a:t>
            </a:r>
            <a:r>
              <a:rPr lang="zh-CN" altLang="zh-CN" sz="2400" b="0" i="0" u="none">
                <a:solidFill>
                  <a:srgbClr val="FF0000"/>
                </a:solidFill>
                <a:effectLst/>
                <a:latin typeface="宋体" pitchFamily="24"/>
                <a:ea typeface="宋体" pitchFamily="24"/>
              </a:rPr>
              <a:t>：（</a:t>
            </a:r>
            <a:r>
              <a:rPr lang="en-US" altLang="zh-CN" sz="2400" b="0" i="0" u="none">
                <a:solidFill>
                  <a:srgbClr val="FF0000"/>
                </a:solidFill>
                <a:effectLst/>
                <a:latin typeface="Times New Roman" pitchFamily="24"/>
                <a:ea typeface="宋体" pitchFamily="24"/>
              </a:rPr>
              <a:t>3</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 图</a:t>
            </a:r>
            <a:r>
              <a:rPr lang="en-US" altLang="zh-CN" sz="2400" b="0" i="0" u="none">
                <a:solidFill>
                  <a:srgbClr val="FF0000"/>
                </a:solidFill>
                <a:effectLst/>
                <a:latin typeface="Times New Roman" pitchFamily="24"/>
                <a:ea typeface="宋体" pitchFamily="24"/>
              </a:rPr>
              <a:t>Ⅳ</a:t>
            </a:r>
            <a:r>
              <a:rPr lang="zh-CN" altLang="zh-CN" sz="2400" b="0" i="0" u="none">
                <a:solidFill>
                  <a:srgbClr val="FF0000"/>
                </a:solidFill>
                <a:effectLst/>
                <a:latin typeface="Times New Roman" pitchFamily="24"/>
                <a:ea typeface="宋体" pitchFamily="24"/>
              </a:rPr>
              <a:t>细胞中含有同源染色体</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且同源染色体分离</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sym typeface="_⨹_6_f1350"/>
              </a:rPr>
              <a:t>因此处于减数</a:t>
            </a:r>
            <a:br>
              <a:rPr lang="zh-CN" altLang="zh-CN" sz="2400" b="0" i="0" u="none">
                <a:solidFill>
                  <a:srgbClr val="FF0000"/>
                </a:solidFill>
                <a:effectLst/>
                <a:latin typeface="Times New Roman" pitchFamily="24"/>
                <a:ea typeface="宋体" pitchFamily="24"/>
              </a:rPr>
            </a:br>
            <a:r>
              <a:rPr lang="zh-CN" altLang="zh-CN" sz="2400" b="0" i="0" u="none">
                <a:solidFill>
                  <a:srgbClr val="FF0000"/>
                </a:solidFill>
                <a:effectLst/>
                <a:latin typeface="Times New Roman" pitchFamily="24"/>
                <a:ea typeface="宋体" pitchFamily="24"/>
              </a:rPr>
              <a:t>第一次分裂后期</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细胞名称为初级精母细胞</a:t>
            </a:r>
            <a:r>
              <a:rPr lang="zh-CN" altLang="zh-CN" sz="2400" b="0" i="0" u="none">
                <a:solidFill>
                  <a:srgbClr val="FF0000"/>
                </a:solidFill>
                <a:effectLst/>
                <a:latin typeface="宋体" pitchFamily="24"/>
                <a:ea typeface="宋体" pitchFamily="24"/>
              </a:rPr>
              <a:t>。</a:t>
            </a:r>
          </a:p>
        </p:txBody>
      </p:sp>
      <p:sp>
        <p:nvSpPr>
          <p:cNvPr id="4" name="文本框 3">
            <a:extLst>
              <a:ext uri="{FF2B5EF4-FFF2-40B4-BE49-F238E27FC236}">
                <a16:creationId xmlns:a16="http://schemas.microsoft.com/office/drawing/2014/main" id="{78B6FC24-E17B-569B-9B61-7BD0EA33D680}"/>
              </a:ext>
            </a:extLst>
          </p:cNvPr>
          <p:cNvSpPr txBox="1"/>
          <p:nvPr/>
        </p:nvSpPr>
        <p:spPr>
          <a:xfrm>
            <a:off x="8223463" y="2935584"/>
            <a:ext cx="332486" cy="517983"/>
          </a:xfrm>
          <a:prstGeom prst="rect">
            <a:avLst/>
          </a:prstGeom>
          <a:noFill/>
        </p:spPr>
        <p:txBody>
          <a:bodyPr vert="horz" wrap="none" rtlCol="0">
            <a:noAutofit/>
          </a:bodyPr>
          <a:lstStyle/>
          <a:p>
            <a:pPr>
              <a:lnSpc>
                <a:spcPct val="129999"/>
              </a:lnSpc>
            </a:pPr>
            <a:r>
              <a:rPr kumimoji="0" lang="en-US"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2</a:t>
            </a:r>
            <a:endParaRPr lang="zh-CN" altLang="en-US">
              <a:solidFill>
                <a:srgbClr val="FF0000"/>
              </a:solidFill>
            </a:endParaRPr>
          </a:p>
        </p:txBody>
      </p:sp>
      <p:sp>
        <p:nvSpPr>
          <p:cNvPr id="5" name="文本框 4">
            <a:extLst>
              <a:ext uri="{FF2B5EF4-FFF2-40B4-BE49-F238E27FC236}">
                <a16:creationId xmlns:a16="http://schemas.microsoft.com/office/drawing/2014/main" id="{8E3EE80E-32B3-C50F-E429-5CE8F03A7D91}"/>
              </a:ext>
            </a:extLst>
          </p:cNvPr>
          <p:cNvSpPr txBox="1"/>
          <p:nvPr/>
        </p:nvSpPr>
        <p:spPr>
          <a:xfrm>
            <a:off x="4016684" y="4331660"/>
            <a:ext cx="2008886" cy="517983"/>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初级精母细胞</a:t>
            </a:r>
            <a:endParaRPr lang="zh-CN" altLang="en-US" dirty="0">
              <a:solidFill>
                <a:srgbClr val="FF0000"/>
              </a:solidFill>
            </a:endParaRPr>
          </a:p>
        </p:txBody>
      </p:sp>
      <p:pic>
        <p:nvPicPr>
          <p:cNvPr id="6" name="yt_image_11723" title="H_140.6">
            <a:extLst>
              <a:ext uri="{FF2B5EF4-FFF2-40B4-BE49-F238E27FC236}">
                <a16:creationId xmlns:a16="http://schemas.microsoft.com/office/drawing/2014/main" id="{9A6E17A5-AD08-771B-F2A7-901998EAB7D9}"/>
              </a:ex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2911321" y="1017640"/>
            <a:ext cx="5699434" cy="17856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28" grpId="0" build="allAtOnce"/>
      <p:bldP spid="11730" grpId="0" build="allAtOnce"/>
      <p:bldP spid="4" grpId="0" build="allAtOnce"/>
      <p:bldP spid="5"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731" name="yt_shape_11731"/>
          <p:cNvSpPr txBox="1"/>
          <p:nvPr/>
        </p:nvSpPr>
        <p:spPr>
          <a:xfrm>
            <a:off x="576000" y="1080000"/>
            <a:ext cx="8797280" cy="428515"/>
          </a:xfrm>
          <a:prstGeom prst="rect">
            <a:avLst/>
          </a:prstGeom>
        </p:spPr>
        <p:txBody>
          <a:bodyPr vert="horz" wrap="none" lIns="0" tIns="0" rIns="0" bIns="0" rtlCol="0">
            <a:noAutofit/>
          </a:bodyPr>
          <a:lstStyle/>
          <a:p>
            <a:pPr eaLnBrk="1" latinLnBrk="0" hangingPunct="0">
              <a:lnSpc>
                <a:spcPct val="129999"/>
              </a:lnSpc>
            </a:pP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4</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一个图</a:t>
            </a:r>
            <a:r>
              <a:rPr lang="en-US" altLang="zh-CN" sz="2400" b="0" i="0" u="none">
                <a:solidFill>
                  <a:srgbClr val="000000"/>
                </a:solidFill>
                <a:effectLst/>
                <a:latin typeface="Times New Roman" pitchFamily="24"/>
                <a:ea typeface="宋体" pitchFamily="24"/>
              </a:rPr>
              <a:t>Ⅰ</a:t>
            </a:r>
            <a:r>
              <a:rPr lang="zh-CN" altLang="zh-CN" sz="2400" b="0" i="0" u="none">
                <a:solidFill>
                  <a:srgbClr val="000000"/>
                </a:solidFill>
                <a:effectLst/>
                <a:latin typeface="Times New Roman" pitchFamily="24"/>
                <a:ea typeface="宋体" pitchFamily="24"/>
              </a:rPr>
              <a:t>细胞减数分裂可产生</a:t>
            </a:r>
            <a:r>
              <a:rPr sz="22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1800" u="sng">
                <a:solidFill>
                  <a:srgbClr val="000000"/>
                </a:solidFill>
                <a:uFill>
                  <a:solidFill>
                    <a:srgbClr val="000000"/>
                  </a:solidFill>
                </a:uFill>
                <a:latin typeface="Times New Roman"/>
              </a:rPr>
              <a:t> </a:t>
            </a:r>
            <a:r>
              <a:rPr lang="zh-CN" altLang="zh-CN" sz="2400" b="0" i="0" u="none">
                <a:solidFill>
                  <a:srgbClr val="000000"/>
                </a:solidFill>
                <a:effectLst/>
                <a:latin typeface="Times New Roman" pitchFamily="24"/>
                <a:ea typeface="宋体" pitchFamily="24"/>
              </a:rPr>
              <a:t>种精子</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不考虑变异</a:t>
            </a:r>
            <a:r>
              <a:rPr lang="zh-CN" altLang="zh-CN" sz="2400" b="0" i="0" u="none">
                <a:solidFill>
                  <a:srgbClr val="000000"/>
                </a:solidFill>
                <a:effectLst/>
                <a:latin typeface="宋体" pitchFamily="24"/>
                <a:ea typeface="宋体" pitchFamily="24"/>
                <a:sym typeface=",isEnd"/>
              </a:rPr>
              <a:t>）。</a:t>
            </a:r>
          </a:p>
        </p:txBody>
      </p:sp>
      <p:sp>
        <p:nvSpPr>
          <p:cNvPr id="11732" name="yt_shape_11732"/>
          <p:cNvSpPr txBox="1"/>
          <p:nvPr/>
        </p:nvSpPr>
        <p:spPr>
          <a:xfrm>
            <a:off x="576127" y="1559303"/>
            <a:ext cx="10750991" cy="1388778"/>
          </a:xfrm>
          <a:prstGeom prst="rect">
            <a:avLst/>
          </a:prstGeom>
        </p:spPr>
        <p:txBody>
          <a:bodyPr vert="horz" wrap="square" lIns="0" tIns="0" rIns="0" bIns="0" rtlCol="0">
            <a:noAutofit/>
          </a:bodyPr>
          <a:lstStyle/>
          <a:p>
            <a:pPr algn="l" eaLnBrk="1" latinLnBrk="0" hangingPunct="0">
              <a:lnSpc>
                <a:spcPct val="129999"/>
              </a:lnSpc>
            </a:pPr>
            <a:r>
              <a:rPr lang="zh-CN" altLang="zh-CN" sz="2400" b="0" i="0" u="none">
                <a:solidFill>
                  <a:srgbClr val="FF0000"/>
                </a:solidFill>
                <a:effectLst/>
                <a:latin typeface="Times New Roman" pitchFamily="24"/>
                <a:ea typeface="黑体" pitchFamily="24"/>
              </a:rPr>
              <a:t>解析</a:t>
            </a:r>
            <a:r>
              <a:rPr lang="zh-CN" altLang="zh-CN" sz="2400" b="0" i="0" u="none">
                <a:solidFill>
                  <a:srgbClr val="FF0000"/>
                </a:solidFill>
                <a:effectLst/>
                <a:latin typeface="宋体" pitchFamily="24"/>
                <a:ea typeface="宋体" pitchFamily="24"/>
              </a:rPr>
              <a:t>：（</a:t>
            </a:r>
            <a:r>
              <a:rPr lang="en-US" altLang="zh-CN" sz="2400" b="0" i="0" u="none">
                <a:solidFill>
                  <a:srgbClr val="FF0000"/>
                </a:solidFill>
                <a:effectLst/>
                <a:latin typeface="Times New Roman" pitchFamily="24"/>
                <a:ea typeface="宋体" pitchFamily="24"/>
              </a:rPr>
              <a:t>4</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 不考虑变异</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图</a:t>
            </a:r>
            <a:r>
              <a:rPr lang="en-US" altLang="zh-CN" sz="2400" b="0" i="0" u="none">
                <a:solidFill>
                  <a:srgbClr val="FF0000"/>
                </a:solidFill>
                <a:effectLst/>
                <a:latin typeface="Times New Roman" pitchFamily="24"/>
                <a:ea typeface="宋体" pitchFamily="24"/>
              </a:rPr>
              <a:t>Ⅰ</a:t>
            </a:r>
            <a:r>
              <a:rPr lang="zh-CN" altLang="zh-CN" sz="2400" b="0" i="0" u="none">
                <a:solidFill>
                  <a:srgbClr val="FF0000"/>
                </a:solidFill>
                <a:effectLst/>
                <a:latin typeface="Times New Roman" pitchFamily="24"/>
                <a:ea typeface="宋体" pitchFamily="24"/>
              </a:rPr>
              <a:t>细胞中两对常染色体上各有一对等位基因</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sym typeface="_⨹_1_696b5"/>
              </a:rPr>
              <a:t>随</a:t>
            </a:r>
            <a:br>
              <a:rPr lang="zh-CN" altLang="zh-CN" sz="2400" b="0" i="0" u="none">
                <a:solidFill>
                  <a:srgbClr val="FF0000"/>
                </a:solidFill>
                <a:effectLst/>
                <a:latin typeface="Times New Roman" pitchFamily="24"/>
                <a:ea typeface="宋体" pitchFamily="24"/>
              </a:rPr>
            </a:br>
            <a:r>
              <a:rPr lang="zh-CN" altLang="zh-CN" sz="2400" b="0" i="0" u="none">
                <a:solidFill>
                  <a:srgbClr val="FF0000"/>
                </a:solidFill>
                <a:effectLst/>
                <a:latin typeface="Times New Roman" pitchFamily="24"/>
                <a:ea typeface="宋体" pitchFamily="24"/>
              </a:rPr>
              <a:t>同源染色体的分离而分离</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形成四个精子</a:t>
            </a:r>
            <a:r>
              <a:rPr lang="zh-CN" altLang="zh-CN" sz="2400" b="0" i="0" u="none">
                <a:solidFill>
                  <a:srgbClr val="FF0000"/>
                </a:solidFill>
                <a:effectLst/>
                <a:latin typeface="宋体" pitchFamily="24"/>
                <a:ea typeface="宋体" pitchFamily="24"/>
              </a:rPr>
              <a:t>，</a:t>
            </a:r>
            <a:r>
              <a:rPr lang="zh-CN" altLang="zh-CN" sz="2400" b="0" i="0" u="none">
                <a:solidFill>
                  <a:srgbClr val="FF0000"/>
                </a:solidFill>
                <a:effectLst/>
                <a:latin typeface="Times New Roman" pitchFamily="24"/>
                <a:ea typeface="宋体" pitchFamily="24"/>
              </a:rPr>
              <a:t>其中包含两种精子</a:t>
            </a:r>
            <a:r>
              <a:rPr lang="zh-CN" altLang="zh-CN" sz="2400" b="0" i="0" u="none">
                <a:solidFill>
                  <a:srgbClr val="FF0000"/>
                </a:solidFill>
                <a:effectLst/>
                <a:latin typeface="宋体" pitchFamily="24"/>
                <a:ea typeface="宋体" pitchFamily="24"/>
              </a:rPr>
              <a:t>（</a:t>
            </a:r>
            <a:r>
              <a:rPr lang="en-US" altLang="zh-CN" sz="2400" b="0" i="0" u="none">
                <a:solidFill>
                  <a:srgbClr val="FF0000"/>
                </a:solidFill>
                <a:effectLst/>
                <a:latin typeface="Times New Roman" pitchFamily="24"/>
                <a:ea typeface="宋体" pitchFamily="24"/>
              </a:rPr>
              <a:t>RW</a:t>
            </a:r>
            <a:r>
              <a:rPr lang="zh-CN" altLang="zh-CN" sz="2400" b="0" i="0" u="none">
                <a:solidFill>
                  <a:srgbClr val="FF0000"/>
                </a:solidFill>
                <a:effectLst/>
                <a:latin typeface="宋体" pitchFamily="24"/>
                <a:ea typeface="宋体" pitchFamily="24"/>
              </a:rPr>
              <a:t>、</a:t>
            </a:r>
            <a:r>
              <a:rPr lang="en-US" altLang="zh-CN" sz="2400" b="0" i="0" u="none">
                <a:solidFill>
                  <a:srgbClr val="FF0000"/>
                </a:solidFill>
                <a:effectLst/>
                <a:latin typeface="Times New Roman" pitchFamily="24"/>
                <a:ea typeface="宋体" pitchFamily="24"/>
              </a:rPr>
              <a:t>rw</a:t>
            </a:r>
            <a:r>
              <a:rPr lang="zh-CN" altLang="zh-CN" sz="2400" b="0" i="0" u="none">
                <a:solidFill>
                  <a:srgbClr val="FF0000"/>
                </a:solidFill>
                <a:effectLst/>
                <a:latin typeface="Times New Roman" pitchFamily="24"/>
                <a:ea typeface="宋体" pitchFamily="24"/>
                <a:sym typeface="_⨹_1_83157"/>
              </a:rPr>
              <a:t>或</a:t>
            </a:r>
            <a:br>
              <a:rPr lang="zh-CN" altLang="zh-CN" sz="2400" b="0" i="0" u="none">
                <a:solidFill>
                  <a:srgbClr val="FF0000"/>
                </a:solidFill>
                <a:effectLst/>
                <a:latin typeface="Times New Roman" pitchFamily="24"/>
                <a:ea typeface="宋体" pitchFamily="24"/>
              </a:rPr>
            </a:br>
            <a:r>
              <a:rPr lang="en-US" altLang="zh-CN" sz="2400" b="0" i="0" u="none">
                <a:solidFill>
                  <a:srgbClr val="FF0000"/>
                </a:solidFill>
                <a:effectLst/>
                <a:latin typeface="Times New Roman" pitchFamily="24"/>
                <a:ea typeface="宋体" pitchFamily="24"/>
              </a:rPr>
              <a:t>Rw</a:t>
            </a:r>
            <a:r>
              <a:rPr lang="zh-CN" altLang="zh-CN" sz="2400" b="0" i="0" u="none">
                <a:solidFill>
                  <a:srgbClr val="FF0000"/>
                </a:solidFill>
                <a:effectLst/>
                <a:latin typeface="宋体" pitchFamily="24"/>
                <a:ea typeface="宋体" pitchFamily="24"/>
              </a:rPr>
              <a:t>、</a:t>
            </a:r>
            <a:r>
              <a:rPr lang="en-US" altLang="zh-CN" sz="2400" b="0" i="0" u="none">
                <a:solidFill>
                  <a:srgbClr val="FF0000"/>
                </a:solidFill>
                <a:effectLst/>
                <a:latin typeface="Times New Roman" pitchFamily="24"/>
                <a:ea typeface="宋体" pitchFamily="24"/>
              </a:rPr>
              <a:t>rW</a:t>
            </a:r>
            <a:r>
              <a:rPr lang="zh-CN" altLang="zh-CN" sz="2400" b="0" i="0" u="none">
                <a:solidFill>
                  <a:srgbClr val="FF0000"/>
                </a:solidFill>
                <a:effectLst/>
                <a:latin typeface="宋体" pitchFamily="24"/>
                <a:ea typeface="宋体" pitchFamily="24"/>
              </a:rPr>
              <a:t>）。</a:t>
            </a:r>
          </a:p>
        </p:txBody>
      </p:sp>
      <p:sp>
        <p:nvSpPr>
          <p:cNvPr id="2" name="文本框 1">
            <a:extLst>
              <a:ext uri="{FF2B5EF4-FFF2-40B4-BE49-F238E27FC236}">
                <a16:creationId xmlns:a16="http://schemas.microsoft.com/office/drawing/2014/main" id="{71107B96-E6E0-9C8A-659E-FAEBB212C9D8}"/>
              </a:ext>
            </a:extLst>
          </p:cNvPr>
          <p:cNvSpPr txBox="1"/>
          <p:nvPr/>
        </p:nvSpPr>
        <p:spPr>
          <a:xfrm>
            <a:off x="5388189" y="1033194"/>
            <a:ext cx="332486" cy="517983"/>
          </a:xfrm>
          <a:prstGeom prst="rect">
            <a:avLst/>
          </a:prstGeom>
          <a:noFill/>
        </p:spPr>
        <p:txBody>
          <a:bodyPr vert="horz" wrap="none" rtlCol="0">
            <a:noAutofit/>
          </a:bodyPr>
          <a:lstStyle/>
          <a:p>
            <a:pPr>
              <a:lnSpc>
                <a:spcPct val="129999"/>
              </a:lnSpc>
            </a:pPr>
            <a:r>
              <a:rPr kumimoji="0" lang="en-US"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2</a:t>
            </a:r>
            <a:endParaRPr lang="zh-CN" altLang="en-US">
              <a:solidFill>
                <a:srgbClr val="FF0000"/>
              </a:solidFill>
            </a:endParaRPr>
          </a:p>
        </p:txBody>
      </p:sp>
      <p:pic>
        <p:nvPicPr>
          <p:cNvPr id="3" name="yt_image_11723" title="H_140.6">
            <a:extLst>
              <a:ext uri="{FF2B5EF4-FFF2-40B4-BE49-F238E27FC236}">
                <a16:creationId xmlns:a16="http://schemas.microsoft.com/office/drawing/2014/main" id="{4426968B-67AB-48E8-31BF-CDB70EBF651E}"/>
              </a:ex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2911321" y="3144459"/>
            <a:ext cx="5699434" cy="17856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2" grpId="0" build="allAtOnce"/>
      <p:bldP spid="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4" name="Picture 10">
            <a:extLst>
              <a:ext uri="{FF2B5EF4-FFF2-40B4-BE49-F238E27FC236}">
                <a16:creationId xmlns:a16="http://schemas.microsoft.com/office/drawing/2014/main" id="{696BBA44-5BA1-7A85-1667-F2F2FE84A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946" y="791781"/>
            <a:ext cx="4340225" cy="83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7458F5C1-40FB-38CB-C9ED-5AD83BD5760B}"/>
              </a:ext>
            </a:extLst>
          </p:cNvPr>
          <p:cNvSpPr txBox="1">
            <a:spLocks noChangeArrowheads="1"/>
          </p:cNvSpPr>
          <p:nvPr/>
        </p:nvSpPr>
        <p:spPr bwMode="auto">
          <a:xfrm>
            <a:off x="4625357" y="950842"/>
            <a:ext cx="3312718" cy="3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spAutoFit/>
          </a:bodyPr>
          <a:lstStyle/>
          <a:p>
            <a:pPr algn="ctr" fontAlgn="base">
              <a:lnSpc>
                <a:spcPct val="100000"/>
              </a:lnSpc>
            </a:pPr>
            <a:r>
              <a:rPr lang="zh-CN" sz="2600" kern="1200">
                <a:solidFill>
                  <a:srgbClr val="000000"/>
                </a:solidFill>
                <a:effectLst/>
                <a:latin typeface="Arial" panose="020B0604020202020204" pitchFamily="34" charset="0"/>
                <a:ea typeface="微软雅黑" panose="020B0503020204020204" pitchFamily="34" charset="-122"/>
                <a:cs typeface="Times New Roman" panose="02020603050405020304" pitchFamily="18" charset="0"/>
              </a:rPr>
              <a:t>一维过关</a:t>
            </a:r>
            <a:r>
              <a:rPr lang="en-US" sz="2600" kern="1200">
                <a:solidFill>
                  <a:srgbClr val="000000"/>
                </a:solidFill>
                <a:effectLst/>
                <a:latin typeface="Arial" panose="020B0604020202020204" pitchFamily="34" charset="0"/>
                <a:ea typeface="微软雅黑" panose="020B0503020204020204" pitchFamily="34" charset="-122"/>
                <a:cs typeface="Times New Roman" panose="02020603050405020304" pitchFamily="18" charset="0"/>
              </a:rPr>
              <a:t>——</a:t>
            </a:r>
            <a:r>
              <a:rPr lang="zh-CN" sz="2600" kern="1200">
                <a:solidFill>
                  <a:srgbClr val="000000"/>
                </a:solidFill>
                <a:effectLst/>
                <a:latin typeface="Arial" panose="020B0604020202020204" pitchFamily="34" charset="0"/>
                <a:ea typeface="微软雅黑" panose="020B0503020204020204" pitchFamily="34" charset="-122"/>
                <a:cs typeface="Times New Roman" panose="02020603050405020304" pitchFamily="18" charset="0"/>
              </a:rPr>
              <a:t>过考点</a:t>
            </a:r>
            <a:endParaRPr lang="zh-CN" sz="12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p:txBody>
      </p:sp>
      <p:sp>
        <p:nvSpPr>
          <p:cNvPr id="11613" name="yt_shape_11613"/>
          <p:cNvSpPr txBox="1"/>
          <p:nvPr/>
        </p:nvSpPr>
        <p:spPr>
          <a:xfrm>
            <a:off x="608584" y="1557019"/>
            <a:ext cx="1923604" cy="428515"/>
          </a:xfrm>
          <a:prstGeom prst="rect">
            <a:avLst/>
          </a:prstGeom>
        </p:spPr>
        <p:txBody>
          <a:bodyPr vert="horz" wrap="none" lIns="0" tIns="0" rIns="0" bIns="0" rtlCol="0">
            <a:noAutofit/>
          </a:bodyPr>
          <a:lstStyle/>
          <a:p>
            <a:pPr algn="l" eaLnBrk="1" latinLnBrk="0" hangingPunct="0">
              <a:lnSpc>
                <a:spcPct val="130000"/>
              </a:lnSpc>
            </a:pPr>
            <a:r>
              <a:rPr lang="zh-CN" altLang="zh-CN" sz="2400" b="0" i="0" u="none">
                <a:solidFill>
                  <a:srgbClr val="000000"/>
                </a:solidFill>
                <a:effectLst/>
                <a:latin typeface="Times New Roman" pitchFamily="24"/>
                <a:ea typeface="黑体" pitchFamily="24"/>
              </a:rPr>
              <a:t>一、 减数分裂</a:t>
            </a:r>
          </a:p>
        </p:txBody>
      </p:sp>
      <p:sp>
        <p:nvSpPr>
          <p:cNvPr id="11614" name="yt_shape_11614"/>
          <p:cNvSpPr txBox="1"/>
          <p:nvPr/>
        </p:nvSpPr>
        <p:spPr>
          <a:xfrm>
            <a:off x="608584" y="2036334"/>
            <a:ext cx="4078039" cy="428515"/>
          </a:xfrm>
          <a:prstGeom prst="rect">
            <a:avLst/>
          </a:prstGeom>
        </p:spPr>
        <p:txBody>
          <a:bodyPr vert="horz" wrap="none" lIns="0" tIns="0" rIns="0" bIns="0" rtlCol="0">
            <a:noAutofit/>
          </a:bodyPr>
          <a:lstStyle/>
          <a:p>
            <a:pPr indent="609523" algn="l" eaLnBrk="1" latinLnBrk="0" hangingPunct="0">
              <a:lnSpc>
                <a:spcPct val="130000"/>
              </a:lnSpc>
            </a:pPr>
            <a:r>
              <a:rPr lang="en-US" altLang="zh-CN" sz="2400" b="0" i="0" u="none">
                <a:solidFill>
                  <a:srgbClr val="000000"/>
                </a:solidFill>
                <a:effectLst/>
                <a:latin typeface="Times New Roman" pitchFamily="24"/>
                <a:ea typeface="宋体" pitchFamily="24"/>
              </a:rPr>
              <a:t>1</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减数分裂的概念及理解</a:t>
            </a:r>
          </a:p>
        </p:txBody>
      </p:sp>
      <p:sp>
        <p:nvSpPr>
          <p:cNvPr id="11615" name="yt_shape_11615"/>
          <p:cNvSpPr txBox="1"/>
          <p:nvPr/>
        </p:nvSpPr>
        <p:spPr>
          <a:xfrm>
            <a:off x="608711" y="2515649"/>
            <a:ext cx="10750991" cy="892167"/>
          </a:xfrm>
          <a:prstGeom prst="rect">
            <a:avLst/>
          </a:prstGeom>
        </p:spPr>
        <p:txBody>
          <a:bodyPr vert="horz" wrap="square" lIns="0" tIns="0" rIns="0" bIns="0" rtlCol="0">
            <a:noAutofit/>
          </a:bodyPr>
          <a:lstStyle/>
          <a:p>
            <a:pPr indent="609523" eaLnBrk="1" latinLnBrk="0" hangingPunct="0">
              <a:lnSpc>
                <a:spcPct val="130000"/>
              </a:lnSpc>
            </a:pPr>
            <a:r>
              <a:rPr lang="zh-CN" altLang="zh-CN" sz="2400" b="0" i="0" u="none">
                <a:solidFill>
                  <a:srgbClr val="000000"/>
                </a:solidFill>
                <a:effectLst/>
                <a:latin typeface="Times New Roman" pitchFamily="24"/>
                <a:ea typeface="宋体" pitchFamily="24"/>
              </a:rPr>
              <a:t>减数分裂是指进行有性生殖的生物</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在产生</a:t>
            </a:r>
            <a:r>
              <a:rPr sz="24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1200" u="sng">
                <a:solidFill>
                  <a:srgbClr val="000000"/>
                </a:solidFill>
                <a:uFill>
                  <a:solidFill>
                    <a:srgbClr val="000000"/>
                  </a:solidFill>
                </a:uFill>
                <a:latin typeface="Times New Roman"/>
              </a:rPr>
              <a:t> </a:t>
            </a:r>
            <a:r>
              <a:rPr sz="100" spc="-100">
                <a:latin typeface="Times New Roman"/>
              </a:rPr>
              <a:t>⁠</a:t>
            </a:r>
            <a:r>
              <a:rPr lang="zh-CN" altLang="zh-CN" sz="2400" b="0" i="0" u="none">
                <a:solidFill>
                  <a:srgbClr val="000000"/>
                </a:solidFill>
                <a:effectLst/>
                <a:latin typeface="Times New Roman" pitchFamily="24"/>
                <a:ea typeface="宋体" pitchFamily="24"/>
                <a:sym typeface="_⨹_7_aedf6,isEnd"/>
              </a:rPr>
              <a:t>细胞时进行的染</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色体</a:t>
            </a:r>
            <a:r>
              <a:rPr sz="21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1500" u="sng">
                <a:solidFill>
                  <a:srgbClr val="000000"/>
                </a:solidFill>
                <a:uFill>
                  <a:solidFill>
                    <a:srgbClr val="000000"/>
                  </a:solidFill>
                </a:uFill>
                <a:latin typeface="Times New Roman"/>
              </a:rPr>
              <a:t> </a:t>
            </a:r>
            <a:r>
              <a:rPr lang="zh-CN" altLang="zh-CN" sz="2400" b="0" i="0" u="none">
                <a:solidFill>
                  <a:srgbClr val="000000"/>
                </a:solidFill>
                <a:effectLst/>
                <a:latin typeface="Times New Roman" pitchFamily="24"/>
                <a:ea typeface="宋体" pitchFamily="24"/>
              </a:rPr>
              <a:t>的细胞分裂</a:t>
            </a:r>
            <a:r>
              <a:rPr lang="zh-CN" altLang="zh-CN" sz="2400" b="0" i="0" u="none">
                <a:solidFill>
                  <a:srgbClr val="000000"/>
                </a:solidFill>
                <a:effectLst/>
                <a:latin typeface="宋体" pitchFamily="24"/>
                <a:ea typeface="宋体" pitchFamily="24"/>
                <a:sym typeface=",isEnd"/>
              </a:rPr>
              <a:t>。</a:t>
            </a:r>
          </a:p>
        </p:txBody>
      </p:sp>
      <p:sp>
        <p:nvSpPr>
          <p:cNvPr id="11616" name="yt_shape_11616"/>
          <p:cNvSpPr txBox="1"/>
          <p:nvPr/>
        </p:nvSpPr>
        <p:spPr>
          <a:xfrm>
            <a:off x="608584" y="3458616"/>
            <a:ext cx="5463034" cy="428515"/>
          </a:xfrm>
          <a:prstGeom prst="rect">
            <a:avLst/>
          </a:prstGeom>
        </p:spPr>
        <p:txBody>
          <a:bodyPr vert="horz" wrap="none" lIns="0" tIns="0" rIns="0" bIns="0" rtlCol="0">
            <a:noAutofit/>
          </a:bodyPr>
          <a:lstStyle/>
          <a:p>
            <a:pPr indent="609523" algn="l" eaLnBrk="1" latinLnBrk="0" hangingPunct="0">
              <a:lnSpc>
                <a:spcPct val="130000"/>
              </a:lnSpc>
            </a:pP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1</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对象</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进行有性生殖的生物</a:t>
            </a:r>
            <a:r>
              <a:rPr lang="zh-CN" altLang="zh-CN" sz="2400" b="0" i="0" u="none">
                <a:solidFill>
                  <a:srgbClr val="000000"/>
                </a:solidFill>
                <a:effectLst/>
                <a:latin typeface="宋体" pitchFamily="24"/>
                <a:ea typeface="宋体" pitchFamily="24"/>
              </a:rPr>
              <a:t>。</a:t>
            </a:r>
          </a:p>
        </p:txBody>
      </p:sp>
      <p:sp>
        <p:nvSpPr>
          <p:cNvPr id="11617" name="yt_shape_11617"/>
          <p:cNvSpPr txBox="1"/>
          <p:nvPr/>
        </p:nvSpPr>
        <p:spPr>
          <a:xfrm>
            <a:off x="608584" y="3937931"/>
            <a:ext cx="6386364" cy="428515"/>
          </a:xfrm>
          <a:prstGeom prst="rect">
            <a:avLst/>
          </a:prstGeom>
        </p:spPr>
        <p:txBody>
          <a:bodyPr vert="horz" wrap="none" lIns="0" tIns="0" rIns="0" bIns="0" rtlCol="0">
            <a:noAutofit/>
          </a:bodyPr>
          <a:lstStyle/>
          <a:p>
            <a:pPr indent="609523" algn="l" eaLnBrk="1" latinLnBrk="0" hangingPunct="0">
              <a:lnSpc>
                <a:spcPct val="130000"/>
              </a:lnSpc>
            </a:pP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2</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时期</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形成成熟生殖细胞的过程中</a:t>
            </a:r>
            <a:r>
              <a:rPr lang="zh-CN" altLang="zh-CN" sz="2400" b="0" i="0" u="none">
                <a:solidFill>
                  <a:srgbClr val="000000"/>
                </a:solidFill>
                <a:effectLst/>
                <a:latin typeface="宋体" pitchFamily="24"/>
                <a:ea typeface="宋体" pitchFamily="24"/>
              </a:rPr>
              <a:t>。</a:t>
            </a:r>
          </a:p>
        </p:txBody>
      </p:sp>
      <p:sp>
        <p:nvSpPr>
          <p:cNvPr id="11618" name="yt_shape_11618"/>
          <p:cNvSpPr txBox="1"/>
          <p:nvPr/>
        </p:nvSpPr>
        <p:spPr>
          <a:xfrm>
            <a:off x="608584" y="4417246"/>
            <a:ext cx="8540800" cy="428515"/>
          </a:xfrm>
          <a:prstGeom prst="rect">
            <a:avLst/>
          </a:prstGeom>
        </p:spPr>
        <p:txBody>
          <a:bodyPr vert="horz" wrap="none" lIns="0" tIns="0" rIns="0" bIns="0" rtlCol="0">
            <a:noAutofit/>
          </a:bodyPr>
          <a:lstStyle/>
          <a:p>
            <a:pPr indent="609523" eaLnBrk="1" latinLnBrk="0" hangingPunct="0">
              <a:lnSpc>
                <a:spcPct val="130000"/>
              </a:lnSpc>
            </a:pP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3</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场所</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动物</a:t>
            </a:r>
            <a:r>
              <a:rPr lang="zh-CN" altLang="zh-CN" sz="2400" b="0" i="0" u="none">
                <a:solidFill>
                  <a:srgbClr val="000000"/>
                </a:solidFill>
                <a:effectLst/>
                <a:latin typeface="宋体" pitchFamily="24"/>
                <a:ea typeface="宋体" pitchFamily="24"/>
              </a:rPr>
              <a:t>：</a:t>
            </a:r>
            <a:r>
              <a:rPr sz="22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1000" u="sng">
                <a:solidFill>
                  <a:srgbClr val="000000"/>
                </a:solidFill>
                <a:uFill>
                  <a:solidFill>
                    <a:srgbClr val="000000"/>
                  </a:solidFill>
                </a:uFill>
                <a:latin typeface="Times New Roman"/>
              </a:rPr>
              <a:t> </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植物</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花药和子房</a:t>
            </a:r>
            <a:r>
              <a:rPr lang="zh-CN" altLang="zh-CN" sz="2400" b="0" i="0" u="none">
                <a:solidFill>
                  <a:srgbClr val="000000"/>
                </a:solidFill>
                <a:effectLst/>
                <a:latin typeface="宋体" pitchFamily="24"/>
                <a:ea typeface="宋体" pitchFamily="24"/>
                <a:sym typeface=",isEnd"/>
              </a:rPr>
              <a:t>。</a:t>
            </a:r>
          </a:p>
        </p:txBody>
      </p:sp>
      <p:sp>
        <p:nvSpPr>
          <p:cNvPr id="11619" name="yt_shape_11619"/>
          <p:cNvSpPr txBox="1"/>
          <p:nvPr/>
        </p:nvSpPr>
        <p:spPr>
          <a:xfrm>
            <a:off x="608584" y="4896561"/>
            <a:ext cx="9464129" cy="428515"/>
          </a:xfrm>
          <a:prstGeom prst="rect">
            <a:avLst/>
          </a:prstGeom>
        </p:spPr>
        <p:txBody>
          <a:bodyPr vert="horz" wrap="none" lIns="0" tIns="0" rIns="0" bIns="0" rtlCol="0">
            <a:noAutofit/>
          </a:bodyPr>
          <a:lstStyle/>
          <a:p>
            <a:pPr indent="609523" eaLnBrk="1" latinLnBrk="0" hangingPunct="0">
              <a:lnSpc>
                <a:spcPct val="130000"/>
              </a:lnSpc>
            </a:pP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4</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特点</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染色体只复制</a:t>
            </a:r>
            <a:r>
              <a:rPr sz="22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200" u="sng">
                <a:solidFill>
                  <a:srgbClr val="000000"/>
                </a:solidFill>
                <a:uFill>
                  <a:solidFill>
                    <a:srgbClr val="000000"/>
                  </a:solidFill>
                </a:uFill>
                <a:latin typeface="Times New Roman"/>
              </a:rPr>
              <a:t> </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而细胞连续分裂</a:t>
            </a:r>
            <a:r>
              <a:rPr sz="22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200" u="sng">
                <a:solidFill>
                  <a:srgbClr val="000000"/>
                </a:solidFill>
                <a:uFill>
                  <a:solidFill>
                    <a:srgbClr val="000000"/>
                  </a:solidFill>
                </a:uFill>
                <a:latin typeface="Times New Roman"/>
              </a:rPr>
              <a:t> </a:t>
            </a:r>
            <a:r>
              <a:rPr sz="100" spc="-100">
                <a:latin typeface="Times New Roman"/>
              </a:rPr>
              <a:t>⁠</a:t>
            </a:r>
            <a:r>
              <a:rPr lang="zh-CN" altLang="zh-CN" sz="2400" b="0" i="0" u="none">
                <a:solidFill>
                  <a:srgbClr val="000000"/>
                </a:solidFill>
                <a:effectLst/>
                <a:latin typeface="宋体" pitchFamily="24"/>
                <a:ea typeface="宋体" pitchFamily="24"/>
                <a:sym typeface=",isEnd"/>
              </a:rPr>
              <a:t>。</a:t>
            </a:r>
          </a:p>
        </p:txBody>
      </p:sp>
      <p:sp>
        <p:nvSpPr>
          <p:cNvPr id="2" name="yt_shape_11620">
            <a:extLst>
              <a:ext uri="{FF2B5EF4-FFF2-40B4-BE49-F238E27FC236}">
                <a16:creationId xmlns:a16="http://schemas.microsoft.com/office/drawing/2014/main" id="{61262086-C477-1143-CDA1-C21A3E759F6D}"/>
              </a:ext>
            </a:extLst>
          </p:cNvPr>
          <p:cNvSpPr txBox="1"/>
          <p:nvPr/>
        </p:nvSpPr>
        <p:spPr>
          <a:xfrm>
            <a:off x="608711" y="5375876"/>
            <a:ext cx="6078587" cy="428515"/>
          </a:xfrm>
          <a:prstGeom prst="rect">
            <a:avLst/>
          </a:prstGeom>
        </p:spPr>
        <p:txBody>
          <a:bodyPr vert="horz" wrap="none" lIns="0" tIns="0" rIns="0" bIns="0" rtlCol="0">
            <a:noAutofit/>
          </a:bodyPr>
          <a:lstStyle/>
          <a:p>
            <a:pPr indent="609523" eaLnBrk="1" latinLnBrk="0" hangingPunct="0">
              <a:lnSpc>
                <a:spcPct val="130000"/>
              </a:lnSpc>
            </a:pPr>
            <a:r>
              <a:rPr lang="zh-CN" altLang="zh-CN" sz="2400" b="0" i="0" u="none">
                <a:solidFill>
                  <a:srgbClr val="000000"/>
                </a:solidFill>
                <a:effectLst/>
                <a:latin typeface="宋体" pitchFamily="24"/>
                <a:ea typeface="宋体" pitchFamily="24"/>
              </a:rPr>
              <a:t>（</a:t>
            </a:r>
            <a:r>
              <a:rPr lang="en-US" altLang="zh-CN" sz="2400" b="0" i="0" u="none">
                <a:solidFill>
                  <a:srgbClr val="000000"/>
                </a:solidFill>
                <a:effectLst/>
                <a:latin typeface="Times New Roman" pitchFamily="24"/>
                <a:ea typeface="宋体" pitchFamily="24"/>
              </a:rPr>
              <a:t>5</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结果</a:t>
            </a:r>
            <a:r>
              <a:rPr lang="zh-CN"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染色体数目减少</a:t>
            </a:r>
            <a:r>
              <a:rPr sz="22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200" u="sng">
                <a:solidFill>
                  <a:srgbClr val="000000"/>
                </a:solidFill>
                <a:uFill>
                  <a:solidFill>
                    <a:srgbClr val="000000"/>
                  </a:solidFill>
                </a:uFill>
                <a:latin typeface="Times New Roman"/>
              </a:rPr>
              <a:t> </a:t>
            </a:r>
            <a:r>
              <a:rPr sz="100" spc="-100">
                <a:latin typeface="Times New Roman"/>
              </a:rPr>
              <a:t>⁠</a:t>
            </a:r>
            <a:r>
              <a:rPr lang="zh-CN" altLang="zh-CN" sz="2400" b="0" i="0" u="none">
                <a:solidFill>
                  <a:srgbClr val="000000"/>
                </a:solidFill>
                <a:effectLst/>
                <a:latin typeface="宋体" pitchFamily="24"/>
                <a:ea typeface="宋体" pitchFamily="24"/>
                <a:sym typeface=",isEnd"/>
              </a:rPr>
              <a:t>。</a:t>
            </a:r>
          </a:p>
        </p:txBody>
      </p:sp>
      <p:sp>
        <p:nvSpPr>
          <p:cNvPr id="3" name="文本框 2">
            <a:extLst>
              <a:ext uri="{FF2B5EF4-FFF2-40B4-BE49-F238E27FC236}">
                <a16:creationId xmlns:a16="http://schemas.microsoft.com/office/drawing/2014/main" id="{4F4E335E-3846-3D5E-C242-997A51FC91FD}"/>
              </a:ext>
            </a:extLst>
          </p:cNvPr>
          <p:cNvSpPr txBox="1"/>
          <p:nvPr/>
        </p:nvSpPr>
        <p:spPr>
          <a:xfrm>
            <a:off x="7224299" y="2468843"/>
            <a:ext cx="1399287" cy="569100"/>
          </a:xfrm>
          <a:prstGeom prst="rect">
            <a:avLst/>
          </a:prstGeom>
          <a:noFill/>
        </p:spPr>
        <p:txBody>
          <a:bodyPr vert="horz" wrap="none" rtlCol="0">
            <a:noAutofit/>
          </a:bodyPr>
          <a:lstStyle/>
          <a:p>
            <a:pPr>
              <a:lnSpc>
                <a:spcPct val="130000"/>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成熟生殖</a:t>
            </a:r>
            <a:endParaRPr lang="zh-CN" altLang="en-US">
              <a:solidFill>
                <a:srgbClr val="FF0000"/>
              </a:solidFill>
            </a:endParaRPr>
          </a:p>
        </p:txBody>
      </p:sp>
      <p:sp>
        <p:nvSpPr>
          <p:cNvPr id="6" name="文本框 5">
            <a:extLst>
              <a:ext uri="{FF2B5EF4-FFF2-40B4-BE49-F238E27FC236}">
                <a16:creationId xmlns:a16="http://schemas.microsoft.com/office/drawing/2014/main" id="{B6AB6962-AC20-0014-6D47-040905DA72B6}"/>
              </a:ext>
            </a:extLst>
          </p:cNvPr>
          <p:cNvSpPr txBox="1"/>
          <p:nvPr/>
        </p:nvSpPr>
        <p:spPr>
          <a:xfrm>
            <a:off x="1433100" y="2944331"/>
            <a:ext cx="1399287" cy="501663"/>
          </a:xfrm>
          <a:prstGeom prst="rect">
            <a:avLst/>
          </a:prstGeom>
          <a:noFill/>
        </p:spPr>
        <p:txBody>
          <a:bodyPr vert="horz" wrap="none" rtlCol="0">
            <a:noAutofit/>
          </a:bodyPr>
          <a:lstStyle/>
          <a:p>
            <a:pPr>
              <a:lnSpc>
                <a:spcPct val="130000"/>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数目减半</a:t>
            </a:r>
            <a:endParaRPr lang="zh-CN" altLang="en-US">
              <a:solidFill>
                <a:srgbClr val="FF0000"/>
              </a:solidFill>
            </a:endParaRPr>
          </a:p>
        </p:txBody>
      </p:sp>
      <p:sp>
        <p:nvSpPr>
          <p:cNvPr id="7" name="文本框 6">
            <a:extLst>
              <a:ext uri="{FF2B5EF4-FFF2-40B4-BE49-F238E27FC236}">
                <a16:creationId xmlns:a16="http://schemas.microsoft.com/office/drawing/2014/main" id="{9EE6B241-A3C3-27D3-4F2D-33C704747196}"/>
              </a:ext>
            </a:extLst>
          </p:cNvPr>
          <p:cNvSpPr txBox="1"/>
          <p:nvPr/>
        </p:nvSpPr>
        <p:spPr>
          <a:xfrm>
            <a:off x="4099973" y="4370440"/>
            <a:ext cx="1704086" cy="517983"/>
          </a:xfrm>
          <a:prstGeom prst="rect">
            <a:avLst/>
          </a:prstGeom>
          <a:noFill/>
        </p:spPr>
        <p:txBody>
          <a:bodyPr vert="horz" wrap="none" rtlCol="0">
            <a:noAutofit/>
          </a:bodyPr>
          <a:lstStyle/>
          <a:p>
            <a:pPr>
              <a:lnSpc>
                <a:spcPct val="130000"/>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睾丸和卵巢</a:t>
            </a:r>
            <a:endParaRPr lang="zh-CN" altLang="en-US">
              <a:solidFill>
                <a:srgbClr val="FF0000"/>
              </a:solidFill>
            </a:endParaRPr>
          </a:p>
        </p:txBody>
      </p:sp>
      <p:sp>
        <p:nvSpPr>
          <p:cNvPr id="8" name="文本框 7">
            <a:extLst>
              <a:ext uri="{FF2B5EF4-FFF2-40B4-BE49-F238E27FC236}">
                <a16:creationId xmlns:a16="http://schemas.microsoft.com/office/drawing/2014/main" id="{57E8AA20-132E-5BB4-13F1-CA7556AFA8F3}"/>
              </a:ext>
            </a:extLst>
          </p:cNvPr>
          <p:cNvSpPr txBox="1"/>
          <p:nvPr/>
        </p:nvSpPr>
        <p:spPr>
          <a:xfrm>
            <a:off x="5014373" y="4849755"/>
            <a:ext cx="789686" cy="517983"/>
          </a:xfrm>
          <a:prstGeom prst="rect">
            <a:avLst/>
          </a:prstGeom>
          <a:noFill/>
        </p:spPr>
        <p:txBody>
          <a:bodyPr vert="horz" wrap="none" rtlCol="0">
            <a:noAutofit/>
          </a:bodyPr>
          <a:lstStyle/>
          <a:p>
            <a:pPr>
              <a:lnSpc>
                <a:spcPct val="130000"/>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一次</a:t>
            </a:r>
            <a:endParaRPr lang="zh-CN" altLang="en-US">
              <a:solidFill>
                <a:srgbClr val="FF0000"/>
              </a:solidFill>
            </a:endParaRPr>
          </a:p>
        </p:txBody>
      </p:sp>
      <p:sp>
        <p:nvSpPr>
          <p:cNvPr id="9" name="文本框 8">
            <a:extLst>
              <a:ext uri="{FF2B5EF4-FFF2-40B4-BE49-F238E27FC236}">
                <a16:creationId xmlns:a16="http://schemas.microsoft.com/office/drawing/2014/main" id="{1632DF36-BD64-9B22-B438-F36DA4E253C4}"/>
              </a:ext>
            </a:extLst>
          </p:cNvPr>
          <p:cNvSpPr txBox="1"/>
          <p:nvPr/>
        </p:nvSpPr>
        <p:spPr>
          <a:xfrm>
            <a:off x="8671972" y="4849755"/>
            <a:ext cx="789686" cy="517983"/>
          </a:xfrm>
          <a:prstGeom prst="rect">
            <a:avLst/>
          </a:prstGeom>
          <a:noFill/>
        </p:spPr>
        <p:txBody>
          <a:bodyPr vert="horz" wrap="none" rtlCol="0">
            <a:noAutofit/>
          </a:bodyPr>
          <a:lstStyle/>
          <a:p>
            <a:pPr>
              <a:lnSpc>
                <a:spcPct val="130000"/>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两次</a:t>
            </a:r>
            <a:endParaRPr lang="zh-CN" altLang="en-US">
              <a:solidFill>
                <a:srgbClr val="FF0000"/>
              </a:solidFill>
            </a:endParaRPr>
          </a:p>
        </p:txBody>
      </p:sp>
      <p:sp>
        <p:nvSpPr>
          <p:cNvPr id="10" name="文本框 9">
            <a:extLst>
              <a:ext uri="{FF2B5EF4-FFF2-40B4-BE49-F238E27FC236}">
                <a16:creationId xmlns:a16="http://schemas.microsoft.com/office/drawing/2014/main" id="{C574EE82-DCD4-CEDB-D3DA-EB0F2FC0F1B3}"/>
              </a:ext>
            </a:extLst>
          </p:cNvPr>
          <p:cNvSpPr txBox="1"/>
          <p:nvPr/>
        </p:nvSpPr>
        <p:spPr>
          <a:xfrm>
            <a:off x="5319300" y="5329070"/>
            <a:ext cx="789686" cy="517983"/>
          </a:xfrm>
          <a:prstGeom prst="rect">
            <a:avLst/>
          </a:prstGeom>
          <a:noFill/>
        </p:spPr>
        <p:txBody>
          <a:bodyPr vert="horz" wrap="none" rtlCol="0">
            <a:noAutofit/>
          </a:bodyPr>
          <a:lstStyle/>
          <a:p>
            <a:pPr>
              <a:lnSpc>
                <a:spcPct val="130000"/>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一半</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build="allAtOnce"/>
      <p:bldP spid="7" grpId="0" build="allAtOnce"/>
      <p:bldP spid="8" grpId="0" build="allAtOnce"/>
      <p:bldP spid="9" grpId="0" build="allAtOnce"/>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621" name="yt_shape_11621"/>
          <p:cNvSpPr txBox="1"/>
          <p:nvPr/>
        </p:nvSpPr>
        <p:spPr>
          <a:xfrm>
            <a:off x="576127" y="1080000"/>
            <a:ext cx="10750991" cy="3024195"/>
          </a:xfrm>
          <a:prstGeom prst="rect">
            <a:avLst/>
          </a:prstGeom>
        </p:spPr>
        <p:txBody>
          <a:bodyPr vert="horz" wrap="square" lIns="0" tIns="0" rIns="0" bIns="0" rtlCol="0">
            <a:noAutofit/>
          </a:bodyPr>
          <a:lstStyle/>
          <a:p>
            <a:pPr indent="609523" eaLnBrk="1" latinLnBrk="0" hangingPunct="0">
              <a:lnSpc>
                <a:spcPct val="129999"/>
              </a:lnSpc>
            </a:pPr>
            <a:r>
              <a:rPr lang="en-US" altLang="zh-CN" sz="2400" b="0" i="0" u="none" dirty="0">
                <a:solidFill>
                  <a:srgbClr val="000000"/>
                </a:solidFill>
                <a:effectLst/>
                <a:latin typeface="Times New Roman" pitchFamily="24"/>
                <a:ea typeface="宋体" pitchFamily="24"/>
              </a:rPr>
              <a:t>2</a:t>
            </a:r>
            <a:r>
              <a:rPr lang="en-US"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isEnd"/>
              </a:rPr>
              <a:t> 相关概念</a:t>
            </a:r>
          </a:p>
          <a:p>
            <a:pPr indent="609523" eaLnBrk="1" latinLnBrk="0" hangingPunct="0">
              <a:lnSpc>
                <a:spcPct val="129999"/>
              </a:lnSpc>
            </a:pPr>
            <a:r>
              <a:rPr lang="zh-CN" altLang="zh-CN" sz="2400" b="0" i="0" u="none" dirty="0">
                <a:solidFill>
                  <a:srgbClr val="000000"/>
                </a:solidFill>
                <a:effectLst/>
                <a:latin typeface="宋体" pitchFamily="24"/>
                <a:ea typeface="宋体" pitchFamily="24"/>
              </a:rPr>
              <a:t>（</a:t>
            </a:r>
            <a:r>
              <a:rPr lang="en-US" altLang="zh-CN" sz="2400" b="0" i="0" u="none" dirty="0">
                <a:solidFill>
                  <a:srgbClr val="000000"/>
                </a:solidFill>
                <a:effectLst/>
                <a:latin typeface="Times New Roman" pitchFamily="24"/>
                <a:ea typeface="宋体" pitchFamily="24"/>
              </a:rPr>
              <a:t>1</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在减数分裂</a:t>
            </a:r>
            <a:r>
              <a:rPr lang="en-US" altLang="zh-CN" sz="2400" b="0" i="0" u="none" dirty="0">
                <a:solidFill>
                  <a:srgbClr val="000000"/>
                </a:solidFill>
                <a:effectLst/>
                <a:latin typeface="Times New Roman" pitchFamily="24"/>
                <a:ea typeface="宋体" pitchFamily="24"/>
              </a:rPr>
              <a:t>Ⅰ</a:t>
            </a:r>
            <a:r>
              <a:rPr lang="zh-CN" altLang="zh-CN" sz="2400" b="0" i="0" u="none" dirty="0">
                <a:solidFill>
                  <a:srgbClr val="000000"/>
                </a:solidFill>
                <a:effectLst/>
                <a:latin typeface="Times New Roman" pitchFamily="24"/>
                <a:ea typeface="宋体" pitchFamily="24"/>
              </a:rPr>
              <a:t>前期</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一对形态</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大小基本相同</a:t>
            </a:r>
            <a:r>
              <a:rPr lang="zh-CN" altLang="zh-CN" sz="2400" b="0" i="0" u="none" dirty="0">
                <a:solidFill>
                  <a:srgbClr val="000000"/>
                </a:solidFill>
                <a:effectLst/>
                <a:latin typeface="宋体" pitchFamily="24"/>
                <a:ea typeface="宋体" pitchFamily="24"/>
                <a:sym typeface="_⨹_1_8812b,isEnd"/>
              </a:rPr>
              <a:t>，</a:t>
            </a:r>
            <a:br>
              <a:rPr lang="zh-CN" altLang="zh-CN" sz="2400" b="0" i="0" u="none" dirty="0">
                <a:solidFill>
                  <a:srgbClr val="000000"/>
                </a:solidFill>
                <a:effectLst/>
                <a:latin typeface="宋体" pitchFamily="24"/>
                <a:ea typeface="宋体" pitchFamily="24"/>
              </a:rPr>
            </a:br>
            <a:r>
              <a:rPr lang="zh-CN" altLang="zh-CN" sz="2400" b="0" i="0" u="none" dirty="0">
                <a:solidFill>
                  <a:srgbClr val="000000"/>
                </a:solidFill>
                <a:effectLst/>
                <a:latin typeface="Times New Roman" pitchFamily="24"/>
                <a:ea typeface="宋体" pitchFamily="24"/>
              </a:rPr>
              <a:t>一条来自父方</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一条来自母方</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并能配对的两条染色体</a:t>
            </a:r>
            <a:r>
              <a:rPr lang="zh-CN" altLang="zh-CN" sz="2400" b="0" i="0" u="none" dirty="0">
                <a:solidFill>
                  <a:srgbClr val="000000"/>
                </a:solidFill>
                <a:effectLst/>
                <a:latin typeface="宋体" pitchFamily="24"/>
                <a:ea typeface="宋体" pitchFamily="24"/>
                <a:sym typeface=",isEnd"/>
              </a:rPr>
              <a:t>。</a:t>
            </a:r>
          </a:p>
          <a:p>
            <a:pPr indent="609523" eaLnBrk="1" latinLnBrk="0" hangingPunct="0">
              <a:lnSpc>
                <a:spcPct val="129999"/>
              </a:lnSpc>
            </a:pPr>
            <a:r>
              <a:rPr lang="zh-CN" altLang="zh-CN" sz="2400" b="0" i="0" u="none" dirty="0">
                <a:solidFill>
                  <a:srgbClr val="000000"/>
                </a:solidFill>
                <a:effectLst/>
                <a:latin typeface="宋体" pitchFamily="24"/>
                <a:ea typeface="宋体" pitchFamily="24"/>
              </a:rPr>
              <a:t>（</a:t>
            </a:r>
            <a:r>
              <a:rPr lang="en-US" altLang="zh-CN" sz="2400" b="0" i="0" u="none" dirty="0">
                <a:solidFill>
                  <a:srgbClr val="000000"/>
                </a:solidFill>
                <a:effectLst/>
                <a:latin typeface="Times New Roman" pitchFamily="24"/>
                <a:ea typeface="宋体" pitchFamily="24"/>
              </a:rPr>
              <a:t>2</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00" u="sng" dirty="0">
                <a:solidFill>
                  <a:srgbClr val="000000"/>
                </a:solidFill>
                <a:uFill>
                  <a:solidFill>
                    <a:srgbClr val="000000"/>
                  </a:solidFill>
                </a:uFill>
                <a:latin typeface="Times New Roman"/>
              </a:rPr>
              <a:t> </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同源染色体两两配对的现象</a:t>
            </a:r>
            <a:r>
              <a:rPr lang="zh-CN" altLang="zh-CN" sz="2400" b="0" i="0" u="none" dirty="0">
                <a:solidFill>
                  <a:srgbClr val="000000"/>
                </a:solidFill>
                <a:effectLst/>
                <a:latin typeface="宋体" pitchFamily="24"/>
                <a:ea typeface="宋体" pitchFamily="24"/>
                <a:sym typeface=",isEnd"/>
              </a:rPr>
              <a:t>。</a:t>
            </a:r>
          </a:p>
          <a:p>
            <a:pPr indent="609523" eaLnBrk="1" latinLnBrk="0" hangingPunct="0">
              <a:lnSpc>
                <a:spcPct val="129999"/>
              </a:lnSpc>
            </a:pPr>
            <a:r>
              <a:rPr lang="zh-CN" altLang="zh-CN" sz="2400" b="0" i="0" u="none" dirty="0">
                <a:solidFill>
                  <a:srgbClr val="000000"/>
                </a:solidFill>
                <a:effectLst/>
                <a:latin typeface="宋体" pitchFamily="24"/>
                <a:ea typeface="宋体" pitchFamily="24"/>
              </a:rPr>
              <a:t>（</a:t>
            </a:r>
            <a:r>
              <a:rPr lang="en-US" altLang="zh-CN" sz="2400" b="0" i="0" u="none" dirty="0">
                <a:solidFill>
                  <a:srgbClr val="000000"/>
                </a:solidFill>
                <a:effectLst/>
                <a:latin typeface="Times New Roman" pitchFamily="24"/>
                <a:ea typeface="宋体" pitchFamily="24"/>
              </a:rPr>
              <a:t>3</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600" u="sng" dirty="0">
                <a:solidFill>
                  <a:srgbClr val="000000"/>
                </a:solidFill>
                <a:uFill>
                  <a:solidFill>
                    <a:srgbClr val="000000"/>
                  </a:solidFill>
                </a:uFill>
                <a:latin typeface="Times New Roman"/>
              </a:rPr>
              <a:t> </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联会的同源染色体含有四条姐妹染色单体</a:t>
            </a:r>
            <a:r>
              <a:rPr lang="zh-CN" altLang="zh-CN" sz="2400" b="0" i="0" u="none" dirty="0">
                <a:solidFill>
                  <a:srgbClr val="000000"/>
                </a:solidFill>
                <a:effectLst/>
                <a:latin typeface="宋体" pitchFamily="24"/>
                <a:ea typeface="宋体" pitchFamily="24"/>
                <a:sym typeface=",isEnd"/>
              </a:rPr>
              <a:t>。</a:t>
            </a:r>
          </a:p>
          <a:p>
            <a:pPr indent="609523" eaLnBrk="1" latinLnBrk="0" hangingPunct="0">
              <a:lnSpc>
                <a:spcPct val="129999"/>
              </a:lnSpc>
            </a:pPr>
            <a:r>
              <a:rPr lang="en-US" altLang="zh-CN" sz="2400" b="0" i="0" u="none" dirty="0">
                <a:solidFill>
                  <a:srgbClr val="000000"/>
                </a:solidFill>
                <a:effectLst/>
                <a:latin typeface="Times New Roman" pitchFamily="24"/>
                <a:ea typeface="宋体" pitchFamily="24"/>
              </a:rPr>
              <a:t>1</a:t>
            </a:r>
            <a:r>
              <a:rPr lang="zh-CN" altLang="zh-CN" sz="2400" b="0" i="0" u="none" dirty="0">
                <a:solidFill>
                  <a:srgbClr val="000000"/>
                </a:solidFill>
                <a:effectLst/>
                <a:latin typeface="Times New Roman" pitchFamily="24"/>
                <a:ea typeface="宋体" pitchFamily="24"/>
              </a:rPr>
              <a:t>个四分体</a:t>
            </a:r>
            <a:r>
              <a:rPr lang="zh-CN" altLang="zh-CN" sz="2400" b="0" i="0" u="none" dirty="0">
                <a:solidFill>
                  <a:srgbClr val="000000"/>
                </a:solidFill>
                <a:effectLst/>
                <a:latin typeface="宋体" pitchFamily="24"/>
                <a:ea typeface="宋体" pitchFamily="24"/>
              </a:rPr>
              <a:t>＝</a:t>
            </a:r>
            <a:r>
              <a:rPr lang="en-US" altLang="zh-CN" sz="2400" b="0" i="0" u="none" dirty="0">
                <a:solidFill>
                  <a:srgbClr val="000000"/>
                </a:solidFill>
                <a:effectLst/>
                <a:latin typeface="Times New Roman" pitchFamily="24"/>
                <a:ea typeface="宋体" pitchFamily="24"/>
              </a:rPr>
              <a:t>1</a:t>
            </a:r>
            <a:r>
              <a:rPr lang="zh-CN" altLang="zh-CN" sz="2400" b="0" i="0" u="none" dirty="0">
                <a:solidFill>
                  <a:srgbClr val="000000"/>
                </a:solidFill>
                <a:effectLst/>
                <a:latin typeface="Times New Roman" pitchFamily="24"/>
                <a:ea typeface="宋体" pitchFamily="24"/>
              </a:rPr>
              <a:t>对同源染色体</a:t>
            </a:r>
            <a:r>
              <a:rPr lang="zh-CN" altLang="zh-CN" sz="2400" b="0" i="0" u="none" dirty="0">
                <a:solidFill>
                  <a:srgbClr val="000000"/>
                </a:solidFill>
                <a:effectLst/>
                <a:latin typeface="宋体" pitchFamily="24"/>
                <a:ea typeface="宋体" pitchFamily="24"/>
              </a:rPr>
              <a:t>＝</a:t>
            </a:r>
            <a:r>
              <a:rPr lang="en-US" altLang="zh-CN" sz="2400" b="0" i="0" u="none" dirty="0">
                <a:solidFill>
                  <a:srgbClr val="000000"/>
                </a:solidFill>
                <a:effectLst/>
                <a:latin typeface="Times New Roman" pitchFamily="24"/>
                <a:ea typeface="宋体" pitchFamily="24"/>
              </a:rPr>
              <a:t>2</a:t>
            </a:r>
            <a:r>
              <a:rPr lang="zh-CN" altLang="zh-CN" sz="2400" b="0" i="0" u="none" dirty="0">
                <a:solidFill>
                  <a:srgbClr val="000000"/>
                </a:solidFill>
                <a:effectLst/>
                <a:latin typeface="Times New Roman" pitchFamily="24"/>
                <a:ea typeface="宋体" pitchFamily="24"/>
              </a:rPr>
              <a:t>条染色体</a:t>
            </a:r>
            <a:r>
              <a:rPr lang="zh-CN" altLang="zh-CN" sz="2400" b="0" i="0" u="none" dirty="0">
                <a:solidFill>
                  <a:srgbClr val="000000"/>
                </a:solidFill>
                <a:effectLst/>
                <a:latin typeface="宋体" pitchFamily="24"/>
                <a:ea typeface="宋体" pitchFamily="24"/>
              </a:rPr>
              <a:t>＝</a:t>
            </a:r>
            <a:r>
              <a:rPr lang="en-US" altLang="zh-CN" sz="2400" b="0" i="0" u="none" dirty="0">
                <a:solidFill>
                  <a:srgbClr val="000000"/>
                </a:solidFill>
                <a:effectLst/>
                <a:latin typeface="Times New Roman" pitchFamily="24"/>
                <a:ea typeface="宋体" pitchFamily="24"/>
              </a:rPr>
              <a:t>4</a:t>
            </a:r>
            <a:r>
              <a:rPr lang="zh-CN" altLang="zh-CN" sz="2400" b="0" i="0" u="none" dirty="0">
                <a:solidFill>
                  <a:srgbClr val="000000"/>
                </a:solidFill>
                <a:effectLst/>
                <a:latin typeface="Times New Roman" pitchFamily="24"/>
                <a:ea typeface="宋体" pitchFamily="24"/>
              </a:rPr>
              <a:t>条染色单体</a:t>
            </a:r>
            <a:r>
              <a:rPr lang="zh-CN" altLang="zh-CN" sz="2400" b="0" i="0" u="none" dirty="0">
                <a:solidFill>
                  <a:srgbClr val="000000"/>
                </a:solidFill>
                <a:effectLst/>
                <a:latin typeface="宋体" pitchFamily="24"/>
                <a:ea typeface="宋体" pitchFamily="24"/>
                <a:sym typeface=",isEnd"/>
              </a:rPr>
              <a:t>。</a:t>
            </a:r>
          </a:p>
        </p:txBody>
      </p:sp>
      <p:sp>
        <p:nvSpPr>
          <p:cNvPr id="2" name="文本框 1">
            <a:extLst>
              <a:ext uri="{FF2B5EF4-FFF2-40B4-BE49-F238E27FC236}">
                <a16:creationId xmlns:a16="http://schemas.microsoft.com/office/drawing/2014/main" id="{77008012-0E01-91F5-A330-15EE6E59A4E4}"/>
              </a:ext>
            </a:extLst>
          </p:cNvPr>
          <p:cNvSpPr txBox="1"/>
          <p:nvPr/>
        </p:nvSpPr>
        <p:spPr>
          <a:xfrm>
            <a:off x="2238716" y="1508682"/>
            <a:ext cx="1704086"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同源染色体</a:t>
            </a:r>
            <a:endParaRPr lang="zh-CN" altLang="en-US">
              <a:solidFill>
                <a:srgbClr val="FF0000"/>
              </a:solidFill>
            </a:endParaRPr>
          </a:p>
        </p:txBody>
      </p:sp>
      <p:sp>
        <p:nvSpPr>
          <p:cNvPr id="3" name="文本框 2">
            <a:extLst>
              <a:ext uri="{FF2B5EF4-FFF2-40B4-BE49-F238E27FC236}">
                <a16:creationId xmlns:a16="http://schemas.microsoft.com/office/drawing/2014/main" id="{FD6CE861-6C6E-EFCF-AF45-5D131600FDB8}"/>
              </a:ext>
            </a:extLst>
          </p:cNvPr>
          <p:cNvSpPr txBox="1"/>
          <p:nvPr/>
        </p:nvSpPr>
        <p:spPr>
          <a:xfrm>
            <a:off x="2238716" y="2459658"/>
            <a:ext cx="789686"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联会</a:t>
            </a:r>
            <a:endParaRPr lang="zh-CN" altLang="en-US">
              <a:solidFill>
                <a:srgbClr val="FF0000"/>
              </a:solidFill>
            </a:endParaRPr>
          </a:p>
        </p:txBody>
      </p:sp>
      <p:sp>
        <p:nvSpPr>
          <p:cNvPr id="4" name="文本框 3">
            <a:extLst>
              <a:ext uri="{FF2B5EF4-FFF2-40B4-BE49-F238E27FC236}">
                <a16:creationId xmlns:a16="http://schemas.microsoft.com/office/drawing/2014/main" id="{F63DD281-EC6B-FE16-DEC6-4DF24E7C0094}"/>
              </a:ext>
            </a:extLst>
          </p:cNvPr>
          <p:cNvSpPr txBox="1"/>
          <p:nvPr/>
        </p:nvSpPr>
        <p:spPr>
          <a:xfrm>
            <a:off x="2238716" y="2935146"/>
            <a:ext cx="1094487" cy="569100"/>
          </a:xfrm>
          <a:prstGeom prst="rect">
            <a:avLst/>
          </a:prstGeom>
          <a:noFill/>
        </p:spPr>
        <p:txBody>
          <a:bodyPr vert="horz" wrap="none" rtlCol="0">
            <a:noAutofit/>
          </a:bodyPr>
          <a:lstStyle/>
          <a:p>
            <a:pPr>
              <a:lnSpc>
                <a:spcPct val="129999"/>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四分体</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11628" name="yt_image_11628">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1872551" y="2087943"/>
            <a:ext cx="7776972" cy="3573487"/>
          </a:xfrm>
          <a:prstGeom prst="rect">
            <a:avLst/>
          </a:prstGeom>
          <a:noFill/>
          <a:extLst>
            <a:ext uri="{909E8E84-426E-40DD-AFC4-6F175D3DCCD1}">
              <a14:hiddenFill xmlns:a14="http://schemas.microsoft.com/office/drawing/2010/main">
                <a:solidFill>
                  <a:srgbClr val="FFFFFF"/>
                </a:solidFill>
              </a14:hiddenFill>
            </a:ext>
          </a:extLst>
        </p:spPr>
      </p:pic>
      <p:sp>
        <p:nvSpPr>
          <p:cNvPr id="2" name="yt_shape_11621">
            <a:extLst>
              <a:ext uri="{FF2B5EF4-FFF2-40B4-BE49-F238E27FC236}">
                <a16:creationId xmlns:a16="http://schemas.microsoft.com/office/drawing/2014/main" id="{6017892E-F633-9063-C15D-60FFE3158749}"/>
              </a:ext>
            </a:extLst>
          </p:cNvPr>
          <p:cNvSpPr txBox="1"/>
          <p:nvPr/>
        </p:nvSpPr>
        <p:spPr>
          <a:xfrm>
            <a:off x="288353" y="1071181"/>
            <a:ext cx="5105288" cy="864108"/>
          </a:xfrm>
          <a:prstGeom prst="rect">
            <a:avLst/>
          </a:prstGeom>
        </p:spPr>
        <p:txBody>
          <a:bodyPr vert="horz" wrap="square" lIns="0" tIns="0" rIns="0" bIns="0" rtlCol="0">
            <a:noAutofit/>
          </a:bodyPr>
          <a:lstStyle/>
          <a:p>
            <a:pPr indent="609523" eaLnBrk="1" latinLnBrk="0" hangingPunct="0">
              <a:lnSpc>
                <a:spcPct val="129999"/>
              </a:lnSpc>
            </a:pPr>
            <a:r>
              <a:rPr lang="en-US" altLang="zh-CN" sz="2400" b="0" i="0" u="none" dirty="0">
                <a:solidFill>
                  <a:srgbClr val="000000"/>
                </a:solidFill>
                <a:effectLst/>
                <a:latin typeface="Times New Roman" pitchFamily="24"/>
                <a:ea typeface="宋体" pitchFamily="24"/>
              </a:rPr>
              <a:t>3</a:t>
            </a:r>
            <a:r>
              <a:rPr lang="en-US"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isEnd"/>
              </a:rPr>
              <a:t> 减数分裂过程和细胞名称</a:t>
            </a:r>
          </a:p>
          <a:p>
            <a:pPr indent="609523" eaLnBrk="1" latinLnBrk="0" hangingPunct="0">
              <a:lnSpc>
                <a:spcPct val="129999"/>
              </a:lnSpc>
            </a:pPr>
            <a:r>
              <a:rPr lang="zh-CN" altLang="zh-CN" sz="2400" b="0" i="0" u="none" dirty="0">
                <a:solidFill>
                  <a:srgbClr val="000000"/>
                </a:solidFill>
                <a:effectLst/>
                <a:latin typeface="宋体" pitchFamily="24"/>
                <a:ea typeface="宋体" pitchFamily="24"/>
              </a:rPr>
              <a:t>（</a:t>
            </a:r>
            <a:r>
              <a:rPr lang="en-US" altLang="zh-CN" sz="2400" b="0" i="0" u="none" dirty="0">
                <a:solidFill>
                  <a:srgbClr val="000000"/>
                </a:solidFill>
                <a:effectLst/>
                <a:latin typeface="Times New Roman" pitchFamily="24"/>
                <a:ea typeface="宋体" pitchFamily="24"/>
              </a:rPr>
              <a:t>1</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过程</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以精子形成为例</a:t>
            </a:r>
            <a:r>
              <a:rPr lang="zh-CN" altLang="zh-CN" sz="2400" b="0" i="0" u="none" dirty="0">
                <a:solidFill>
                  <a:srgbClr val="000000"/>
                </a:solidFill>
                <a:effectLst/>
                <a:latin typeface="宋体" pitchFamily="24"/>
                <a:ea typeface="宋体" pitchFamily="24"/>
                <a:sym typeface=",isEnd"/>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630" name="yt_shape_11630"/>
          <p:cNvSpPr txBox="1"/>
          <p:nvPr/>
        </p:nvSpPr>
        <p:spPr>
          <a:xfrm>
            <a:off x="288353" y="1079500"/>
            <a:ext cx="2693045" cy="428515"/>
          </a:xfrm>
          <a:prstGeom prst="rect">
            <a:avLst/>
          </a:prstGeom>
        </p:spPr>
        <p:txBody>
          <a:bodyPr vert="horz" wrap="none" lIns="0" tIns="0" rIns="0" bIns="0" rtlCol="0">
            <a:noAutofit/>
          </a:bodyPr>
          <a:lstStyle/>
          <a:p>
            <a:pPr indent="609523" algn="l" eaLnBrk="1" latinLnBrk="0" hangingPunct="0">
              <a:lnSpc>
                <a:spcPct val="130000"/>
              </a:lnSpc>
            </a:pPr>
            <a:r>
              <a:rPr lang="zh-CN" altLang="zh-CN" sz="2400" b="0" i="0" u="none" dirty="0">
                <a:solidFill>
                  <a:srgbClr val="000000"/>
                </a:solidFill>
                <a:effectLst/>
                <a:latin typeface="宋体" pitchFamily="24"/>
                <a:ea typeface="宋体" pitchFamily="24"/>
              </a:rPr>
              <a:t>（</a:t>
            </a:r>
            <a:r>
              <a:rPr lang="en-US" altLang="zh-CN" sz="2400" b="0" i="0" u="none" dirty="0">
                <a:solidFill>
                  <a:srgbClr val="000000"/>
                </a:solidFill>
                <a:effectLst/>
                <a:latin typeface="Times New Roman" pitchFamily="24"/>
                <a:ea typeface="宋体" pitchFamily="24"/>
              </a:rPr>
              <a:t>2</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rPr>
              <a:t> 细胞名称</a:t>
            </a:r>
          </a:p>
        </p:txBody>
      </p:sp>
      <p:sp>
        <p:nvSpPr>
          <p:cNvPr id="11631" name="yt_shape_11631"/>
          <p:cNvSpPr txBox="1"/>
          <p:nvPr/>
        </p:nvSpPr>
        <p:spPr>
          <a:xfrm>
            <a:off x="694597" y="1559303"/>
            <a:ext cx="3387146" cy="1449820"/>
          </a:xfrm>
          <a:prstGeom prst="rect">
            <a:avLst/>
          </a:prstGeom>
        </p:spPr>
        <p:txBody>
          <a:bodyPr vert="horz" wrap="none" lIns="0" tIns="0" rIns="0" bIns="0" rtlCol="0">
            <a:noAutofit/>
          </a:bodyPr>
          <a:lstStyle/>
          <a:p>
            <a:pPr algn="l" eaLnBrk="1" latinLnBrk="0" hangingPunct="0">
              <a:lnSpc>
                <a:spcPct val="130000"/>
              </a:lnSpc>
            </a:pPr>
            <a:r>
              <a:rPr lang="en-US" altLang="zh-CN" sz="7850" b="0" i="0" u="none">
                <a:solidFill>
                  <a:srgbClr val="1EE3CF"/>
                </a:solidFill>
                <a:effectLst/>
                <a:latin typeface="Times New Roman" pitchFamily="78"/>
                <a:ea typeface="Times New Roman" pitchFamily="78"/>
                <a:sym typeface="Finished"/>
              </a:rPr>
              <a:t> </a:t>
            </a:r>
            <a:r>
              <a:rPr lang="en-US" altLang="zh-CN" sz="2400" b="0" i="0" u="none">
                <a:solidFill>
                  <a:srgbClr val="1EE3CF"/>
                </a:solidFill>
                <a:effectLst/>
                <a:latin typeface="Times New Roman" pitchFamily="24"/>
                <a:ea typeface="宋体" pitchFamily="24"/>
                <a:sym typeface=""/>
              </a:rPr>
              <a:t>    </a:t>
            </a:r>
            <a:r>
              <a:rPr lang="en-US" altLang="zh-CN" sz="1700" b="0" i="0" u="none">
                <a:solidFill>
                  <a:srgbClr val="1EE3CF"/>
                </a:solidFill>
                <a:effectLst/>
                <a:latin typeface="Times New Roman" pitchFamily="17"/>
                <a:ea typeface="宋体" pitchFamily="17"/>
                <a:sym typeface=""/>
              </a:rPr>
              <a:t> </a:t>
            </a:r>
            <a:r>
              <a:rPr lang="en-US" altLang="zh-CN" sz="2400" b="0" i="0" u="none">
                <a:solidFill>
                  <a:srgbClr val="000000"/>
                </a:solidFill>
                <a:effectLst/>
                <a:latin typeface="宋体" pitchFamily="24"/>
                <a:ea typeface="宋体" pitchFamily="24"/>
              </a:rPr>
              <a:t>	</a:t>
            </a:r>
            <a:r>
              <a:rPr lang="en-US" altLang="zh-CN" sz="8050" b="0" i="0" u="none">
                <a:solidFill>
                  <a:srgbClr val="1EE3CF"/>
                </a:solidFill>
                <a:effectLst/>
                <a:latin typeface="Times New Roman" pitchFamily="80"/>
                <a:ea typeface="Times New Roman" pitchFamily="80"/>
                <a:sym typeface="Finished"/>
              </a:rPr>
              <a:t> </a:t>
            </a:r>
            <a:r>
              <a:rPr lang="en-US" altLang="zh-CN" sz="2400" b="0" i="0" u="none">
                <a:solidFill>
                  <a:srgbClr val="1EE3CF"/>
                </a:solidFill>
                <a:effectLst/>
                <a:latin typeface="Times New Roman" pitchFamily="24"/>
                <a:ea typeface="宋体" pitchFamily="24"/>
                <a:sym typeface=""/>
              </a:rPr>
              <a:t>      </a:t>
            </a:r>
            <a:r>
              <a:rPr lang="en-US" altLang="zh-CN" sz="1000" b="0" i="0" u="none">
                <a:solidFill>
                  <a:srgbClr val="1EE3CF"/>
                </a:solidFill>
                <a:effectLst/>
                <a:latin typeface="Times New Roman" pitchFamily="10"/>
                <a:ea typeface="宋体" pitchFamily="10"/>
                <a:sym typeface=""/>
              </a:rPr>
              <a:t> </a:t>
            </a:r>
            <a:r>
              <a:rPr lang="en-US" altLang="zh-CN" sz="2400" b="0" i="0" u="none">
                <a:solidFill>
                  <a:srgbClr val="000000"/>
                </a:solidFill>
                <a:effectLst/>
                <a:latin typeface="宋体" pitchFamily="24"/>
                <a:ea typeface="宋体" pitchFamily="24"/>
              </a:rPr>
              <a:t>	</a:t>
            </a:r>
            <a:r>
              <a:rPr lang="en-US" altLang="zh-CN" sz="8050" b="0" i="0" u="none">
                <a:solidFill>
                  <a:srgbClr val="1EE3CF"/>
                </a:solidFill>
                <a:effectLst/>
                <a:latin typeface="Times New Roman" pitchFamily="80"/>
                <a:ea typeface="Times New Roman" pitchFamily="80"/>
                <a:sym typeface="Finished"/>
              </a:rPr>
              <a:t> </a:t>
            </a:r>
            <a:r>
              <a:rPr lang="en-US" altLang="zh-CN" sz="2400" b="0" i="0" u="none">
                <a:solidFill>
                  <a:srgbClr val="1EE3CF"/>
                </a:solidFill>
                <a:effectLst/>
                <a:latin typeface="Times New Roman" pitchFamily="24"/>
                <a:ea typeface="宋体" pitchFamily="24"/>
                <a:sym typeface=""/>
              </a:rPr>
              <a:t>      </a:t>
            </a:r>
            <a:r>
              <a:rPr lang="en-US" altLang="zh-CN" sz="900" b="0" i="0" u="none">
                <a:solidFill>
                  <a:srgbClr val="1EE3CF"/>
                </a:solidFill>
                <a:effectLst/>
                <a:latin typeface="Times New Roman" pitchFamily="9"/>
                <a:ea typeface="宋体" pitchFamily="9"/>
                <a:sym typeface=""/>
              </a:rPr>
              <a:t> </a:t>
            </a:r>
            <a:r>
              <a:rPr lang="en-US" altLang="zh-CN" sz="2400" b="0" i="0" u="none">
                <a:solidFill>
                  <a:srgbClr val="000000"/>
                </a:solidFill>
                <a:effectLst/>
                <a:latin typeface="宋体" pitchFamily="24"/>
                <a:ea typeface="宋体" pitchFamily="24"/>
              </a:rPr>
              <a:t>	</a:t>
            </a:r>
            <a:r>
              <a:rPr lang="en-US" altLang="zh-CN" sz="7850" b="0" i="0" u="none">
                <a:solidFill>
                  <a:srgbClr val="1EE3CF"/>
                </a:solidFill>
                <a:effectLst/>
                <a:latin typeface="Times New Roman" pitchFamily="78"/>
                <a:ea typeface="Times New Roman" pitchFamily="78"/>
                <a:sym typeface="Finished"/>
              </a:rPr>
              <a:t> </a:t>
            </a:r>
            <a:r>
              <a:rPr lang="en-US" altLang="zh-CN" sz="2400" b="0" i="0" u="none">
                <a:solidFill>
                  <a:srgbClr val="1EE3CF"/>
                </a:solidFill>
                <a:effectLst/>
                <a:latin typeface="Times New Roman" pitchFamily="24"/>
                <a:ea typeface="宋体" pitchFamily="24"/>
                <a:sym typeface=""/>
              </a:rPr>
              <a:t>    </a:t>
            </a:r>
            <a:r>
              <a:rPr lang="en-US" altLang="zh-CN" sz="1800" b="0" i="0" u="none">
                <a:solidFill>
                  <a:srgbClr val="1EE3CF"/>
                </a:solidFill>
                <a:effectLst/>
                <a:latin typeface="Times New Roman" pitchFamily="18"/>
                <a:ea typeface="宋体" pitchFamily="18"/>
                <a:sym typeface=""/>
              </a:rPr>
              <a:t> </a:t>
            </a:r>
          </a:p>
        </p:txBody>
      </p:sp>
      <p:sp>
        <p:nvSpPr>
          <p:cNvPr id="11632" name="yt_shape_11632"/>
          <p:cNvSpPr txBox="1"/>
          <p:nvPr/>
        </p:nvSpPr>
        <p:spPr>
          <a:xfrm>
            <a:off x="694597" y="3096069"/>
            <a:ext cx="6825586" cy="412036"/>
          </a:xfrm>
          <a:prstGeom prst="rect">
            <a:avLst/>
          </a:prstGeom>
        </p:spPr>
        <p:txBody>
          <a:bodyPr vert="horz" wrap="none" lIns="0" tIns="0" rIns="0" bIns="0" rtlCol="0">
            <a:noAutofit/>
          </a:bodyPr>
          <a:lstStyle/>
          <a:p>
            <a:pPr eaLnBrk="1" latinLnBrk="0" hangingPunct="0">
              <a:lnSpc>
                <a:spcPct val="130000"/>
              </a:lnSpc>
              <a:tabLst>
                <a:tab pos="3532111" algn="l"/>
                <a:tab pos="6759431" algn="l"/>
              </a:tabLst>
            </a:pPr>
            <a:r>
              <a:rPr lang="en-US" altLang="zh-CN" sz="2400" b="0" i="0" u="none" dirty="0">
                <a:solidFill>
                  <a:srgbClr val="000000"/>
                </a:solidFill>
                <a:effectLst/>
                <a:latin typeface="宋体" pitchFamily="24"/>
                <a:ea typeface="宋体" pitchFamily="24"/>
              </a:rPr>
              <a:t>①</a:t>
            </a:r>
            <a:r>
              <a:rPr sz="21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700" u="sng" dirty="0">
                <a:solidFill>
                  <a:srgbClr val="000000"/>
                </a:solidFill>
                <a:uFill>
                  <a:solidFill>
                    <a:srgbClr val="000000"/>
                  </a:solidFill>
                </a:uFill>
                <a:latin typeface="Times New Roman"/>
              </a:rPr>
              <a:t> </a:t>
            </a:r>
            <a:r>
              <a:rPr lang="en-US" altLang="zh-CN" sz="1200" b="0" i="0" u="none" dirty="0">
                <a:solidFill>
                  <a:srgbClr val="000000"/>
                </a:solidFill>
                <a:effectLst/>
                <a:latin typeface="宋体" pitchFamily="12"/>
                <a:ea typeface="宋体" pitchFamily="12"/>
              </a:rPr>
              <a:t>	</a:t>
            </a:r>
            <a:r>
              <a:rPr lang="zh-CN" altLang="zh-CN" sz="1200" b="0" i="0" u="none" dirty="0">
                <a:solidFill>
                  <a:srgbClr val="000000"/>
                </a:solidFill>
                <a:effectLst/>
                <a:latin typeface="Times New Roman" pitchFamily="12"/>
                <a:ea typeface="宋体" pitchFamily="12"/>
              </a:rPr>
              <a:t>　</a:t>
            </a:r>
            <a:r>
              <a:rPr lang="en-US" altLang="zh-CN" sz="2400" b="0" i="0" u="none" dirty="0">
                <a:solidFill>
                  <a:srgbClr val="000000"/>
                </a:solidFill>
                <a:effectLst/>
                <a:latin typeface="宋体" pitchFamily="24"/>
                <a:ea typeface="宋体" pitchFamily="24"/>
              </a:rPr>
              <a:t>②</a:t>
            </a:r>
            <a:r>
              <a:rPr sz="21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700" u="sng" dirty="0">
                <a:solidFill>
                  <a:srgbClr val="000000"/>
                </a:solidFill>
                <a:uFill>
                  <a:solidFill>
                    <a:srgbClr val="000000"/>
                  </a:solidFill>
                </a:uFill>
                <a:latin typeface="Times New Roman"/>
              </a:rPr>
              <a:t> </a:t>
            </a:r>
            <a:r>
              <a:rPr sz="100" spc="-100" dirty="0">
                <a:latin typeface="Times New Roman"/>
              </a:rPr>
              <a:t>⁠</a:t>
            </a:r>
            <a:r>
              <a:rPr lang="en-US" altLang="zh-CN" sz="1200" b="0" i="0" u="none" dirty="0">
                <a:solidFill>
                  <a:srgbClr val="000000"/>
                </a:solidFill>
                <a:effectLst/>
                <a:latin typeface="宋体" pitchFamily="12"/>
                <a:ea typeface="宋体" pitchFamily="12"/>
                <a:sym typeface=",isEnd"/>
              </a:rPr>
              <a:t>	</a:t>
            </a:r>
          </a:p>
        </p:txBody>
      </p:sp>
      <p:sp>
        <p:nvSpPr>
          <p:cNvPr id="11633" name="yt_shape_11633"/>
          <p:cNvSpPr txBox="1"/>
          <p:nvPr/>
        </p:nvSpPr>
        <p:spPr>
          <a:xfrm>
            <a:off x="694597" y="3558893"/>
            <a:ext cx="6798015" cy="428515"/>
          </a:xfrm>
          <a:prstGeom prst="rect">
            <a:avLst/>
          </a:prstGeom>
        </p:spPr>
        <p:txBody>
          <a:bodyPr vert="horz" wrap="none" lIns="0" tIns="0" rIns="0" bIns="0" rtlCol="0">
            <a:noAutofit/>
          </a:bodyPr>
          <a:lstStyle/>
          <a:p>
            <a:pPr eaLnBrk="1" latinLnBrk="0" hangingPunct="0">
              <a:lnSpc>
                <a:spcPct val="130000"/>
              </a:lnSpc>
              <a:tabLst>
                <a:tab pos="3532111" algn="l"/>
                <a:tab pos="6759431" algn="l"/>
              </a:tabLst>
            </a:pPr>
            <a:r>
              <a:rPr lang="en-US" altLang="zh-CN" sz="2400" b="0" i="0" u="none">
                <a:solidFill>
                  <a:srgbClr val="000000"/>
                </a:solidFill>
                <a:effectLst/>
                <a:latin typeface="宋体" pitchFamily="24"/>
                <a:ea typeface="宋体" pitchFamily="24"/>
              </a:rPr>
              <a:t>③</a:t>
            </a:r>
            <a:r>
              <a:rPr sz="22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600" u="sng">
                <a:solidFill>
                  <a:srgbClr val="000000"/>
                </a:solidFill>
                <a:uFill>
                  <a:solidFill>
                    <a:srgbClr val="000000"/>
                  </a:solidFill>
                </a:uFill>
                <a:latin typeface="Times New Roman"/>
              </a:rPr>
              <a:t> </a:t>
            </a:r>
            <a:r>
              <a:rPr lang="en-US" altLang="zh-CN" sz="1200" b="0" i="0" u="none">
                <a:solidFill>
                  <a:srgbClr val="000000"/>
                </a:solidFill>
                <a:effectLst/>
                <a:latin typeface="宋体" pitchFamily="12"/>
                <a:ea typeface="宋体" pitchFamily="12"/>
              </a:rPr>
              <a:t>	</a:t>
            </a:r>
            <a:r>
              <a:rPr lang="zh-CN" altLang="zh-CN" sz="1200" b="0" i="0" u="none">
                <a:solidFill>
                  <a:srgbClr val="000000"/>
                </a:solidFill>
                <a:effectLst/>
                <a:latin typeface="Times New Roman" pitchFamily="12"/>
                <a:ea typeface="宋体" pitchFamily="12"/>
              </a:rPr>
              <a:t>　</a:t>
            </a:r>
            <a:r>
              <a:rPr lang="en-US" altLang="zh-CN" sz="2400" b="0" i="0" u="none">
                <a:solidFill>
                  <a:srgbClr val="000000"/>
                </a:solidFill>
                <a:effectLst/>
                <a:latin typeface="宋体" pitchFamily="24"/>
                <a:ea typeface="宋体" pitchFamily="24"/>
              </a:rPr>
              <a:t>④</a:t>
            </a:r>
            <a:r>
              <a:rPr lang="zh-CN" altLang="zh-CN" sz="2400" b="0" i="0" u="none">
                <a:solidFill>
                  <a:srgbClr val="000000"/>
                </a:solidFill>
                <a:effectLst/>
                <a:latin typeface="Times New Roman" pitchFamily="24"/>
                <a:ea typeface="宋体" pitchFamily="24"/>
                <a:sym typeface=",isEnd"/>
              </a:rPr>
              <a:t>次级精母细胞或极体</a:t>
            </a:r>
          </a:p>
        </p:txBody>
      </p:sp>
      <p:pic>
        <p:nvPicPr>
          <p:cNvPr id="3" name="yt_shape_1723436128328">
            <a:extLst>
              <a:ext uri="{FF2B5EF4-FFF2-40B4-BE49-F238E27FC236}">
                <a16:creationId xmlns:a16="http://schemas.microsoft.com/office/drawing/2014/main" id="{5A5436EB-57A2-69D9-5415-C5ABC17030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2763" y="1745766"/>
            <a:ext cx="608202" cy="1013670"/>
          </a:xfrm>
          <a:prstGeom prst="rect">
            <a:avLst/>
          </a:prstGeom>
        </p:spPr>
      </p:pic>
      <p:pic>
        <p:nvPicPr>
          <p:cNvPr id="5" name="yt_shape_1723436128353">
            <a:extLst>
              <a:ext uri="{FF2B5EF4-FFF2-40B4-BE49-F238E27FC236}">
                <a16:creationId xmlns:a16="http://schemas.microsoft.com/office/drawing/2014/main" id="{3EB0A6C8-D5FF-6D38-0625-CD491E205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4404" y="1667170"/>
            <a:ext cx="744727" cy="1092266"/>
          </a:xfrm>
          <a:prstGeom prst="rect">
            <a:avLst/>
          </a:prstGeom>
        </p:spPr>
      </p:pic>
      <p:pic>
        <p:nvPicPr>
          <p:cNvPr id="7" name="yt_shape_1723436128379">
            <a:extLst>
              <a:ext uri="{FF2B5EF4-FFF2-40B4-BE49-F238E27FC236}">
                <a16:creationId xmlns:a16="http://schemas.microsoft.com/office/drawing/2014/main" id="{2076237F-4494-F89F-9DFC-B1F2D101D0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7574" y="1667170"/>
            <a:ext cx="741552" cy="1090915"/>
          </a:xfrm>
          <a:prstGeom prst="rect">
            <a:avLst/>
          </a:prstGeom>
        </p:spPr>
      </p:pic>
      <p:pic>
        <p:nvPicPr>
          <p:cNvPr id="9" name="yt_shape_1723436128404">
            <a:extLst>
              <a:ext uri="{FF2B5EF4-FFF2-40B4-BE49-F238E27FC236}">
                <a16:creationId xmlns:a16="http://schemas.microsoft.com/office/drawing/2014/main" id="{12311112-AC6F-B2BE-8C46-0F79190D4B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1880" y="1745766"/>
            <a:ext cx="611377" cy="1015361"/>
          </a:xfrm>
          <a:prstGeom prst="rect">
            <a:avLst/>
          </a:prstGeom>
        </p:spPr>
      </p:pic>
      <p:sp>
        <p:nvSpPr>
          <p:cNvPr id="2" name="文本框 1">
            <a:extLst>
              <a:ext uri="{FF2B5EF4-FFF2-40B4-BE49-F238E27FC236}">
                <a16:creationId xmlns:a16="http://schemas.microsoft.com/office/drawing/2014/main" id="{0DA01F25-BF32-9E3C-DDC8-737AFC1D5F01}"/>
              </a:ext>
            </a:extLst>
          </p:cNvPr>
          <p:cNvSpPr txBox="1"/>
          <p:nvPr/>
        </p:nvSpPr>
        <p:spPr>
          <a:xfrm>
            <a:off x="1214186" y="3013105"/>
            <a:ext cx="2008886" cy="501663"/>
          </a:xfrm>
          <a:prstGeom prst="rect">
            <a:avLst/>
          </a:prstGeom>
          <a:noFill/>
        </p:spPr>
        <p:txBody>
          <a:bodyPr vert="horz" wrap="none" rtlCol="0">
            <a:noAutofit/>
          </a:bodyPr>
          <a:lstStyle/>
          <a:p>
            <a:pPr>
              <a:lnSpc>
                <a:spcPct val="130000"/>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初级精母细胞</a:t>
            </a:r>
            <a:endParaRPr lang="zh-CN" altLang="en-US">
              <a:solidFill>
                <a:srgbClr val="FF0000"/>
              </a:solidFill>
            </a:endParaRPr>
          </a:p>
        </p:txBody>
      </p:sp>
      <p:sp>
        <p:nvSpPr>
          <p:cNvPr id="4" name="文本框 3">
            <a:extLst>
              <a:ext uri="{FF2B5EF4-FFF2-40B4-BE49-F238E27FC236}">
                <a16:creationId xmlns:a16="http://schemas.microsoft.com/office/drawing/2014/main" id="{5C2A92D6-330B-9C31-7C44-7AD52C02548D}"/>
              </a:ext>
            </a:extLst>
          </p:cNvPr>
          <p:cNvSpPr txBox="1"/>
          <p:nvPr/>
        </p:nvSpPr>
        <p:spPr>
          <a:xfrm>
            <a:off x="4898456" y="3013105"/>
            <a:ext cx="2008886" cy="501663"/>
          </a:xfrm>
          <a:prstGeom prst="rect">
            <a:avLst/>
          </a:prstGeom>
          <a:noFill/>
        </p:spPr>
        <p:txBody>
          <a:bodyPr vert="horz" wrap="none" rtlCol="0">
            <a:noAutofit/>
          </a:bodyPr>
          <a:lstStyle/>
          <a:p>
            <a:pPr>
              <a:lnSpc>
                <a:spcPct val="130000"/>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初级卵母细胞</a:t>
            </a:r>
            <a:endParaRPr lang="zh-CN" altLang="en-US">
              <a:solidFill>
                <a:srgbClr val="FF0000"/>
              </a:solidFill>
            </a:endParaRPr>
          </a:p>
        </p:txBody>
      </p:sp>
      <p:sp>
        <p:nvSpPr>
          <p:cNvPr id="6" name="文本框 5">
            <a:extLst>
              <a:ext uri="{FF2B5EF4-FFF2-40B4-BE49-F238E27FC236}">
                <a16:creationId xmlns:a16="http://schemas.microsoft.com/office/drawing/2014/main" id="{0A22B71B-522D-11D4-1A51-F282D85DEA0A}"/>
              </a:ext>
            </a:extLst>
          </p:cNvPr>
          <p:cNvSpPr txBox="1"/>
          <p:nvPr/>
        </p:nvSpPr>
        <p:spPr>
          <a:xfrm>
            <a:off x="1214186" y="3475929"/>
            <a:ext cx="2008886" cy="517983"/>
          </a:xfrm>
          <a:prstGeom prst="rect">
            <a:avLst/>
          </a:prstGeom>
          <a:noFill/>
        </p:spPr>
        <p:txBody>
          <a:bodyPr vert="horz" wrap="none" rtlCol="0">
            <a:noAutofit/>
          </a:bodyPr>
          <a:lstStyle/>
          <a:p>
            <a:pPr>
              <a:lnSpc>
                <a:spcPct val="130000"/>
              </a:lnSpc>
            </a:pPr>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次级卵母细胞</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P spid="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634" name="yt_shape_11634"/>
          <p:cNvSpPr txBox="1"/>
          <p:nvPr/>
        </p:nvSpPr>
        <p:spPr>
          <a:xfrm>
            <a:off x="576000" y="1080000"/>
            <a:ext cx="3154710" cy="428515"/>
          </a:xfrm>
          <a:prstGeom prst="rect">
            <a:avLst/>
          </a:prstGeom>
        </p:spPr>
        <p:txBody>
          <a:bodyPr vert="horz" wrap="none" lIns="0" tIns="0" rIns="0" bIns="0" rtlCol="0">
            <a:noAutofit/>
          </a:bodyPr>
          <a:lstStyle/>
          <a:p>
            <a:pPr indent="609523" algn="l" eaLnBrk="1" latinLnBrk="0" hangingPunct="0">
              <a:lnSpc>
                <a:spcPct val="130000"/>
              </a:lnSpc>
            </a:pPr>
            <a:r>
              <a:rPr lang="en-US" altLang="zh-CN" sz="2400" b="0" i="0" u="none">
                <a:solidFill>
                  <a:srgbClr val="000000"/>
                </a:solidFill>
                <a:effectLst/>
                <a:latin typeface="Times New Roman" pitchFamily="24"/>
                <a:ea typeface="宋体" pitchFamily="24"/>
              </a:rPr>
              <a:t>4</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各时期变化规律</a:t>
            </a:r>
          </a:p>
        </p:txBody>
      </p:sp>
      <p:graphicFrame>
        <p:nvGraphicFramePr>
          <p:cNvPr id="11635" name="yt_table_11635" title="H_246.24">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438705210"/>
              </p:ext>
            </p:extLst>
          </p:nvPr>
        </p:nvGraphicFramePr>
        <p:xfrm>
          <a:off x="576000" y="1711668"/>
          <a:ext cx="10370071" cy="3127248"/>
        </p:xfrm>
        <a:graphic>
          <a:graphicData uri="http://schemas.openxmlformats.org/drawingml/2006/table">
            <a:tbl>
              <a:tblPr>
                <a:tableStyleId>{5940675A-B579-460E-94D1-54222C63F5DA}</a:tableStyleId>
              </a:tblPr>
              <a:tblGrid>
                <a:gridCol w="638168">
                  <a:extLst>
                    <a:ext uri="{9D8B030D-6E8A-4147-A177-3AD203B41FA5}">
                      <a16:colId xmlns:a16="http://schemas.microsoft.com/office/drawing/2014/main" val="20000"/>
                    </a:ext>
                  </a:extLst>
                </a:gridCol>
                <a:gridCol w="634955">
                  <a:extLst>
                    <a:ext uri="{9D8B030D-6E8A-4147-A177-3AD203B41FA5}">
                      <a16:colId xmlns:a16="http://schemas.microsoft.com/office/drawing/2014/main" val="20001"/>
                    </a:ext>
                  </a:extLst>
                </a:gridCol>
                <a:gridCol w="912587">
                  <a:extLst>
                    <a:ext uri="{9D8B030D-6E8A-4147-A177-3AD203B41FA5}">
                      <a16:colId xmlns:a16="http://schemas.microsoft.com/office/drawing/2014/main" val="20002"/>
                    </a:ext>
                  </a:extLst>
                </a:gridCol>
                <a:gridCol w="819400">
                  <a:extLst>
                    <a:ext uri="{9D8B030D-6E8A-4147-A177-3AD203B41FA5}">
                      <a16:colId xmlns:a16="http://schemas.microsoft.com/office/drawing/2014/main" val="20003"/>
                    </a:ext>
                  </a:extLst>
                </a:gridCol>
                <a:gridCol w="1097032">
                  <a:extLst>
                    <a:ext uri="{9D8B030D-6E8A-4147-A177-3AD203B41FA5}">
                      <a16:colId xmlns:a16="http://schemas.microsoft.com/office/drawing/2014/main" val="20004"/>
                    </a:ext>
                  </a:extLst>
                </a:gridCol>
                <a:gridCol w="1179936">
                  <a:extLst>
                    <a:ext uri="{9D8B030D-6E8A-4147-A177-3AD203B41FA5}">
                      <a16:colId xmlns:a16="http://schemas.microsoft.com/office/drawing/2014/main" val="20005"/>
                    </a:ext>
                  </a:extLst>
                </a:gridCol>
                <a:gridCol w="912587">
                  <a:extLst>
                    <a:ext uri="{9D8B030D-6E8A-4147-A177-3AD203B41FA5}">
                      <a16:colId xmlns:a16="http://schemas.microsoft.com/office/drawing/2014/main" val="20006"/>
                    </a:ext>
                  </a:extLst>
                </a:gridCol>
                <a:gridCol w="1091248">
                  <a:extLst>
                    <a:ext uri="{9D8B030D-6E8A-4147-A177-3AD203B41FA5}">
                      <a16:colId xmlns:a16="http://schemas.microsoft.com/office/drawing/2014/main" val="20007"/>
                    </a:ext>
                  </a:extLst>
                </a:gridCol>
                <a:gridCol w="920941">
                  <a:extLst>
                    <a:ext uri="{9D8B030D-6E8A-4147-A177-3AD203B41FA5}">
                      <a16:colId xmlns:a16="http://schemas.microsoft.com/office/drawing/2014/main" val="20008"/>
                    </a:ext>
                  </a:extLst>
                </a:gridCol>
                <a:gridCol w="2163217">
                  <a:extLst>
                    <a:ext uri="{9D8B030D-6E8A-4147-A177-3AD203B41FA5}">
                      <a16:colId xmlns:a16="http://schemas.microsoft.com/office/drawing/2014/main" val="20009"/>
                    </a:ext>
                  </a:extLst>
                </a:gridCol>
              </a:tblGrid>
              <a:tr h="1700784">
                <a:tc rowSpan="3">
                  <a:txBody>
                    <a:bodyPr/>
                    <a:lstStyle/>
                    <a:p>
                      <a:pPr algn="ctr" eaLnBrk="1" fontAlgn="ctr" latinLnBrk="0" hangingPunct="0">
                        <a:lnSpc>
                          <a:spcPct val="130000"/>
                        </a:lnSpc>
                      </a:pPr>
                      <a:endParaRP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lnTlToBr w="9522" cap="flat" cmpd="sng" algn="ctr">
                      <a:solidFill>
                        <a:srgbClr val="000000"/>
                      </a:solidFill>
                      <a:prstDash val="solid"/>
                      <a:round/>
                    </a:lnTlToBr>
                  </a:tcPr>
                </a:tc>
                <a:tc>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sym typeface="_⨹_1_83251"/>
                        </a:rPr>
                        <a:t>精</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sym typeface="_⨹_1_ad212"/>
                        </a:rPr>
                        <a:t>原</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sym typeface="_⨹_1_4b32e"/>
                        </a:rPr>
                        <a:t>细</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胞</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gridSpan="3">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rPr>
                        <a:t>初级精母细胞</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hMerge="1">
                  <a:txBody>
                    <a:bodyPr/>
                    <a:lstStyle/>
                    <a:p>
                      <a:pPr fontAlgn="ctr">
                        <a:lnSpc>
                          <a:spcPct val="129999"/>
                        </a:lnSpc>
                      </a:pPr>
                      <a:endParaRPr/>
                    </a:p>
                  </a:txBody>
                  <a:tcPr/>
                </a:tc>
                <a:tc hMerge="1">
                  <a:txBody>
                    <a:bodyPr/>
                    <a:lstStyle/>
                    <a:p>
                      <a:pPr fontAlgn="ctr">
                        <a:lnSpc>
                          <a:spcPct val="129999"/>
                        </a:lnSpc>
                      </a:pPr>
                      <a:endParaRPr/>
                    </a:p>
                  </a:txBody>
                  <a:tcPr/>
                </a:tc>
                <a:tc gridSpan="4">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rPr>
                        <a:t>次级精母细胞</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hMerge="1">
                  <a:txBody>
                    <a:bodyPr/>
                    <a:lstStyle/>
                    <a:p>
                      <a:pPr fontAlgn="ctr">
                        <a:lnSpc>
                          <a:spcPct val="129999"/>
                        </a:lnSpc>
                      </a:pPr>
                      <a:endParaRPr/>
                    </a:p>
                  </a:txBody>
                  <a:tcPr/>
                </a:tc>
                <a:tc hMerge="1">
                  <a:txBody>
                    <a:bodyPr/>
                    <a:lstStyle/>
                    <a:p>
                      <a:pPr fontAlgn="ctr">
                        <a:lnSpc>
                          <a:spcPct val="129999"/>
                        </a:lnSpc>
                      </a:pPr>
                      <a:endParaRPr/>
                    </a:p>
                  </a:txBody>
                  <a:tcPr/>
                </a:tc>
                <a:tc hMerge="1">
                  <a:txBody>
                    <a:bodyPr/>
                    <a:lstStyle/>
                    <a:p>
                      <a:pPr fontAlgn="ctr">
                        <a:lnSpc>
                          <a:spcPct val="129999"/>
                        </a:lnSpc>
                      </a:pPr>
                      <a:endParaRPr/>
                    </a:p>
                  </a:txBody>
                  <a:tcPr/>
                </a:tc>
                <a:tc rowSpan="3">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rPr>
                        <a:t>精细胞</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0"/>
                  </a:ext>
                </a:extLst>
              </a:tr>
              <a:tr h="493776">
                <a:tc vMerge="1">
                  <a:txBody>
                    <a:bodyPr/>
                    <a:lstStyle/>
                    <a:p>
                      <a:pPr algn="l" eaLnBrk="1" fontAlgn="ctr" latinLnBrk="0" hangingPunct="0">
                        <a:lnSpc>
                          <a:spcPct val="129999"/>
                        </a:lnSpc>
                      </a:pPr>
                      <a:endParaRP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lnTlToBr w="9522" cap="flat" cmpd="sng" algn="ctr">
                      <a:solidFill>
                        <a:srgbClr val="000000"/>
                      </a:solidFill>
                      <a:prstDash val="solid"/>
                      <a:round/>
                    </a:lnTlToBr>
                  </a:tcPr>
                </a:tc>
                <a:tc rowSpan="2">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sym typeface="_⨹_1_f0af6_⨹_1_353d4"/>
                        </a:rPr>
                        <a:t>间</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期</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gridSpan="3">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rPr>
                        <a:t>减数第一次分裂</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hMerge="1">
                  <a:txBody>
                    <a:bodyPr/>
                    <a:lstStyle/>
                    <a:p>
                      <a:pPr fontAlgn="ctr">
                        <a:lnSpc>
                          <a:spcPct val="129999"/>
                        </a:lnSpc>
                      </a:pPr>
                      <a:endParaRPr/>
                    </a:p>
                  </a:txBody>
                  <a:tcPr/>
                </a:tc>
                <a:tc hMerge="1">
                  <a:txBody>
                    <a:bodyPr/>
                    <a:lstStyle/>
                    <a:p>
                      <a:pPr fontAlgn="ctr">
                        <a:lnSpc>
                          <a:spcPct val="129999"/>
                        </a:lnSpc>
                      </a:pPr>
                      <a:endParaRPr/>
                    </a:p>
                  </a:txBody>
                  <a:tcPr/>
                </a:tc>
                <a:tc gridSpan="4">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rPr>
                        <a:t>减数第二次分裂</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hMerge="1">
                  <a:txBody>
                    <a:bodyPr/>
                    <a:lstStyle/>
                    <a:p>
                      <a:pPr fontAlgn="ctr">
                        <a:lnSpc>
                          <a:spcPct val="129999"/>
                        </a:lnSpc>
                      </a:pPr>
                      <a:endParaRPr/>
                    </a:p>
                  </a:txBody>
                  <a:tcPr/>
                </a:tc>
                <a:tc hMerge="1">
                  <a:txBody>
                    <a:bodyPr/>
                    <a:lstStyle/>
                    <a:p>
                      <a:pPr fontAlgn="ctr">
                        <a:lnSpc>
                          <a:spcPct val="129999"/>
                        </a:lnSpc>
                      </a:pPr>
                      <a:endParaRPr/>
                    </a:p>
                  </a:txBody>
                  <a:tcPr/>
                </a:tc>
                <a:tc hMerge="1">
                  <a:txBody>
                    <a:bodyPr/>
                    <a:lstStyle/>
                    <a:p>
                      <a:pPr fontAlgn="ctr">
                        <a:lnSpc>
                          <a:spcPct val="129999"/>
                        </a:lnSpc>
                      </a:pPr>
                      <a:endParaRPr/>
                    </a:p>
                  </a:txBody>
                  <a:tcPr/>
                </a:tc>
                <a:tc vMerge="1">
                  <a:txBody>
                    <a:bodyPr/>
                    <a:lstStyle/>
                    <a:p>
                      <a:pPr algn="l" eaLnBrk="1" fontAlgn="ctr" latinLnBrk="0" hangingPunct="0">
                        <a:lnSpc>
                          <a:spcPct val="129999"/>
                        </a:lnSpc>
                      </a:pPr>
                      <a:endParaRP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1"/>
                  </a:ext>
                </a:extLst>
              </a:tr>
              <a:tr h="493776">
                <a:tc vMerge="1">
                  <a:txBody>
                    <a:bodyPr/>
                    <a:lstStyle/>
                    <a:p>
                      <a:pPr algn="l" eaLnBrk="1" fontAlgn="ctr" latinLnBrk="0" hangingPunct="0">
                        <a:lnSpc>
                          <a:spcPct val="129999"/>
                        </a:lnSpc>
                      </a:pPr>
                      <a:endParaRP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lnTlToBr w="9522" cap="flat" cmpd="sng" algn="ctr">
                      <a:solidFill>
                        <a:srgbClr val="000000"/>
                      </a:solidFill>
                      <a:prstDash val="solid"/>
                      <a:round/>
                    </a:lnTlToBr>
                  </a:tcPr>
                </a:tc>
                <a:tc vMerge="1">
                  <a:txBody>
                    <a:bodyPr/>
                    <a:lstStyle/>
                    <a:p>
                      <a:pPr algn="l" eaLnBrk="1" fontAlgn="ctr" latinLnBrk="0" hangingPunct="0">
                        <a:lnSpc>
                          <a:spcPct val="129999"/>
                        </a:lnSpc>
                      </a:pPr>
                      <a:endParaRP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rPr>
                        <a:t>前期</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rPr>
                        <a:t>中期</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rPr>
                        <a:t>后期</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rPr>
                        <a:t>前期</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rPr>
                        <a:t>中期</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rPr>
                        <a:t>后期</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30000"/>
                        </a:lnSpc>
                      </a:pPr>
                      <a:r>
                        <a:rPr lang="zh-CN" altLang="zh-CN" sz="2400" b="0" i="0" u="none">
                          <a:solidFill>
                            <a:srgbClr val="000000"/>
                          </a:solidFill>
                          <a:effectLst/>
                          <a:latin typeface="Times New Roman" pitchFamily="24"/>
                          <a:ea typeface="宋体" pitchFamily="24"/>
                        </a:rPr>
                        <a:t>末期</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vMerge="1">
                  <a:txBody>
                    <a:bodyPr/>
                    <a:lstStyle/>
                    <a:p>
                      <a:pPr algn="l" eaLnBrk="1" fontAlgn="ctr" latinLnBrk="0" hangingPunct="0">
                        <a:lnSpc>
                          <a:spcPct val="129999"/>
                        </a:lnSpc>
                      </a:pPr>
                      <a:endParaRP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graphicFrame>
        <p:nvGraphicFramePr>
          <p:cNvPr id="11637" name="yt_table_11637" title="H_324">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367603600"/>
              </p:ext>
            </p:extLst>
          </p:nvPr>
        </p:nvGraphicFramePr>
        <p:xfrm>
          <a:off x="614208" y="1511871"/>
          <a:ext cx="10370071" cy="3383280"/>
        </p:xfrm>
        <a:graphic>
          <a:graphicData uri="http://schemas.openxmlformats.org/drawingml/2006/table">
            <a:tbl>
              <a:tblPr>
                <a:tableStyleId>{5940675A-B579-460E-94D1-54222C63F5DA}</a:tableStyleId>
              </a:tblPr>
              <a:tblGrid>
                <a:gridCol w="638168">
                  <a:extLst>
                    <a:ext uri="{9D8B030D-6E8A-4147-A177-3AD203B41FA5}">
                      <a16:colId xmlns:a16="http://schemas.microsoft.com/office/drawing/2014/main" val="20000"/>
                    </a:ext>
                  </a:extLst>
                </a:gridCol>
                <a:gridCol w="634955">
                  <a:extLst>
                    <a:ext uri="{9D8B030D-6E8A-4147-A177-3AD203B41FA5}">
                      <a16:colId xmlns:a16="http://schemas.microsoft.com/office/drawing/2014/main" val="20001"/>
                    </a:ext>
                  </a:extLst>
                </a:gridCol>
                <a:gridCol w="912587">
                  <a:extLst>
                    <a:ext uri="{9D8B030D-6E8A-4147-A177-3AD203B41FA5}">
                      <a16:colId xmlns:a16="http://schemas.microsoft.com/office/drawing/2014/main" val="20002"/>
                    </a:ext>
                  </a:extLst>
                </a:gridCol>
                <a:gridCol w="819400">
                  <a:extLst>
                    <a:ext uri="{9D8B030D-6E8A-4147-A177-3AD203B41FA5}">
                      <a16:colId xmlns:a16="http://schemas.microsoft.com/office/drawing/2014/main" val="20003"/>
                    </a:ext>
                  </a:extLst>
                </a:gridCol>
                <a:gridCol w="1027783">
                  <a:extLst>
                    <a:ext uri="{9D8B030D-6E8A-4147-A177-3AD203B41FA5}">
                      <a16:colId xmlns:a16="http://schemas.microsoft.com/office/drawing/2014/main" val="20004"/>
                    </a:ext>
                  </a:extLst>
                </a:gridCol>
                <a:gridCol w="1249185">
                  <a:extLst>
                    <a:ext uri="{9D8B030D-6E8A-4147-A177-3AD203B41FA5}">
                      <a16:colId xmlns:a16="http://schemas.microsoft.com/office/drawing/2014/main" val="20005"/>
                    </a:ext>
                  </a:extLst>
                </a:gridCol>
                <a:gridCol w="912587">
                  <a:extLst>
                    <a:ext uri="{9D8B030D-6E8A-4147-A177-3AD203B41FA5}">
                      <a16:colId xmlns:a16="http://schemas.microsoft.com/office/drawing/2014/main" val="20006"/>
                    </a:ext>
                  </a:extLst>
                </a:gridCol>
                <a:gridCol w="862605">
                  <a:extLst>
                    <a:ext uri="{9D8B030D-6E8A-4147-A177-3AD203B41FA5}">
                      <a16:colId xmlns:a16="http://schemas.microsoft.com/office/drawing/2014/main" val="20007"/>
                    </a:ext>
                  </a:extLst>
                </a:gridCol>
                <a:gridCol w="1149584">
                  <a:extLst>
                    <a:ext uri="{9D8B030D-6E8A-4147-A177-3AD203B41FA5}">
                      <a16:colId xmlns:a16="http://schemas.microsoft.com/office/drawing/2014/main" val="20008"/>
                    </a:ext>
                  </a:extLst>
                </a:gridCol>
                <a:gridCol w="2163217">
                  <a:extLst>
                    <a:ext uri="{9D8B030D-6E8A-4147-A177-3AD203B41FA5}">
                      <a16:colId xmlns:a16="http://schemas.microsoft.com/office/drawing/2014/main" val="20009"/>
                    </a:ext>
                  </a:extLst>
                </a:gridCol>
              </a:tblGrid>
              <a:tr h="467999">
                <a:tc>
                  <a:txBody>
                    <a:bodyPr/>
                    <a:lstStyle/>
                    <a:p>
                      <a:pPr algn="ctr" eaLnBrk="1" fontAlgn="ctr" latinLnBrk="0" hangingPunct="0">
                        <a:lnSpc>
                          <a:spcPct val="100000"/>
                        </a:lnSpc>
                      </a:pPr>
                      <a:r>
                        <a:rPr lang="zh-CN" altLang="zh-CN" sz="2400" b="0" i="0" u="none">
                          <a:solidFill>
                            <a:srgbClr val="000000"/>
                          </a:solidFill>
                          <a:effectLst/>
                          <a:latin typeface="Times New Roman" pitchFamily="24"/>
                          <a:ea typeface="宋体" pitchFamily="24"/>
                          <a:sym typeface="_⨹_1_74073,isEnd"/>
                        </a:rPr>
                        <a:t>染</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sym typeface=",isEnd"/>
                        </a:rPr>
                        <a:t>色</a:t>
                      </a:r>
                    </a:p>
                    <a:p>
                      <a:pPr algn="ctr" eaLnBrk="1" fontAlgn="ctr" latinLnBrk="0" hangingPunct="0">
                        <a:lnSpc>
                          <a:spcPct val="100000"/>
                        </a:lnSpc>
                      </a:pPr>
                      <a:r>
                        <a:rPr lang="zh-CN" altLang="zh-CN" sz="2400" b="0" i="0" u="none">
                          <a:solidFill>
                            <a:srgbClr val="000000"/>
                          </a:solidFill>
                          <a:effectLst/>
                          <a:latin typeface="Times New Roman" pitchFamily="24"/>
                          <a:ea typeface="宋体" pitchFamily="24"/>
                          <a:sym typeface="_⨹_1_5b080,isEnd"/>
                        </a:rPr>
                        <a:t>体</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sym typeface=",isEnd"/>
                        </a:rPr>
                        <a:t>行</a:t>
                      </a:r>
                    </a:p>
                    <a:p>
                      <a:pPr algn="ctr" eaLnBrk="1" fontAlgn="ctr" latinLnBrk="0" hangingPunct="0">
                        <a:lnSpc>
                          <a:spcPct val="100000"/>
                        </a:lnSpc>
                      </a:pPr>
                      <a:r>
                        <a:rPr lang="zh-CN" altLang="zh-CN" sz="2400" b="0" i="0" u="none">
                          <a:solidFill>
                            <a:srgbClr val="000000"/>
                          </a:solidFill>
                          <a:effectLst/>
                          <a:latin typeface="Times New Roman" pitchFamily="24"/>
                          <a:ea typeface="宋体" pitchFamily="24"/>
                          <a:sym typeface=",isEnd"/>
                        </a:rPr>
                        <a:t>为</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l" eaLnBrk="1" fontAlgn="ctr" latinLnBrk="0" hangingPunct="0">
                        <a:lnSpc>
                          <a:spcPct val="100000"/>
                        </a:lnSpc>
                      </a:pPr>
                      <a:r>
                        <a:rPr sz="24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1200" u="sng">
                          <a:solidFill>
                            <a:srgbClr val="000000"/>
                          </a:solidFill>
                          <a:uFill>
                            <a:solidFill>
                              <a:srgbClr val="000000"/>
                            </a:solidFill>
                          </a:uFill>
                          <a:latin typeface="Times New Roman"/>
                        </a:rPr>
                        <a:t> </a:t>
                      </a:r>
                      <a:r>
                        <a:rPr sz="100" spc="-100">
                          <a:latin typeface="Times New Roman"/>
                        </a:rPr>
                        <a:t>⁠</a:t>
                      </a:r>
                      <a:br>
                        <a:rPr lang="zh-CN" altLang="zh-CN" sz="2400" b="0" i="0" u="sng">
                          <a:solidFill>
                            <a:srgbClr val="FF0000">
                              <a:alpha val="0"/>
                            </a:srgbClr>
                          </a:solidFill>
                          <a:effectLst/>
                          <a:uFill>
                            <a:solidFill>
                              <a:srgbClr val="000000"/>
                            </a:solidFill>
                          </a:uFill>
                          <a:latin typeface="Times New Roman" pitchFamily="24"/>
                          <a:ea typeface="宋体" pitchFamily="24"/>
                          <a:sym typeface="W:6.005039,H:28.8"/>
                        </a:rPr>
                      </a:br>
                      <a:r>
                        <a:rPr sz="24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1200" u="sng">
                          <a:solidFill>
                            <a:srgbClr val="000000"/>
                          </a:solidFill>
                          <a:uFill>
                            <a:solidFill>
                              <a:srgbClr val="000000"/>
                            </a:solidFill>
                          </a:uFill>
                          <a:latin typeface="Times New Roman"/>
                        </a:rPr>
                        <a:t> </a:t>
                      </a:r>
                      <a:r>
                        <a:rPr sz="100" spc="-100">
                          <a:latin typeface="Times New Roman"/>
                        </a:rPr>
                        <a:t>⁠</a:t>
                      </a:r>
                      <a:br>
                        <a:rPr lang="zh-CN" altLang="zh-CN" sz="2400" b="0" i="0" u="sng">
                          <a:solidFill>
                            <a:srgbClr val="FF0000">
                              <a:alpha val="0"/>
                            </a:srgbClr>
                          </a:solidFill>
                          <a:effectLst/>
                          <a:uFill>
                            <a:solidFill>
                              <a:srgbClr val="000000"/>
                            </a:solidFill>
                          </a:uFill>
                          <a:latin typeface="Times New Roman" pitchFamily="24"/>
                          <a:ea typeface="宋体" pitchFamily="24"/>
                          <a:sym typeface="W:6.005039,H:28.8"/>
                        </a:rPr>
                      </a:br>
                      <a:r>
                        <a:rPr sz="24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1200" u="sng">
                          <a:solidFill>
                            <a:srgbClr val="000000"/>
                          </a:solidFill>
                          <a:uFill>
                            <a:solidFill>
                              <a:srgbClr val="000000"/>
                            </a:solidFill>
                          </a:uFill>
                          <a:latin typeface="Times New Roman"/>
                        </a:rPr>
                        <a:t> </a:t>
                      </a:r>
                      <a:r>
                        <a:rPr sz="100" spc="-100">
                          <a:latin typeface="Times New Roman"/>
                        </a:rPr>
                        <a:t>⁠</a:t>
                      </a:r>
                      <a:br>
                        <a:rPr lang="zh-CN" altLang="zh-CN" sz="2400" b="0" i="0" u="sng">
                          <a:solidFill>
                            <a:srgbClr val="FF0000">
                              <a:alpha val="0"/>
                            </a:srgbClr>
                          </a:solidFill>
                          <a:effectLst/>
                          <a:uFill>
                            <a:solidFill>
                              <a:srgbClr val="000000"/>
                            </a:solidFill>
                          </a:uFill>
                          <a:latin typeface="Times New Roman" pitchFamily="24"/>
                          <a:ea typeface="宋体" pitchFamily="24"/>
                          <a:sym typeface="W:6.005039,H:28.8"/>
                        </a:rPr>
                      </a:br>
                      <a:r>
                        <a:rPr sz="24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1200" u="sng">
                          <a:solidFill>
                            <a:srgbClr val="000000"/>
                          </a:solidFill>
                          <a:uFill>
                            <a:solidFill>
                              <a:srgbClr val="000000"/>
                            </a:solidFill>
                          </a:uFill>
                          <a:latin typeface="Times New Roman"/>
                        </a:rPr>
                        <a:t> </a:t>
                      </a:r>
                      <a:r>
                        <a:rPr sz="100" spc="-100">
                          <a:latin typeface="Times New Roman"/>
                        </a:rPr>
                        <a:t>⁠</a:t>
                      </a:r>
                      <a:br>
                        <a:rPr lang="zh-CN" altLang="zh-CN" sz="2400" b="0" i="0" u="sng">
                          <a:solidFill>
                            <a:srgbClr val="FF0000">
                              <a:alpha val="0"/>
                            </a:srgbClr>
                          </a:solidFill>
                          <a:effectLst/>
                          <a:uFill>
                            <a:solidFill>
                              <a:srgbClr val="000000"/>
                            </a:solidFill>
                          </a:uFill>
                          <a:latin typeface="Times New Roman" pitchFamily="24"/>
                          <a:ea typeface="宋体" pitchFamily="24"/>
                          <a:sym typeface="W:6.005039,H:28.8"/>
                        </a:rPr>
                      </a:br>
                      <a:r>
                        <a:rPr sz="26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1200" u="sng">
                          <a:solidFill>
                            <a:srgbClr val="000000"/>
                          </a:solidFill>
                          <a:uFill>
                            <a:solidFill>
                              <a:srgbClr val="000000"/>
                            </a:solidFill>
                          </a:uFill>
                          <a:latin typeface="Times New Roman"/>
                        </a:rPr>
                        <a:t> </a:t>
                      </a:r>
                      <a:r>
                        <a:rPr sz="100" spc="-100">
                          <a:latin typeface="Times New Roman"/>
                        </a:rPr>
                        <a:t>⁠</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l" eaLnBrk="1" fontAlgn="ctr" latinLnBrk="0" hangingPunct="0">
                        <a:lnSpc>
                          <a:spcPct val="100000"/>
                        </a:lnSpc>
                      </a:pPr>
                      <a:r>
                        <a:rPr lang="zh-CN" altLang="zh-CN" sz="2400" b="0" i="0" u="none" dirty="0">
                          <a:solidFill>
                            <a:srgbClr val="000000"/>
                          </a:solidFill>
                          <a:effectLst/>
                          <a:latin typeface="Times New Roman" pitchFamily="24"/>
                          <a:ea typeface="宋体" pitchFamily="24"/>
                          <a:sym typeface="_⨹_2_0891a,isEnd"/>
                        </a:rPr>
                        <a:t>同源</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_⨹_2_1f936,isEnd"/>
                        </a:rPr>
                        <a:t>染色</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体</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2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000000"/>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200" u="sng" dirty="0">
                          <a:solidFill>
                            <a:srgbClr val="000000"/>
                          </a:solidFill>
                          <a:uFill>
                            <a:solidFill>
                              <a:srgbClr val="000000"/>
                            </a:solidFill>
                          </a:uFill>
                          <a:latin typeface="Times New Roman"/>
                        </a:rPr>
                        <a:t> </a:t>
                      </a:r>
                      <a:r>
                        <a:rPr sz="100" spc="-100" dirty="0">
                          <a:latin typeface="Times New Roman"/>
                        </a:rPr>
                        <a:t>⁠</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00" spc="-100" dirty="0">
                          <a:latin typeface="Times New Roman"/>
                        </a:rPr>
                        <a:t>⁠</a:t>
                      </a:r>
                      <a:br>
                        <a:rPr lang="zh-CN" altLang="zh-CN" sz="100" b="0" i="0" spc="-100" dirty="0">
                          <a:solidFill>
                            <a:srgbClr val="000000"/>
                          </a:solidFill>
                          <a:effectLst/>
                          <a:latin typeface="Times New Roman" pitchFamily="24"/>
                          <a:ea typeface="宋体" pitchFamily="24"/>
                        </a:rPr>
                      </a:b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_⨹_1_253dc,isEnd"/>
                        </a:rPr>
                        <a:t>形</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成</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2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000000"/>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FF0000">
                              <a:alpha val="0"/>
                            </a:srgbClr>
                          </a:solidFill>
                          <a:effectLst/>
                          <a:uFill>
                            <a:solidFill>
                              <a:srgbClr val="000000"/>
                            </a:solidFill>
                          </a:uFill>
                          <a:latin typeface="Times New Roman" pitchFamily="24"/>
                          <a:ea typeface="宋体" pitchFamily="24"/>
                          <a:sym typeface="W:6.005039,H:28.8"/>
                        </a:rPr>
                      </a:br>
                      <a:r>
                        <a:rPr sz="26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l" eaLnBrk="1" fontAlgn="ctr" latinLnBrk="0" hangingPunct="0">
                        <a:lnSpc>
                          <a:spcPct val="100000"/>
                        </a:lnSpc>
                      </a:pPr>
                      <a:r>
                        <a:rPr lang="zh-CN" altLang="zh-CN" sz="2400" b="0" i="0" u="none" dirty="0">
                          <a:solidFill>
                            <a:srgbClr val="000000"/>
                          </a:solidFill>
                          <a:effectLst/>
                          <a:latin typeface="Times New Roman" pitchFamily="24"/>
                          <a:ea typeface="宋体" pitchFamily="24"/>
                          <a:sym typeface="_⨹_2_a317d,isEnd"/>
                        </a:rPr>
                        <a:t>四分</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_⨹_2_bba06,isEnd"/>
                        </a:rPr>
                        <a:t>体排</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_⨹_1_ad734,isEnd"/>
                        </a:rPr>
                        <a:t>列</a:t>
                      </a:r>
                      <a:r>
                        <a:rPr lang="zh-CN" altLang="zh-CN" sz="2400" b="0" i="0" u="none" dirty="0">
                          <a:solidFill>
                            <a:srgbClr val="000000"/>
                          </a:solidFill>
                          <a:effectLst/>
                          <a:latin typeface="Times New Roman" pitchFamily="24"/>
                          <a:ea typeface="宋体" pitchFamily="24"/>
                        </a:rPr>
                        <a:t>在</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br>
                        <a:rPr lang="zh-CN" altLang="zh-CN" sz="2400" b="0" i="0" u="sng" dirty="0">
                          <a:solidFill>
                            <a:srgbClr val="000000"/>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FF0000">
                              <a:alpha val="0"/>
                            </a:srgbClr>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br>
                        <a:rPr lang="zh-CN" altLang="zh-CN" sz="100" b="0" i="0" spc="-100"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isEnd"/>
                        </a:rPr>
                        <a:t>上</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l" eaLnBrk="1" fontAlgn="ctr" latinLnBrk="0" hangingPunct="0">
                        <a:lnSpc>
                          <a:spcPct val="100000"/>
                        </a:lnSpc>
                      </a:pP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FF0000">
                              <a:alpha val="0"/>
                            </a:srgbClr>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FF0000">
                              <a:alpha val="0"/>
                            </a:srgbClr>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00" spc="-100" dirty="0">
                          <a:latin typeface="Times New Roman"/>
                        </a:rPr>
                        <a:t>⁠</a:t>
                      </a:r>
                      <a:r>
                        <a:rPr lang="zh-CN" altLang="zh-CN" sz="2400" b="0" i="0" u="none" dirty="0">
                          <a:solidFill>
                            <a:srgbClr val="000000"/>
                          </a:solidFill>
                          <a:effectLst/>
                          <a:latin typeface="Times New Roman" pitchFamily="24"/>
                          <a:ea typeface="宋体" pitchFamily="24"/>
                          <a:sym typeface="_⨹_1_a3a78,isEnd"/>
                        </a:rPr>
                        <a:t>分</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离</a:t>
                      </a:r>
                      <a:r>
                        <a:rPr lang="zh-CN" altLang="zh-CN" sz="2400" b="0" i="0" u="none" dirty="0">
                          <a:solidFill>
                            <a:srgbClr val="000000"/>
                          </a:solidFill>
                          <a:effectLst/>
                          <a:latin typeface="宋体" pitchFamily="24"/>
                          <a:ea typeface="宋体" pitchFamily="24"/>
                          <a:sym typeface="_⨹_1_54684,isEnd"/>
                        </a:rPr>
                        <a:t>、</a:t>
                      </a:r>
                      <a:br>
                        <a:rPr lang="zh-CN" altLang="zh-CN" sz="2400" b="0" i="0" u="none" dirty="0">
                          <a:solidFill>
                            <a:srgbClr val="000000"/>
                          </a:solidFill>
                          <a:effectLst/>
                          <a:latin typeface="宋体" pitchFamily="24"/>
                          <a:ea typeface="宋体" pitchFamily="24"/>
                        </a:rPr>
                      </a:br>
                      <a:r>
                        <a:rPr lang="zh-CN" altLang="zh-CN" sz="2400" b="0" i="0" u="none" dirty="0">
                          <a:solidFill>
                            <a:srgbClr val="000000"/>
                          </a:solidFill>
                          <a:effectLst/>
                          <a:latin typeface="Times New Roman" pitchFamily="24"/>
                          <a:ea typeface="宋体" pitchFamily="24"/>
                          <a:sym typeface="_⨹_2_2bca5,isEnd"/>
                        </a:rPr>
                        <a:t>非同</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_⨹_2_caaf0,isEnd"/>
                        </a:rPr>
                        <a:t>源染</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_⨹_2_9b38e,isEnd"/>
                        </a:rPr>
                        <a:t>色体</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_⨹_2_2139a,isEnd"/>
                        </a:rPr>
                        <a:t>自由</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isEnd"/>
                        </a:rPr>
                        <a:t>组合</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l" eaLnBrk="1" fontAlgn="ctr" latinLnBrk="0" hangingPunct="0">
                        <a:lnSpc>
                          <a:spcPct val="100000"/>
                        </a:lnSpc>
                      </a:pPr>
                      <a:r>
                        <a:rPr lang="zh-CN" altLang="zh-CN" sz="2400" b="0" i="0" u="none" dirty="0">
                          <a:solidFill>
                            <a:srgbClr val="000000"/>
                          </a:solidFill>
                          <a:effectLst/>
                          <a:latin typeface="Times New Roman" pitchFamily="24"/>
                          <a:ea typeface="宋体" pitchFamily="24"/>
                          <a:sym typeface="_⨹_3_3cc37,isEnd"/>
                        </a:rPr>
                        <a:t>染色</a:t>
                      </a:r>
                      <a:endParaRPr lang="en-US" altLang="zh-CN" sz="2400" b="0" i="0" u="none" dirty="0">
                        <a:solidFill>
                          <a:srgbClr val="000000"/>
                        </a:solidFill>
                        <a:effectLst/>
                        <a:latin typeface="Times New Roman" pitchFamily="24"/>
                        <a:ea typeface="宋体" pitchFamily="24"/>
                        <a:sym typeface="_⨹_3_3cc37,isEnd"/>
                      </a:endParaRPr>
                    </a:p>
                    <a:p>
                      <a:pPr algn="l" eaLnBrk="1" fontAlgn="ctr" latinLnBrk="0" hangingPunct="0">
                        <a:lnSpc>
                          <a:spcPct val="100000"/>
                        </a:lnSpc>
                      </a:pPr>
                      <a:r>
                        <a:rPr lang="zh-CN" altLang="zh-CN" sz="2400" b="0" i="0" u="none" dirty="0">
                          <a:solidFill>
                            <a:srgbClr val="000000"/>
                          </a:solidFill>
                          <a:effectLst/>
                          <a:latin typeface="Times New Roman" pitchFamily="24"/>
                          <a:ea typeface="宋体" pitchFamily="24"/>
                          <a:sym typeface="_⨹_3_3cc37,isEnd"/>
                        </a:rPr>
                        <a:t>体</a:t>
                      </a:r>
                      <a:r>
                        <a:rPr lang="zh-CN" altLang="zh-CN" sz="2400" b="0" i="0" u="none" dirty="0">
                          <a:solidFill>
                            <a:srgbClr val="000000"/>
                          </a:solidFill>
                          <a:effectLst/>
                          <a:latin typeface="Times New Roman" pitchFamily="24"/>
                          <a:ea typeface="宋体" pitchFamily="24"/>
                          <a:sym typeface="_⨹_1_bad83,isEnd"/>
                        </a:rPr>
                        <a:t>数</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目</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FF0000">
                              <a:alpha val="0"/>
                            </a:srgbClr>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r>
                        <a:rPr lang="zh-CN" altLang="zh-CN" sz="2400" b="0" i="0" u="none" dirty="0">
                          <a:solidFill>
                            <a:srgbClr val="000000"/>
                          </a:solidFill>
                          <a:effectLst/>
                          <a:latin typeface="宋体" pitchFamily="24"/>
                          <a:ea typeface="宋体" pitchFamily="24"/>
                          <a:sym typeface=",isEnd"/>
                        </a:rPr>
                        <a:t>，</a:t>
                      </a:r>
                    </a:p>
                    <a:p>
                      <a:pPr algn="l" eaLnBrk="1" fontAlgn="ctr" latinLnBrk="0" hangingPunct="0">
                        <a:lnSpc>
                          <a:spcPct val="100000"/>
                        </a:lnSpc>
                      </a:pPr>
                      <a:r>
                        <a:rPr lang="zh-CN" altLang="zh-CN" sz="2400" b="0" i="0" u="none" dirty="0">
                          <a:solidFill>
                            <a:srgbClr val="000000"/>
                          </a:solidFill>
                          <a:effectLst/>
                          <a:latin typeface="Times New Roman" pitchFamily="24"/>
                          <a:ea typeface="宋体" pitchFamily="24"/>
                        </a:rPr>
                        <a:t>无</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FF0000">
                              <a:alpha val="0"/>
                            </a:srgbClr>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4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FF0000">
                              <a:alpha val="0"/>
                            </a:srgbClr>
                          </a:solidFill>
                          <a:effectLst/>
                          <a:uFill>
                            <a:solidFill>
                              <a:srgbClr val="000000"/>
                            </a:solidFill>
                          </a:uFill>
                          <a:latin typeface="Times New Roman" pitchFamily="24"/>
                          <a:ea typeface="宋体" pitchFamily="24"/>
                          <a:sym typeface="W:6.005039,H:28.8"/>
                        </a:rPr>
                      </a:br>
                      <a:r>
                        <a:rPr sz="26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l" eaLnBrk="1" fontAlgn="ctr" latinLnBrk="0" hangingPunct="0">
                        <a:lnSpc>
                          <a:spcPct val="100000"/>
                        </a:lnSpc>
                      </a:pPr>
                      <a:r>
                        <a:rPr lang="zh-CN" altLang="zh-CN" sz="2400" b="0" i="0" u="none" dirty="0">
                          <a:solidFill>
                            <a:srgbClr val="000000"/>
                          </a:solidFill>
                          <a:effectLst/>
                          <a:latin typeface="Times New Roman" pitchFamily="24"/>
                          <a:ea typeface="宋体" pitchFamily="24"/>
                          <a:sym typeface="_⨹_2_b417c,isEnd"/>
                        </a:rPr>
                        <a:t>着丝</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isEnd"/>
                        </a:rPr>
                        <a:t>粒排</a:t>
                      </a:r>
                    </a:p>
                    <a:p>
                      <a:pPr algn="l" eaLnBrk="1" fontAlgn="ctr" latinLnBrk="0" hangingPunct="0">
                        <a:lnSpc>
                          <a:spcPct val="100000"/>
                        </a:lnSpc>
                      </a:pPr>
                      <a:r>
                        <a:rPr lang="zh-CN" altLang="zh-CN" sz="2400" b="0" i="0" u="none" dirty="0">
                          <a:solidFill>
                            <a:srgbClr val="000000"/>
                          </a:solidFill>
                          <a:effectLst/>
                          <a:latin typeface="Times New Roman" pitchFamily="24"/>
                          <a:ea typeface="宋体" pitchFamily="24"/>
                          <a:sym typeface="_⨹_1_4e744,isEnd"/>
                        </a:rPr>
                        <a:t>列</a:t>
                      </a:r>
                      <a:r>
                        <a:rPr lang="zh-CN" altLang="zh-CN" sz="2400" b="0" i="0" u="none" dirty="0">
                          <a:solidFill>
                            <a:srgbClr val="000000"/>
                          </a:solidFill>
                          <a:effectLst/>
                          <a:latin typeface="Times New Roman" pitchFamily="24"/>
                          <a:ea typeface="宋体" pitchFamily="24"/>
                        </a:rPr>
                        <a:t>于</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200" u="sng" dirty="0">
                          <a:solidFill>
                            <a:srgbClr val="000000"/>
                          </a:solidFill>
                          <a:uFill>
                            <a:solidFill>
                              <a:srgbClr val="000000"/>
                            </a:solidFill>
                          </a:uFill>
                          <a:latin typeface="Times New Roman"/>
                        </a:rPr>
                        <a:t> </a:t>
                      </a:r>
                      <a:br>
                        <a:rPr lang="zh-CN" altLang="zh-CN" sz="2400" b="0" i="0" u="sng" dirty="0">
                          <a:solidFill>
                            <a:srgbClr val="000000"/>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FF0000">
                              <a:alpha val="0"/>
                            </a:srgbClr>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br>
                        <a:rPr lang="zh-CN" altLang="zh-CN" sz="100" b="0" i="0" spc="-100"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isEnd"/>
                        </a:rPr>
                        <a:t>上</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l" eaLnBrk="1" fontAlgn="ctr" latinLnBrk="0" hangingPunct="0">
                        <a:lnSpc>
                          <a:spcPct val="100000"/>
                        </a:lnSpc>
                      </a:pPr>
                      <a:r>
                        <a:rPr lang="zh-CN" altLang="zh-CN" sz="2400" b="0" i="0" u="none" dirty="0">
                          <a:solidFill>
                            <a:srgbClr val="000000"/>
                          </a:solidFill>
                          <a:effectLst/>
                          <a:latin typeface="Times New Roman" pitchFamily="24"/>
                          <a:ea typeface="宋体" pitchFamily="24"/>
                          <a:sym typeface="_⨹_2_41175,isEnd"/>
                        </a:rPr>
                        <a:t>着丝</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粒</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2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000000"/>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200" u="sng" dirty="0">
                          <a:solidFill>
                            <a:srgbClr val="000000"/>
                          </a:solidFill>
                          <a:uFill>
                            <a:solidFill>
                              <a:srgbClr val="000000"/>
                            </a:solidFill>
                          </a:uFill>
                          <a:latin typeface="Times New Roman"/>
                        </a:rPr>
                        <a:t> </a:t>
                      </a:r>
                      <a:r>
                        <a:rPr sz="100" spc="-100" dirty="0">
                          <a:latin typeface="Times New Roman"/>
                        </a:rPr>
                        <a:t>⁠⁠</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_⨹_2_6fa1e,isEnd"/>
                        </a:rPr>
                        <a:t>色单</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_⨹_2_41d44,isEnd"/>
                        </a:rPr>
                        <a:t>体移</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_⨹_2_53fd0,isEnd"/>
                        </a:rPr>
                        <a:t>向细</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胞</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2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000000"/>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lang="en-US"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00" spc="-100" dirty="0">
                          <a:latin typeface="Times New Roman"/>
                        </a:rPr>
                        <a:t>⁠</a:t>
                      </a:r>
                    </a:p>
                  </a:txBody>
                  <a:tcPr anchor="ctr">
                    <a:lnL w="9522" cap="flat" cmpd="sng" algn="ctr">
                      <a:solidFill>
                        <a:srgbClr val="000000"/>
                      </a:solidFill>
                      <a:prstDash val="solid"/>
                      <a:round/>
                      <a:headEnd type="none" w="med" len="med"/>
                      <a:tailEnd type="none" w="med" len="me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l" eaLnBrk="1" fontAlgn="ctr" latinLnBrk="0" hangingPunct="0">
                        <a:lnSpc>
                          <a:spcPct val="100000"/>
                        </a:lnSpc>
                      </a:pPr>
                      <a:r>
                        <a:rPr lang="zh-CN" altLang="zh-CN" sz="2400" b="0" i="0" u="none" dirty="0">
                          <a:solidFill>
                            <a:srgbClr val="000000"/>
                          </a:solidFill>
                          <a:effectLst/>
                          <a:latin typeface="Times New Roman" pitchFamily="24"/>
                          <a:ea typeface="宋体" pitchFamily="24"/>
                          <a:sym typeface="_⨹_1_813dd,isEnd"/>
                        </a:rPr>
                        <a:t>核</a:t>
                      </a:r>
                      <a:r>
                        <a:rPr lang="zh-CN" altLang="zh-CN" sz="2400" b="0" i="0" u="none" dirty="0">
                          <a:solidFill>
                            <a:srgbClr val="000000"/>
                          </a:solidFill>
                          <a:effectLst/>
                          <a:latin typeface="Times New Roman" pitchFamily="24"/>
                          <a:ea typeface="宋体" pitchFamily="24"/>
                        </a:rPr>
                        <a:t>膜</a:t>
                      </a:r>
                      <a:r>
                        <a:rPr lang="zh-CN" altLang="zh-CN" sz="2400" b="0" i="0" u="none" dirty="0">
                          <a:solidFill>
                            <a:srgbClr val="000000"/>
                          </a:solidFill>
                          <a:effectLst/>
                          <a:latin typeface="宋体" pitchFamily="24"/>
                          <a:ea typeface="宋体" pitchFamily="24"/>
                          <a:sym typeface="_⨹_1_8cf34,isEnd"/>
                        </a:rPr>
                        <a:t>、</a:t>
                      </a:r>
                      <a:br>
                        <a:rPr lang="zh-CN" altLang="zh-CN" sz="2400" b="0" i="0" u="none" dirty="0">
                          <a:solidFill>
                            <a:srgbClr val="000000"/>
                          </a:solidFill>
                          <a:effectLst/>
                          <a:latin typeface="宋体" pitchFamily="24"/>
                          <a:ea typeface="宋体" pitchFamily="24"/>
                        </a:rPr>
                      </a:br>
                      <a:r>
                        <a:rPr lang="zh-CN" altLang="zh-CN" sz="2400" b="0" i="0" u="none" dirty="0">
                          <a:solidFill>
                            <a:srgbClr val="000000"/>
                          </a:solidFill>
                          <a:effectLst/>
                          <a:latin typeface="Times New Roman" pitchFamily="24"/>
                          <a:ea typeface="宋体" pitchFamily="24"/>
                          <a:sym typeface="_⨹_2_8fc10,isEnd"/>
                        </a:rPr>
                        <a:t>核仁</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_⨹_1_affab,isEnd"/>
                        </a:rPr>
                        <a:t>重</a:t>
                      </a:r>
                      <a:r>
                        <a:rPr lang="zh-CN" altLang="zh-CN" sz="2400" b="0" i="0" u="none" dirty="0">
                          <a:solidFill>
                            <a:srgbClr val="000000"/>
                          </a:solidFill>
                          <a:effectLst/>
                          <a:latin typeface="Times New Roman" pitchFamily="24"/>
                          <a:ea typeface="宋体" pitchFamily="24"/>
                        </a:rPr>
                        <a:t>现</a:t>
                      </a:r>
                      <a:r>
                        <a:rPr lang="zh-CN" altLang="zh-CN" sz="2400" b="0" i="0" u="none" dirty="0">
                          <a:solidFill>
                            <a:srgbClr val="000000"/>
                          </a:solidFill>
                          <a:effectLst/>
                          <a:latin typeface="宋体" pitchFamily="24"/>
                          <a:ea typeface="宋体" pitchFamily="24"/>
                          <a:sym typeface="_⨹_1_3b7ed,isEnd"/>
                        </a:rPr>
                        <a:t>，</a:t>
                      </a:r>
                      <a:br>
                        <a:rPr lang="zh-CN" altLang="zh-CN" sz="2400" b="0" i="0" u="none" dirty="0">
                          <a:solidFill>
                            <a:srgbClr val="000000"/>
                          </a:solidFill>
                          <a:effectLst/>
                          <a:latin typeface="宋体" pitchFamily="24"/>
                          <a:ea typeface="宋体" pitchFamily="24"/>
                        </a:rPr>
                      </a:br>
                      <a:r>
                        <a:rPr lang="zh-CN" altLang="zh-CN" sz="2400" b="0" i="0" u="none" dirty="0">
                          <a:solidFill>
                            <a:srgbClr val="000000"/>
                          </a:solidFill>
                          <a:effectLst/>
                          <a:latin typeface="Times New Roman" pitchFamily="24"/>
                          <a:ea typeface="宋体" pitchFamily="24"/>
                          <a:sym typeface="_⨹_2_ac0ae,isEnd"/>
                        </a:rPr>
                        <a:t>染色</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_⨹_2_f4645,isEnd"/>
                        </a:rPr>
                        <a:t>体变</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_⨹_2_64748,isEnd"/>
                        </a:rPr>
                        <a:t>成染</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isEnd"/>
                        </a:rPr>
                        <a:t>色质</a:t>
                      </a:r>
                    </a:p>
                  </a:txBody>
                  <a:tcPr anchor="ctr">
                    <a:lnL w="9522" cap="flat" cmpd="sng" algn="ctr">
                      <a:solidFill>
                        <a:srgbClr val="000000"/>
                      </a:solidFill>
                      <a:prstDash val="solid"/>
                      <a:round/>
                      <a:headEnd type="none" w="med" len="med"/>
                      <a:tailEnd type="none" w="med" len="me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l" eaLnBrk="1" fontAlgn="ctr" latinLnBrk="0" hangingPunct="0">
                        <a:lnSpc>
                          <a:spcPct val="100000"/>
                        </a:lnSpc>
                      </a:pPr>
                      <a:r>
                        <a:rPr lang="zh-CN" altLang="zh-CN" sz="2400" b="0" i="0" u="none" dirty="0">
                          <a:solidFill>
                            <a:srgbClr val="000000"/>
                          </a:solidFill>
                          <a:effectLst/>
                          <a:latin typeface="Times New Roman" pitchFamily="24"/>
                          <a:ea typeface="宋体" pitchFamily="24"/>
                        </a:rPr>
                        <a:t>无</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6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FF0000">
                              <a:alpha val="0"/>
                            </a:srgbClr>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lang="zh-CN" altLang="zh-CN" sz="2400" b="0" i="0" u="none" dirty="0">
                          <a:solidFill>
                            <a:srgbClr val="000000"/>
                          </a:solidFill>
                          <a:effectLst/>
                          <a:latin typeface="Times New Roman" pitchFamily="24"/>
                          <a:ea typeface="宋体" pitchFamily="24"/>
                        </a:rPr>
                        <a:t>和</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4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FF0000">
                              <a:alpha val="0"/>
                            </a:srgbClr>
                          </a:solidFill>
                          <a:effectLst/>
                          <a:uFill>
                            <a:solidFill>
                              <a:srgbClr val="000000"/>
                            </a:solidFill>
                          </a:uFill>
                          <a:latin typeface="Times New Roman" pitchFamily="24"/>
                          <a:ea typeface="宋体" pitchFamily="24"/>
                          <a:sym typeface="W:6.005039,H:28.8"/>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400" u="sng" dirty="0">
                          <a:solidFill>
                            <a:srgbClr val="000000"/>
                          </a:solidFill>
                          <a:uFill>
                            <a:solidFill>
                              <a:srgbClr val="000000"/>
                            </a:solidFill>
                          </a:uFill>
                          <a:latin typeface="Times New Roman"/>
                        </a:rPr>
                        <a:t> </a:t>
                      </a:r>
                      <a:r>
                        <a:rPr lang="zh-CN" altLang="zh-CN" sz="2400" b="0" i="0" u="none" dirty="0">
                          <a:solidFill>
                            <a:srgbClr val="000000"/>
                          </a:solidFill>
                          <a:effectLst/>
                          <a:latin typeface="宋体" pitchFamily="24"/>
                          <a:ea typeface="宋体" pitchFamily="24"/>
                        </a:rPr>
                        <a:t>，</a:t>
                      </a:r>
                      <a:r>
                        <a:rPr lang="zh-CN" altLang="zh-CN" sz="2400" b="0" i="0" u="none" dirty="0">
                          <a:solidFill>
                            <a:srgbClr val="000000"/>
                          </a:solidFill>
                          <a:effectLst/>
                          <a:latin typeface="Times New Roman" pitchFamily="24"/>
                          <a:ea typeface="宋体" pitchFamily="24"/>
                          <a:sym typeface="_⨹_2_a9b08,isEnd"/>
                        </a:rPr>
                        <a:t>染色</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sym typeface="_⨹_6_199fe,isEnd"/>
                        </a:rPr>
                        <a:t>体数目是体细</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胞的</a:t>
                      </a:r>
                      <a:r>
                        <a:rPr sz="26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00" u="sng" dirty="0">
                          <a:solidFill>
                            <a:srgbClr val="000000"/>
                          </a:solidFill>
                          <a:uFill>
                            <a:solidFill>
                              <a:srgbClr val="000000"/>
                            </a:solidFill>
                          </a:uFill>
                          <a:latin typeface="Times New Roman"/>
                        </a:rPr>
                        <a:t> </a:t>
                      </a:r>
                      <a:r>
                        <a:rPr sz="100" spc="-100" dirty="0">
                          <a:latin typeface="Times New Roman"/>
                        </a:rPr>
                        <a:t>⁠</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0"/>
                  </a:ext>
                </a:extLst>
              </a:tr>
            </a:tbl>
          </a:graphicData>
        </a:graphic>
      </p:graphicFrame>
      <p:sp>
        <p:nvSpPr>
          <p:cNvPr id="2" name="文本框 1">
            <a:extLst>
              <a:ext uri="{FF2B5EF4-FFF2-40B4-BE49-F238E27FC236}">
                <a16:creationId xmlns:a16="http://schemas.microsoft.com/office/drawing/2014/main" id="{E456A599-C606-FC74-634D-AFC53462ED85}"/>
              </a:ext>
            </a:extLst>
          </p:cNvPr>
          <p:cNvSpPr txBox="1"/>
          <p:nvPr/>
        </p:nvSpPr>
        <p:spPr>
          <a:xfrm>
            <a:off x="1211453" y="2162808"/>
            <a:ext cx="561022" cy="459372"/>
          </a:xfrm>
          <a:prstGeom prst="rect">
            <a:avLst/>
          </a:prstGeom>
          <a:noFill/>
        </p:spPr>
        <p:txBody>
          <a:bodyPr vert="horz" wrap="none" rtlCol="0">
            <a:noAutofit/>
          </a:bodyPr>
          <a:lstStyle/>
          <a:p>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sym typeface="_⨹_1_3de65"/>
              </a:rPr>
              <a:t>染</a:t>
            </a:r>
            <a:b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br>
            <a:endParaRPr lang="zh-CN" altLang="en-US">
              <a:solidFill>
                <a:srgbClr val="FF0000"/>
              </a:solidFill>
            </a:endParaRPr>
          </a:p>
        </p:txBody>
      </p:sp>
      <p:sp>
        <p:nvSpPr>
          <p:cNvPr id="3" name="文本框 2">
            <a:extLst>
              <a:ext uri="{FF2B5EF4-FFF2-40B4-BE49-F238E27FC236}">
                <a16:creationId xmlns:a16="http://schemas.microsoft.com/office/drawing/2014/main" id="{92A68632-DDFA-5A05-FC4B-F17190FBB99F}"/>
              </a:ext>
            </a:extLst>
          </p:cNvPr>
          <p:cNvSpPr txBox="1"/>
          <p:nvPr/>
        </p:nvSpPr>
        <p:spPr>
          <a:xfrm>
            <a:off x="1211453" y="2528568"/>
            <a:ext cx="561022" cy="459372"/>
          </a:xfrm>
          <a:prstGeom prst="rect">
            <a:avLst/>
          </a:prstGeom>
          <a:noFill/>
        </p:spPr>
        <p:txBody>
          <a:bodyPr vert="horz" wrap="none" rtlCol="0">
            <a:noAutofit/>
          </a:bodyPr>
          <a:lstStyle/>
          <a:p>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sym typeface="_⨹_1_66c29"/>
              </a:rPr>
              <a:t>色</a:t>
            </a:r>
            <a:b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br>
            <a:endParaRPr lang="zh-CN" altLang="en-US">
              <a:solidFill>
                <a:srgbClr val="FF0000"/>
              </a:solidFill>
            </a:endParaRPr>
          </a:p>
        </p:txBody>
      </p:sp>
      <p:sp>
        <p:nvSpPr>
          <p:cNvPr id="4" name="文本框 3">
            <a:extLst>
              <a:ext uri="{FF2B5EF4-FFF2-40B4-BE49-F238E27FC236}">
                <a16:creationId xmlns:a16="http://schemas.microsoft.com/office/drawing/2014/main" id="{910A4781-5C85-3893-E1CA-731E1B49C8FA}"/>
              </a:ext>
            </a:extLst>
          </p:cNvPr>
          <p:cNvSpPr txBox="1"/>
          <p:nvPr/>
        </p:nvSpPr>
        <p:spPr>
          <a:xfrm>
            <a:off x="1211453" y="2894328"/>
            <a:ext cx="561022" cy="459372"/>
          </a:xfrm>
          <a:prstGeom prst="rect">
            <a:avLst/>
          </a:prstGeom>
          <a:noFill/>
        </p:spPr>
        <p:txBody>
          <a:bodyPr vert="horz" wrap="none" rtlCol="0">
            <a:noAutofit/>
          </a:bodyPr>
          <a:lstStyle/>
          <a:p>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sym typeface="_⨹_1_be246"/>
              </a:rPr>
              <a:t>体</a:t>
            </a:r>
            <a:b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br>
            <a:endParaRPr lang="zh-CN" altLang="en-US">
              <a:solidFill>
                <a:srgbClr val="FF0000"/>
              </a:solidFill>
            </a:endParaRPr>
          </a:p>
        </p:txBody>
      </p:sp>
      <p:sp>
        <p:nvSpPr>
          <p:cNvPr id="5" name="文本框 4">
            <a:extLst>
              <a:ext uri="{FF2B5EF4-FFF2-40B4-BE49-F238E27FC236}">
                <a16:creationId xmlns:a16="http://schemas.microsoft.com/office/drawing/2014/main" id="{FAA5529A-916A-9CB7-2DC5-68C4C4A17C31}"/>
              </a:ext>
            </a:extLst>
          </p:cNvPr>
          <p:cNvSpPr txBox="1"/>
          <p:nvPr/>
        </p:nvSpPr>
        <p:spPr>
          <a:xfrm>
            <a:off x="1211453" y="3260088"/>
            <a:ext cx="561022" cy="459372"/>
          </a:xfrm>
          <a:prstGeom prst="rect">
            <a:avLst/>
          </a:prstGeom>
          <a:noFill/>
        </p:spPr>
        <p:txBody>
          <a:bodyPr vert="horz" wrap="none" rtlCol="0">
            <a:noAutofit/>
          </a:bodyPr>
          <a:lstStyle/>
          <a:p>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sym typeface="_⨹_1_00b40"/>
              </a:rPr>
              <a:t>复</a:t>
            </a:r>
            <a:b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br>
            <a:endParaRPr lang="zh-CN" altLang="en-US">
              <a:solidFill>
                <a:srgbClr val="FF0000"/>
              </a:solidFill>
            </a:endParaRPr>
          </a:p>
        </p:txBody>
      </p:sp>
      <p:sp>
        <p:nvSpPr>
          <p:cNvPr id="6" name="文本框 5">
            <a:extLst>
              <a:ext uri="{FF2B5EF4-FFF2-40B4-BE49-F238E27FC236}">
                <a16:creationId xmlns:a16="http://schemas.microsoft.com/office/drawing/2014/main" id="{055770ED-2634-4AD1-3768-5E97370FA953}"/>
              </a:ext>
            </a:extLst>
          </p:cNvPr>
          <p:cNvSpPr txBox="1"/>
          <p:nvPr/>
        </p:nvSpPr>
        <p:spPr>
          <a:xfrm>
            <a:off x="1211453" y="3625848"/>
            <a:ext cx="484886" cy="459372"/>
          </a:xfrm>
          <a:prstGeom prst="rect">
            <a:avLst/>
          </a:prstGeom>
          <a:noFill/>
        </p:spPr>
        <p:txBody>
          <a:bodyPr vert="horz" wrap="none" rtlCol="0">
            <a:noAutofit/>
          </a:bodyPr>
          <a:lstStyle/>
          <a:p>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制</a:t>
            </a:r>
            <a:endParaRPr lang="zh-CN" altLang="en-US">
              <a:solidFill>
                <a:srgbClr val="FF0000"/>
              </a:solidFill>
            </a:endParaRPr>
          </a:p>
        </p:txBody>
      </p:sp>
      <p:sp>
        <p:nvSpPr>
          <p:cNvPr id="7" name="文本框 6">
            <a:extLst>
              <a:ext uri="{FF2B5EF4-FFF2-40B4-BE49-F238E27FC236}">
                <a16:creationId xmlns:a16="http://schemas.microsoft.com/office/drawing/2014/main" id="{1D8F5458-8C37-8358-51B3-71695FF3F3F3}"/>
              </a:ext>
            </a:extLst>
          </p:cNvPr>
          <p:cNvSpPr txBox="1"/>
          <p:nvPr/>
        </p:nvSpPr>
        <p:spPr>
          <a:xfrm>
            <a:off x="1846281" y="2672712"/>
            <a:ext cx="561022"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sym typeface="_⨹_1_ad6a1"/>
              </a:rPr>
              <a:t>联</a:t>
            </a:r>
            <a:b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br>
            <a:endParaRPr lang="zh-CN" altLang="en-US" dirty="0">
              <a:solidFill>
                <a:srgbClr val="FF0000"/>
              </a:solidFill>
            </a:endParaRPr>
          </a:p>
        </p:txBody>
      </p:sp>
      <p:sp>
        <p:nvSpPr>
          <p:cNvPr id="8" name="文本框 7">
            <a:extLst>
              <a:ext uri="{FF2B5EF4-FFF2-40B4-BE49-F238E27FC236}">
                <a16:creationId xmlns:a16="http://schemas.microsoft.com/office/drawing/2014/main" id="{B4E3483B-8497-51BA-1520-4FB93B83DC2D}"/>
              </a:ext>
            </a:extLst>
          </p:cNvPr>
          <p:cNvSpPr txBox="1"/>
          <p:nvPr/>
        </p:nvSpPr>
        <p:spPr>
          <a:xfrm>
            <a:off x="2210572" y="2664015"/>
            <a:ext cx="484886"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会</a:t>
            </a:r>
            <a:endParaRPr lang="zh-CN" altLang="en-US" dirty="0">
              <a:solidFill>
                <a:srgbClr val="FF0000"/>
              </a:solidFill>
            </a:endParaRPr>
          </a:p>
        </p:txBody>
      </p:sp>
      <p:sp>
        <p:nvSpPr>
          <p:cNvPr id="9" name="文本框 8">
            <a:extLst>
              <a:ext uri="{FF2B5EF4-FFF2-40B4-BE49-F238E27FC236}">
                <a16:creationId xmlns:a16="http://schemas.microsoft.com/office/drawing/2014/main" id="{FF57323A-DCDE-C107-F256-749CE90DB775}"/>
              </a:ext>
            </a:extLst>
          </p:cNvPr>
          <p:cNvSpPr txBox="1"/>
          <p:nvPr/>
        </p:nvSpPr>
        <p:spPr>
          <a:xfrm>
            <a:off x="1894030" y="3824856"/>
            <a:ext cx="865823"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sym typeface="_⨹_2_6df23"/>
              </a:rPr>
              <a:t>四分</a:t>
            </a:r>
            <a:b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br>
            <a:endParaRPr lang="zh-CN" altLang="en-US" dirty="0">
              <a:solidFill>
                <a:srgbClr val="FF0000"/>
              </a:solidFill>
            </a:endParaRPr>
          </a:p>
        </p:txBody>
      </p:sp>
      <p:sp>
        <p:nvSpPr>
          <p:cNvPr id="10" name="文本框 9">
            <a:extLst>
              <a:ext uri="{FF2B5EF4-FFF2-40B4-BE49-F238E27FC236}">
                <a16:creationId xmlns:a16="http://schemas.microsoft.com/office/drawing/2014/main" id="{409EA9B0-D57D-FABC-290E-5BD6278FCFD4}"/>
              </a:ext>
            </a:extLst>
          </p:cNvPr>
          <p:cNvSpPr txBox="1"/>
          <p:nvPr/>
        </p:nvSpPr>
        <p:spPr>
          <a:xfrm>
            <a:off x="1846281" y="4195593"/>
            <a:ext cx="484886"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体</a:t>
            </a:r>
            <a:endParaRPr lang="zh-CN" altLang="en-US" dirty="0">
              <a:solidFill>
                <a:srgbClr val="FF0000"/>
              </a:solidFill>
            </a:endParaRPr>
          </a:p>
        </p:txBody>
      </p:sp>
      <p:sp>
        <p:nvSpPr>
          <p:cNvPr id="11" name="文本框 10">
            <a:extLst>
              <a:ext uri="{FF2B5EF4-FFF2-40B4-BE49-F238E27FC236}">
                <a16:creationId xmlns:a16="http://schemas.microsoft.com/office/drawing/2014/main" id="{86EDEB99-FB93-8C39-9685-8C893CE593EC}"/>
              </a:ext>
            </a:extLst>
          </p:cNvPr>
          <p:cNvSpPr txBox="1"/>
          <p:nvPr/>
        </p:nvSpPr>
        <p:spPr>
          <a:xfrm>
            <a:off x="2785816" y="3123387"/>
            <a:ext cx="865823"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sym typeface="_⨹_2_ed371"/>
              </a:rPr>
              <a:t>赤道</a:t>
            </a:r>
            <a:b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br>
            <a:endParaRPr lang="zh-CN" altLang="en-US" dirty="0">
              <a:solidFill>
                <a:srgbClr val="FF0000"/>
              </a:solidFill>
            </a:endParaRPr>
          </a:p>
        </p:txBody>
      </p:sp>
      <p:sp>
        <p:nvSpPr>
          <p:cNvPr id="12" name="文本框 11">
            <a:extLst>
              <a:ext uri="{FF2B5EF4-FFF2-40B4-BE49-F238E27FC236}">
                <a16:creationId xmlns:a16="http://schemas.microsoft.com/office/drawing/2014/main" id="{A19987DA-42FB-0E81-3DBB-768C6CCF75A6}"/>
              </a:ext>
            </a:extLst>
          </p:cNvPr>
          <p:cNvSpPr txBox="1"/>
          <p:nvPr/>
        </p:nvSpPr>
        <p:spPr>
          <a:xfrm>
            <a:off x="2808529" y="3458424"/>
            <a:ext cx="484886"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板</a:t>
            </a:r>
            <a:endParaRPr lang="zh-CN" altLang="en-US" dirty="0">
              <a:solidFill>
                <a:srgbClr val="FF0000"/>
              </a:solidFill>
            </a:endParaRPr>
          </a:p>
        </p:txBody>
      </p:sp>
      <p:sp>
        <p:nvSpPr>
          <p:cNvPr id="13" name="文本框 12">
            <a:extLst>
              <a:ext uri="{FF2B5EF4-FFF2-40B4-BE49-F238E27FC236}">
                <a16:creationId xmlns:a16="http://schemas.microsoft.com/office/drawing/2014/main" id="{61DB4D8E-4CB0-248E-8FDF-B6336E01BF68}"/>
              </a:ext>
            </a:extLst>
          </p:cNvPr>
          <p:cNvSpPr txBox="1"/>
          <p:nvPr/>
        </p:nvSpPr>
        <p:spPr>
          <a:xfrm>
            <a:off x="3621013" y="1495515"/>
            <a:ext cx="561086"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sym typeface="_⨹_1_c90d1"/>
              </a:rPr>
              <a:t>同</a:t>
            </a:r>
            <a:r>
              <a:rPr lang="zh-CN" altLang="zh-CN" sz="2400" dirty="0">
                <a:solidFill>
                  <a:srgbClr val="FF0000"/>
                </a:solidFill>
                <a:uFill>
                  <a:solidFill>
                    <a:srgbClr val="000000"/>
                  </a:solidFill>
                </a:uFill>
                <a:latin typeface="Times New Roman" pitchFamily="24"/>
                <a:ea typeface="宋体" pitchFamily="24"/>
                <a:sym typeface="_⨹_2_8c5c6"/>
              </a:rPr>
              <a:t>源</a:t>
            </a:r>
            <a:b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br>
            <a:endParaRPr lang="zh-CN" altLang="en-US" dirty="0">
              <a:solidFill>
                <a:srgbClr val="FF0000"/>
              </a:solidFill>
            </a:endParaRPr>
          </a:p>
        </p:txBody>
      </p:sp>
      <p:sp>
        <p:nvSpPr>
          <p:cNvPr id="14" name="文本框 13">
            <a:extLst>
              <a:ext uri="{FF2B5EF4-FFF2-40B4-BE49-F238E27FC236}">
                <a16:creationId xmlns:a16="http://schemas.microsoft.com/office/drawing/2014/main" id="{986F3EE1-8B63-69D5-E487-11CB96100DF7}"/>
              </a:ext>
            </a:extLst>
          </p:cNvPr>
          <p:cNvSpPr txBox="1"/>
          <p:nvPr/>
        </p:nvSpPr>
        <p:spPr>
          <a:xfrm>
            <a:off x="3637703" y="1895420"/>
            <a:ext cx="865823"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sym typeface="_⨹_2_8c5c6"/>
              </a:rPr>
              <a:t>染</a:t>
            </a:r>
            <a:r>
              <a:rPr lang="zh-CN" altLang="zh-CN" sz="2400" dirty="0">
                <a:solidFill>
                  <a:srgbClr val="FF0000"/>
                </a:solidFill>
                <a:uFill>
                  <a:solidFill>
                    <a:srgbClr val="000000"/>
                  </a:solidFill>
                </a:uFill>
                <a:latin typeface="Times New Roman" pitchFamily="24"/>
                <a:ea typeface="宋体" pitchFamily="24"/>
                <a:sym typeface="_⨹_1_ffcb6"/>
              </a:rPr>
              <a:t>色</a:t>
            </a:r>
            <a:b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br>
            <a:endParaRPr lang="zh-CN" altLang="en-US" dirty="0">
              <a:solidFill>
                <a:srgbClr val="FF0000"/>
              </a:solidFill>
            </a:endParaRPr>
          </a:p>
        </p:txBody>
      </p:sp>
      <p:sp>
        <p:nvSpPr>
          <p:cNvPr id="15" name="文本框 14">
            <a:extLst>
              <a:ext uri="{FF2B5EF4-FFF2-40B4-BE49-F238E27FC236}">
                <a16:creationId xmlns:a16="http://schemas.microsoft.com/office/drawing/2014/main" id="{18C16F0A-98AC-D304-7934-01757CC9BAF5}"/>
              </a:ext>
            </a:extLst>
          </p:cNvPr>
          <p:cNvSpPr txBox="1"/>
          <p:nvPr/>
        </p:nvSpPr>
        <p:spPr>
          <a:xfrm>
            <a:off x="3561567" y="2162808"/>
            <a:ext cx="561022" cy="459372"/>
          </a:xfrm>
          <a:prstGeom prst="rect">
            <a:avLst/>
          </a:prstGeom>
          <a:noFill/>
        </p:spPr>
        <p:txBody>
          <a:bodyPr vert="horz" wrap="none" rtlCol="0">
            <a:noAutofit/>
          </a:bodyPr>
          <a:lstStyle/>
          <a:p>
            <a:r>
              <a:rPr lang="zh-CN" altLang="zh-CN" sz="2400" dirty="0">
                <a:solidFill>
                  <a:srgbClr val="FF0000"/>
                </a:solidFill>
                <a:uFill>
                  <a:solidFill>
                    <a:srgbClr val="000000"/>
                  </a:solidFill>
                </a:uFill>
                <a:latin typeface="Times New Roman" pitchFamily="24"/>
                <a:ea typeface="宋体" pitchFamily="24"/>
              </a:rPr>
              <a:t>体</a:t>
            </a:r>
            <a:b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br>
            <a:endParaRPr lang="zh-CN" altLang="en-US" dirty="0">
              <a:solidFill>
                <a:srgbClr val="FF0000"/>
              </a:solidFill>
            </a:endParaRPr>
          </a:p>
        </p:txBody>
      </p:sp>
      <p:sp>
        <p:nvSpPr>
          <p:cNvPr id="17" name="文本框 16">
            <a:extLst>
              <a:ext uri="{FF2B5EF4-FFF2-40B4-BE49-F238E27FC236}">
                <a16:creationId xmlns:a16="http://schemas.microsoft.com/office/drawing/2014/main" id="{6AE03EB1-7D40-5FD6-D083-C822A9A4FDC2}"/>
              </a:ext>
            </a:extLst>
          </p:cNvPr>
          <p:cNvSpPr txBox="1"/>
          <p:nvPr/>
        </p:nvSpPr>
        <p:spPr>
          <a:xfrm>
            <a:off x="5055934" y="2560596"/>
            <a:ext cx="561086"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sym typeface="_⨹_1_65daf"/>
              </a:rPr>
              <a:t>减</a:t>
            </a:r>
            <a:b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br>
            <a:endParaRPr lang="zh-CN" altLang="en-US" dirty="0">
              <a:solidFill>
                <a:srgbClr val="FF0000"/>
              </a:solidFill>
            </a:endParaRPr>
          </a:p>
        </p:txBody>
      </p:sp>
      <p:sp>
        <p:nvSpPr>
          <p:cNvPr id="18" name="文本框 17">
            <a:extLst>
              <a:ext uri="{FF2B5EF4-FFF2-40B4-BE49-F238E27FC236}">
                <a16:creationId xmlns:a16="http://schemas.microsoft.com/office/drawing/2014/main" id="{7E80943E-1391-ECA2-B405-5118A2070749}"/>
              </a:ext>
            </a:extLst>
          </p:cNvPr>
          <p:cNvSpPr txBox="1"/>
          <p:nvPr/>
        </p:nvSpPr>
        <p:spPr>
          <a:xfrm>
            <a:off x="4712432" y="2919525"/>
            <a:ext cx="484886"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半</a:t>
            </a:r>
            <a:endParaRPr lang="zh-CN" altLang="en-US" dirty="0">
              <a:solidFill>
                <a:srgbClr val="FF0000"/>
              </a:solidFill>
            </a:endParaRPr>
          </a:p>
        </p:txBody>
      </p:sp>
      <p:sp>
        <p:nvSpPr>
          <p:cNvPr id="19" name="文本框 18">
            <a:extLst>
              <a:ext uri="{FF2B5EF4-FFF2-40B4-BE49-F238E27FC236}">
                <a16:creationId xmlns:a16="http://schemas.microsoft.com/office/drawing/2014/main" id="{3D0D8980-1492-D931-7BC5-C7CED7BB18E5}"/>
              </a:ext>
            </a:extLst>
          </p:cNvPr>
          <p:cNvSpPr txBox="1"/>
          <p:nvPr/>
        </p:nvSpPr>
        <p:spPr>
          <a:xfrm>
            <a:off x="5132025" y="3228738"/>
            <a:ext cx="561086" cy="459372"/>
          </a:xfrm>
          <a:prstGeom prst="rect">
            <a:avLst/>
          </a:prstGeom>
          <a:noFill/>
        </p:spPr>
        <p:txBody>
          <a:bodyPr vert="horz" wrap="none" rtlCol="0">
            <a:noAutofit/>
          </a:bodyPr>
          <a:lstStyle/>
          <a:p>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sym typeface="_⨹_1_0193a"/>
              </a:rPr>
              <a:t>同</a:t>
            </a:r>
            <a:b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br>
            <a:endParaRPr lang="zh-CN" altLang="en-US">
              <a:solidFill>
                <a:srgbClr val="FF0000"/>
              </a:solidFill>
            </a:endParaRPr>
          </a:p>
        </p:txBody>
      </p:sp>
      <p:sp>
        <p:nvSpPr>
          <p:cNvPr id="20" name="文本框 19">
            <a:extLst>
              <a:ext uri="{FF2B5EF4-FFF2-40B4-BE49-F238E27FC236}">
                <a16:creationId xmlns:a16="http://schemas.microsoft.com/office/drawing/2014/main" id="{550B33CD-610E-C4C9-F1C3-EBF644D142D5}"/>
              </a:ext>
            </a:extLst>
          </p:cNvPr>
          <p:cNvSpPr txBox="1"/>
          <p:nvPr/>
        </p:nvSpPr>
        <p:spPr>
          <a:xfrm>
            <a:off x="4628621" y="3625848"/>
            <a:ext cx="1170623"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sym typeface="_⨹_3_6ff19"/>
              </a:rPr>
              <a:t>源染色</a:t>
            </a:r>
            <a:b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br>
            <a:endParaRPr lang="zh-CN" altLang="en-US" dirty="0">
              <a:solidFill>
                <a:srgbClr val="FF0000"/>
              </a:solidFill>
            </a:endParaRPr>
          </a:p>
        </p:txBody>
      </p:sp>
      <p:sp>
        <p:nvSpPr>
          <p:cNvPr id="21" name="文本框 20">
            <a:extLst>
              <a:ext uri="{FF2B5EF4-FFF2-40B4-BE49-F238E27FC236}">
                <a16:creationId xmlns:a16="http://schemas.microsoft.com/office/drawing/2014/main" id="{20FABE8D-4774-CDE4-BA52-BA3E6825FCC4}"/>
              </a:ext>
            </a:extLst>
          </p:cNvPr>
          <p:cNvSpPr txBox="1"/>
          <p:nvPr/>
        </p:nvSpPr>
        <p:spPr>
          <a:xfrm>
            <a:off x="4675427" y="3997323"/>
            <a:ext cx="484886" cy="459372"/>
          </a:xfrm>
          <a:prstGeom prst="rect">
            <a:avLst/>
          </a:prstGeom>
          <a:noFill/>
        </p:spPr>
        <p:txBody>
          <a:bodyPr vert="horz" wrap="none" rtlCol="0">
            <a:noAutofit/>
          </a:bodyPr>
          <a:lstStyle/>
          <a:p>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体</a:t>
            </a:r>
            <a:endParaRPr lang="zh-CN" altLang="en-US">
              <a:solidFill>
                <a:srgbClr val="FF0000"/>
              </a:solidFill>
            </a:endParaRPr>
          </a:p>
        </p:txBody>
      </p:sp>
      <p:sp>
        <p:nvSpPr>
          <p:cNvPr id="22" name="文本框 21">
            <a:extLst>
              <a:ext uri="{FF2B5EF4-FFF2-40B4-BE49-F238E27FC236}">
                <a16:creationId xmlns:a16="http://schemas.microsoft.com/office/drawing/2014/main" id="{CCF80B3E-C8CC-498F-67C4-E848EA5CA77C}"/>
              </a:ext>
            </a:extLst>
          </p:cNvPr>
          <p:cNvSpPr txBox="1"/>
          <p:nvPr/>
        </p:nvSpPr>
        <p:spPr>
          <a:xfrm>
            <a:off x="5905055" y="3038022"/>
            <a:ext cx="865823"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sym typeface="_⨹_2_caac7"/>
              </a:rPr>
              <a:t>赤道</a:t>
            </a:r>
            <a:b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br>
            <a:endParaRPr lang="zh-CN" altLang="en-US" dirty="0">
              <a:solidFill>
                <a:srgbClr val="FF0000"/>
              </a:solidFill>
            </a:endParaRPr>
          </a:p>
        </p:txBody>
      </p:sp>
      <p:sp>
        <p:nvSpPr>
          <p:cNvPr id="23" name="文本框 22">
            <a:extLst>
              <a:ext uri="{FF2B5EF4-FFF2-40B4-BE49-F238E27FC236}">
                <a16:creationId xmlns:a16="http://schemas.microsoft.com/office/drawing/2014/main" id="{EE91BE24-CA92-2FE4-7DF4-DCE03F37DCFD}"/>
              </a:ext>
            </a:extLst>
          </p:cNvPr>
          <p:cNvSpPr txBox="1"/>
          <p:nvPr/>
        </p:nvSpPr>
        <p:spPr>
          <a:xfrm>
            <a:off x="6002981" y="3489774"/>
            <a:ext cx="484886"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板</a:t>
            </a:r>
            <a:endParaRPr lang="zh-CN" altLang="en-US" dirty="0">
              <a:solidFill>
                <a:srgbClr val="FF0000"/>
              </a:solidFill>
            </a:endParaRPr>
          </a:p>
        </p:txBody>
      </p:sp>
      <p:sp>
        <p:nvSpPr>
          <p:cNvPr id="24" name="文本框 23">
            <a:extLst>
              <a:ext uri="{FF2B5EF4-FFF2-40B4-BE49-F238E27FC236}">
                <a16:creationId xmlns:a16="http://schemas.microsoft.com/office/drawing/2014/main" id="{3FAD457B-4FE8-924A-231A-005A939BE523}"/>
              </a:ext>
            </a:extLst>
          </p:cNvPr>
          <p:cNvSpPr txBox="1"/>
          <p:nvPr/>
        </p:nvSpPr>
        <p:spPr>
          <a:xfrm>
            <a:off x="7088558" y="1962667"/>
            <a:ext cx="561022"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sym typeface="_⨹_1_224bd"/>
              </a:rPr>
              <a:t>分</a:t>
            </a:r>
            <a:b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br>
            <a:endParaRPr lang="zh-CN" altLang="en-US" dirty="0">
              <a:solidFill>
                <a:srgbClr val="FF0000"/>
              </a:solidFill>
            </a:endParaRPr>
          </a:p>
        </p:txBody>
      </p:sp>
      <p:sp>
        <p:nvSpPr>
          <p:cNvPr id="25" name="文本框 24">
            <a:extLst>
              <a:ext uri="{FF2B5EF4-FFF2-40B4-BE49-F238E27FC236}">
                <a16:creationId xmlns:a16="http://schemas.microsoft.com/office/drawing/2014/main" id="{639B5D34-51FC-9A05-DB2C-B58A9139B162}"/>
              </a:ext>
            </a:extLst>
          </p:cNvPr>
          <p:cNvSpPr txBox="1"/>
          <p:nvPr/>
        </p:nvSpPr>
        <p:spPr>
          <a:xfrm>
            <a:off x="6788764" y="2360855"/>
            <a:ext cx="484886"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裂</a:t>
            </a:r>
            <a:endParaRPr lang="zh-CN" altLang="en-US" dirty="0">
              <a:solidFill>
                <a:srgbClr val="FF0000"/>
              </a:solidFill>
            </a:endParaRPr>
          </a:p>
        </p:txBody>
      </p:sp>
      <p:sp>
        <p:nvSpPr>
          <p:cNvPr id="26" name="文本框 25">
            <a:extLst>
              <a:ext uri="{FF2B5EF4-FFF2-40B4-BE49-F238E27FC236}">
                <a16:creationId xmlns:a16="http://schemas.microsoft.com/office/drawing/2014/main" id="{4C1AF5D4-7EF1-768B-1740-E94E3C17939F}"/>
              </a:ext>
            </a:extLst>
          </p:cNvPr>
          <p:cNvSpPr txBox="1"/>
          <p:nvPr/>
        </p:nvSpPr>
        <p:spPr>
          <a:xfrm>
            <a:off x="7134450" y="3796290"/>
            <a:ext cx="561022"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sym typeface="_⨹_1_f78dc"/>
              </a:rPr>
              <a:t>两</a:t>
            </a:r>
            <a:b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br>
            <a:endParaRPr lang="zh-CN" altLang="en-US" dirty="0">
              <a:solidFill>
                <a:srgbClr val="FF0000"/>
              </a:solidFill>
            </a:endParaRPr>
          </a:p>
        </p:txBody>
      </p:sp>
      <p:sp>
        <p:nvSpPr>
          <p:cNvPr id="27" name="文本框 26">
            <a:extLst>
              <a:ext uri="{FF2B5EF4-FFF2-40B4-BE49-F238E27FC236}">
                <a16:creationId xmlns:a16="http://schemas.microsoft.com/office/drawing/2014/main" id="{F8004881-05B4-64BB-B5D4-4403C4FF84D3}"/>
              </a:ext>
            </a:extLst>
          </p:cNvPr>
          <p:cNvSpPr txBox="1"/>
          <p:nvPr/>
        </p:nvSpPr>
        <p:spPr>
          <a:xfrm>
            <a:off x="6849724" y="4227009"/>
            <a:ext cx="561022" cy="459372"/>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极</a:t>
            </a:r>
            <a:endParaRPr lang="zh-CN" altLang="en-US" dirty="0">
              <a:solidFill>
                <a:srgbClr val="FF0000"/>
              </a:solidFill>
            </a:endParaRPr>
          </a:p>
        </p:txBody>
      </p:sp>
      <p:sp>
        <p:nvSpPr>
          <p:cNvPr id="28" name="文本框 27">
            <a:extLst>
              <a:ext uri="{FF2B5EF4-FFF2-40B4-BE49-F238E27FC236}">
                <a16:creationId xmlns:a16="http://schemas.microsoft.com/office/drawing/2014/main" id="{49F849F5-43FD-665A-DFFB-4999A653717C}"/>
              </a:ext>
            </a:extLst>
          </p:cNvPr>
          <p:cNvSpPr txBox="1"/>
          <p:nvPr/>
        </p:nvSpPr>
        <p:spPr>
          <a:xfrm>
            <a:off x="9408789" y="2162808"/>
            <a:ext cx="1475487" cy="459372"/>
          </a:xfrm>
          <a:prstGeom prst="rect">
            <a:avLst/>
          </a:prstGeom>
          <a:noFill/>
        </p:spPr>
        <p:txBody>
          <a:bodyPr vert="horz" wrap="none" rtlCol="0">
            <a:noAutofit/>
          </a:bodyPr>
          <a:lstStyle/>
          <a:p>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sym typeface="_⨹_4_3d699"/>
              </a:rPr>
              <a:t>同源染色</a:t>
            </a:r>
            <a:b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br>
            <a:endParaRPr lang="zh-CN" altLang="en-US">
              <a:solidFill>
                <a:srgbClr val="FF0000"/>
              </a:solidFill>
            </a:endParaRPr>
          </a:p>
        </p:txBody>
      </p:sp>
      <p:sp>
        <p:nvSpPr>
          <p:cNvPr id="29" name="文本框 28">
            <a:extLst>
              <a:ext uri="{FF2B5EF4-FFF2-40B4-BE49-F238E27FC236}">
                <a16:creationId xmlns:a16="http://schemas.microsoft.com/office/drawing/2014/main" id="{E1CD2DFD-9445-1689-9020-E76860ADFE30}"/>
              </a:ext>
            </a:extLst>
          </p:cNvPr>
          <p:cNvSpPr txBox="1"/>
          <p:nvPr/>
        </p:nvSpPr>
        <p:spPr>
          <a:xfrm>
            <a:off x="8799189" y="2528568"/>
            <a:ext cx="484886" cy="459372"/>
          </a:xfrm>
          <a:prstGeom prst="rect">
            <a:avLst/>
          </a:prstGeom>
          <a:noFill/>
        </p:spPr>
        <p:txBody>
          <a:bodyPr vert="horz" wrap="none" rtlCol="0">
            <a:noAutofit/>
          </a:bodyPr>
          <a:lstStyle/>
          <a:p>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体</a:t>
            </a:r>
            <a:endParaRPr lang="zh-CN" altLang="en-US">
              <a:solidFill>
                <a:srgbClr val="FF0000"/>
              </a:solidFill>
            </a:endParaRPr>
          </a:p>
        </p:txBody>
      </p:sp>
      <p:sp>
        <p:nvSpPr>
          <p:cNvPr id="30" name="文本框 29">
            <a:extLst>
              <a:ext uri="{FF2B5EF4-FFF2-40B4-BE49-F238E27FC236}">
                <a16:creationId xmlns:a16="http://schemas.microsoft.com/office/drawing/2014/main" id="{F103F00F-48A3-0C19-C6C9-E5806C8C6929}"/>
              </a:ext>
            </a:extLst>
          </p:cNvPr>
          <p:cNvSpPr txBox="1"/>
          <p:nvPr/>
        </p:nvSpPr>
        <p:spPr>
          <a:xfrm>
            <a:off x="10018389" y="2528568"/>
            <a:ext cx="865886" cy="459372"/>
          </a:xfrm>
          <a:prstGeom prst="rect">
            <a:avLst/>
          </a:prstGeom>
          <a:noFill/>
        </p:spPr>
        <p:txBody>
          <a:bodyPr vert="horz" wrap="none" rtlCol="0">
            <a:noAutofit/>
          </a:bodyPr>
          <a:lstStyle/>
          <a:p>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sym typeface="_⨹_2_bd478"/>
              </a:rPr>
              <a:t>染色</a:t>
            </a:r>
            <a:b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br>
            <a:endParaRPr lang="zh-CN" altLang="en-US">
              <a:solidFill>
                <a:srgbClr val="FF0000"/>
              </a:solidFill>
            </a:endParaRPr>
          </a:p>
        </p:txBody>
      </p:sp>
      <p:sp>
        <p:nvSpPr>
          <p:cNvPr id="31" name="文本框 30">
            <a:extLst>
              <a:ext uri="{FF2B5EF4-FFF2-40B4-BE49-F238E27FC236}">
                <a16:creationId xmlns:a16="http://schemas.microsoft.com/office/drawing/2014/main" id="{537FB443-801D-32C3-3B64-0DE015FD61A0}"/>
              </a:ext>
            </a:extLst>
          </p:cNvPr>
          <p:cNvSpPr txBox="1"/>
          <p:nvPr/>
        </p:nvSpPr>
        <p:spPr>
          <a:xfrm>
            <a:off x="8799189" y="2894328"/>
            <a:ext cx="789686" cy="459372"/>
          </a:xfrm>
          <a:prstGeom prst="rect">
            <a:avLst/>
          </a:prstGeom>
          <a:noFill/>
        </p:spPr>
        <p:txBody>
          <a:bodyPr vert="horz" wrap="none" rtlCol="0">
            <a:noAutofit/>
          </a:bodyPr>
          <a:lstStyle/>
          <a:p>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单体</a:t>
            </a:r>
            <a:endParaRPr lang="zh-CN" altLang="en-US">
              <a:solidFill>
                <a:srgbClr val="FF0000"/>
              </a:solidFill>
            </a:endParaRPr>
          </a:p>
        </p:txBody>
      </p:sp>
      <p:sp>
        <p:nvSpPr>
          <p:cNvPr id="32" name="文本框 31">
            <a:extLst>
              <a:ext uri="{FF2B5EF4-FFF2-40B4-BE49-F238E27FC236}">
                <a16:creationId xmlns:a16="http://schemas.microsoft.com/office/drawing/2014/main" id="{ACA8A0D2-E60B-7BA6-C3A4-AA0B530527CF}"/>
              </a:ext>
            </a:extLst>
          </p:cNvPr>
          <p:cNvSpPr txBox="1"/>
          <p:nvPr/>
        </p:nvSpPr>
        <p:spPr>
          <a:xfrm>
            <a:off x="9713589" y="3625848"/>
            <a:ext cx="789686" cy="459372"/>
          </a:xfrm>
          <a:prstGeom prst="rect">
            <a:avLst/>
          </a:prstGeom>
          <a:noFill/>
        </p:spPr>
        <p:txBody>
          <a:bodyPr vert="horz" wrap="none" rtlCol="0">
            <a:noAutofit/>
          </a:bodyPr>
          <a:lstStyle/>
          <a:p>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一半</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xEl>
                                              <p:pRg st="0" end="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xEl>
                                              <p:pRg st="0" end="0"/>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xEl>
                                              <p:pRg st="0" end="0"/>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0">
                                            <p:txEl>
                                              <p:pRg st="0" end="0"/>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P spid="7" grpId="0" build="allAtOnce"/>
      <p:bldP spid="8" grpId="0" build="allAtOnce"/>
      <p:bldP spid="9" grpId="0" build="allAtOnce"/>
      <p:bldP spid="10" grpId="0" build="allAtOnce"/>
      <p:bldP spid="11" grpId="0" build="allAtOnce"/>
      <p:bldP spid="12" grpId="0" build="allAtOnce"/>
      <p:bldP spid="13" grpId="0" build="allAtOnce"/>
      <p:bldP spid="14" grpId="0" build="allAtOnce"/>
      <p:bldP spid="15" grpId="0" build="allAtOnce"/>
      <p:bldP spid="17" grpId="0" build="allAtOnce"/>
      <p:bldP spid="18" grpId="0" build="allAtOnce"/>
      <p:bldP spid="19" grpId="0" build="allAtOnce"/>
      <p:bldP spid="20" grpId="0" build="allAtOnce"/>
      <p:bldP spid="21" grpId="0" build="allAtOnce"/>
      <p:bldP spid="22" grpId="0" build="allAtOnce"/>
      <p:bldP spid="23" grpId="0" build="allAtOnce"/>
      <p:bldP spid="24" grpId="0" build="allAtOnce"/>
      <p:bldP spid="25" grpId="0" build="allAtOnce"/>
      <p:bldP spid="26" grpId="0" build="allAtOnce"/>
      <p:bldP spid="27" grpId="0" build="allAtOnce"/>
      <p:bldP spid="28" grpId="0" build="allAtOnce"/>
      <p:bldP spid="29" grpId="0" build="allAtOnce"/>
      <p:bldP spid="30" grpId="0" build="allAtOnce"/>
      <p:bldP spid="31" grpId="0" build="allAtOnce"/>
      <p:bldP spid="3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639" name="yt_shape_11639"/>
          <p:cNvSpPr txBox="1"/>
          <p:nvPr/>
        </p:nvSpPr>
        <p:spPr>
          <a:xfrm>
            <a:off x="620014" y="880204"/>
            <a:ext cx="5001369" cy="428515"/>
          </a:xfrm>
          <a:prstGeom prst="rect">
            <a:avLst/>
          </a:prstGeom>
        </p:spPr>
        <p:txBody>
          <a:bodyPr vert="horz" wrap="none" lIns="0" tIns="0" rIns="0" bIns="0" rtlCol="0">
            <a:noAutofit/>
          </a:bodyPr>
          <a:lstStyle/>
          <a:p>
            <a:pPr indent="609523" algn="l" eaLnBrk="1" latinLnBrk="0" hangingPunct="0">
              <a:lnSpc>
                <a:spcPct val="129999"/>
              </a:lnSpc>
            </a:pPr>
            <a:r>
              <a:rPr lang="en-US" altLang="zh-CN" sz="2400" b="0" i="0" u="none">
                <a:solidFill>
                  <a:srgbClr val="000000"/>
                </a:solidFill>
                <a:effectLst/>
                <a:latin typeface="Times New Roman" pitchFamily="24"/>
                <a:ea typeface="宋体" pitchFamily="24"/>
              </a:rPr>
              <a:t>5</a:t>
            </a:r>
            <a:r>
              <a:rPr lang="en-US" altLang="zh-CN" sz="2400" b="0" i="0" u="none">
                <a:solidFill>
                  <a:srgbClr val="000000"/>
                </a:solidFill>
                <a:effectLst/>
                <a:latin typeface="宋体" pitchFamily="24"/>
                <a:ea typeface="宋体" pitchFamily="24"/>
              </a:rPr>
              <a:t>.</a:t>
            </a:r>
            <a:r>
              <a:rPr lang="zh-CN" altLang="zh-CN" sz="2400" b="0" i="0" u="none">
                <a:solidFill>
                  <a:srgbClr val="000000"/>
                </a:solidFill>
                <a:effectLst/>
                <a:latin typeface="Times New Roman" pitchFamily="24"/>
                <a:ea typeface="宋体" pitchFamily="24"/>
              </a:rPr>
              <a:t> 精子与卵细胞形成过程的比较</a:t>
            </a:r>
          </a:p>
        </p:txBody>
      </p:sp>
      <p:graphicFrame>
        <p:nvGraphicFramePr>
          <p:cNvPr id="11640" name="yt_table_11640" title="H_335.5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4137223728"/>
              </p:ext>
            </p:extLst>
          </p:nvPr>
        </p:nvGraphicFramePr>
        <p:xfrm>
          <a:off x="620014" y="1511871"/>
          <a:ext cx="10370074" cy="4277999"/>
        </p:xfrm>
        <a:graphic>
          <a:graphicData uri="http://schemas.openxmlformats.org/drawingml/2006/table">
            <a:tbl>
              <a:tblPr>
                <a:tableStyleId>{5940675A-B579-460E-94D1-54222C63F5DA}</a:tableStyleId>
              </a:tblPr>
              <a:tblGrid>
                <a:gridCol w="799329">
                  <a:extLst>
                    <a:ext uri="{9D8B030D-6E8A-4147-A177-3AD203B41FA5}">
                      <a16:colId xmlns:a16="http://schemas.microsoft.com/office/drawing/2014/main" val="20000"/>
                    </a:ext>
                  </a:extLst>
                </a:gridCol>
                <a:gridCol w="1660985">
                  <a:extLst>
                    <a:ext uri="{9D8B030D-6E8A-4147-A177-3AD203B41FA5}">
                      <a16:colId xmlns:a16="http://schemas.microsoft.com/office/drawing/2014/main" val="20001"/>
                    </a:ext>
                  </a:extLst>
                </a:gridCol>
                <a:gridCol w="3954880">
                  <a:extLst>
                    <a:ext uri="{9D8B030D-6E8A-4147-A177-3AD203B41FA5}">
                      <a16:colId xmlns:a16="http://schemas.microsoft.com/office/drawing/2014/main" val="20002"/>
                    </a:ext>
                  </a:extLst>
                </a:gridCol>
                <a:gridCol w="3954880">
                  <a:extLst>
                    <a:ext uri="{9D8B030D-6E8A-4147-A177-3AD203B41FA5}">
                      <a16:colId xmlns:a16="http://schemas.microsoft.com/office/drawing/2014/main" val="20003"/>
                    </a:ext>
                  </a:extLst>
                </a:gridCol>
              </a:tblGrid>
              <a:tr h="467999">
                <a:tc gridSpan="2">
                  <a:txBody>
                    <a:bodyPr/>
                    <a:lstStyle/>
                    <a:p>
                      <a:pPr algn="ctr" eaLnBrk="1" fontAlgn="ctr" latinLnBrk="0" hangingPunct="0">
                        <a:lnSpc>
                          <a:spcPct val="100000"/>
                        </a:lnSpc>
                      </a:pPr>
                      <a:r>
                        <a:rPr lang="zh-CN" altLang="zh-CN" sz="2400" b="0" i="0" u="none">
                          <a:solidFill>
                            <a:srgbClr val="000000"/>
                          </a:solidFill>
                          <a:effectLst/>
                          <a:latin typeface="Times New Roman" pitchFamily="24"/>
                          <a:ea typeface="宋体" pitchFamily="24"/>
                          <a:sym typeface=",isEnd,isEnd"/>
                        </a:rPr>
                        <a:t>比较项目</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hMerge="1">
                  <a:txBody>
                    <a:bodyPr/>
                    <a:lstStyle/>
                    <a:p>
                      <a:pPr fontAlgn="ctr">
                        <a:lnSpc>
                          <a:spcPct val="129999"/>
                        </a:lnSpc>
                      </a:pPr>
                      <a:endParaRPr/>
                    </a:p>
                  </a:txBody>
                  <a:tcPr/>
                </a:tc>
                <a:tc>
                  <a:txBody>
                    <a:bodyPr/>
                    <a:lstStyle/>
                    <a:p>
                      <a:pPr algn="ctr" eaLnBrk="1" fontAlgn="ctr" latinLnBrk="0" hangingPunct="0">
                        <a:lnSpc>
                          <a:spcPct val="100000"/>
                        </a:lnSpc>
                      </a:pPr>
                      <a:r>
                        <a:rPr lang="zh-CN" altLang="zh-CN" sz="2400" b="0" i="0" u="none">
                          <a:solidFill>
                            <a:srgbClr val="000000"/>
                          </a:solidFill>
                          <a:effectLst/>
                          <a:latin typeface="Times New Roman" pitchFamily="24"/>
                          <a:ea typeface="宋体" pitchFamily="24"/>
                          <a:sym typeface=",isEnd"/>
                        </a:rPr>
                        <a:t>精子的形成</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lang="zh-CN" altLang="zh-CN" sz="2400" b="0" i="0" u="none">
                          <a:solidFill>
                            <a:srgbClr val="000000"/>
                          </a:solidFill>
                          <a:effectLst/>
                          <a:latin typeface="Times New Roman" pitchFamily="24"/>
                          <a:ea typeface="宋体" pitchFamily="24"/>
                          <a:sym typeface=",isEnd"/>
                        </a:rPr>
                        <a:t>卵细胞的形成</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0"/>
                  </a:ext>
                </a:extLst>
              </a:tr>
              <a:tr h="467999">
                <a:tc rowSpan="4">
                  <a:txBody>
                    <a:bodyPr/>
                    <a:lstStyle/>
                    <a:p>
                      <a:pPr algn="ctr" eaLnBrk="1" fontAlgn="ctr" latinLnBrk="0" hangingPunct="0">
                        <a:lnSpc>
                          <a:spcPct val="100000"/>
                        </a:lnSpc>
                      </a:pPr>
                      <a:r>
                        <a:rPr lang="zh-CN" altLang="zh-CN" sz="2400" b="0" i="0" u="none">
                          <a:solidFill>
                            <a:srgbClr val="000000"/>
                          </a:solidFill>
                          <a:effectLst/>
                          <a:latin typeface="Times New Roman" pitchFamily="24"/>
                          <a:ea typeface="宋体" pitchFamily="24"/>
                          <a:sym typeface="_⨹_2_d9d41_⨹_2_bdfd7_⨹_2_ba3f7_⨹_2_a37d6,isEnd,isEnd,isEnd,isEnd"/>
                        </a:rPr>
                        <a:t>不同</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sym typeface=",isEnd,isEnd,isEnd,isEnd"/>
                        </a:rPr>
                        <a:t>点</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headEnd type="none" w="med" len="med"/>
                      <a:tailEnd type="none" w="med" len="med"/>
                    </a:lnB>
                  </a:tcPr>
                </a:tc>
                <a:tc>
                  <a:txBody>
                    <a:bodyPr/>
                    <a:lstStyle/>
                    <a:p>
                      <a:pPr algn="ctr" eaLnBrk="1" fontAlgn="ctr" latinLnBrk="0" hangingPunct="0">
                        <a:lnSpc>
                          <a:spcPct val="100000"/>
                        </a:lnSpc>
                      </a:pPr>
                      <a:r>
                        <a:rPr lang="zh-CN" altLang="zh-CN" sz="2400" b="0" i="0" u="none">
                          <a:solidFill>
                            <a:srgbClr val="000000"/>
                          </a:solidFill>
                          <a:effectLst/>
                          <a:latin typeface="Times New Roman" pitchFamily="24"/>
                          <a:ea typeface="宋体" pitchFamily="24"/>
                          <a:sym typeface=",isEnd"/>
                        </a:rPr>
                        <a:t>形成部位</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sz="26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800" u="sng">
                          <a:solidFill>
                            <a:srgbClr val="000000"/>
                          </a:solidFill>
                          <a:uFill>
                            <a:solidFill>
                              <a:srgbClr val="000000"/>
                            </a:solidFill>
                          </a:uFill>
                          <a:latin typeface="Times New Roman"/>
                        </a:rPr>
                        <a:t> </a:t>
                      </a:r>
                      <a:r>
                        <a:rPr sz="100" spc="-100">
                          <a:latin typeface="Times New Roman"/>
                        </a:rPr>
                        <a:t>⁠</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sz="26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1"/>
                  </a:ext>
                </a:extLst>
              </a:tr>
              <a:tr h="467999">
                <a:tc vMerge="1">
                  <a:txBody>
                    <a:bodyPr/>
                    <a:lstStyle/>
                    <a:p>
                      <a:pPr algn="l" eaLnBrk="1" fontAlgn="ctr" latinLnBrk="0" hangingPunct="0">
                        <a:lnSpc>
                          <a:spcPct val="129999"/>
                        </a:lnSpc>
                      </a:pPr>
                      <a:endParaRP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lang="zh-CN" altLang="zh-CN" sz="2400" b="0" i="0" u="none">
                          <a:solidFill>
                            <a:srgbClr val="000000"/>
                          </a:solidFill>
                          <a:effectLst/>
                          <a:latin typeface="Times New Roman" pitchFamily="24"/>
                          <a:ea typeface="宋体" pitchFamily="24"/>
                          <a:sym typeface="_⨹_4_1e0d4,isEnd"/>
                        </a:rPr>
                        <a:t>细胞质分</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sym typeface=",isEnd"/>
                        </a:rPr>
                        <a:t>配</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lang="zh-CN" altLang="zh-CN" sz="2400" b="0" i="0" u="none">
                          <a:solidFill>
                            <a:srgbClr val="000000"/>
                          </a:solidFill>
                          <a:effectLst/>
                          <a:latin typeface="Times New Roman" pitchFamily="24"/>
                          <a:ea typeface="宋体" pitchFamily="24"/>
                          <a:sym typeface=",isEnd"/>
                        </a:rPr>
                        <a:t>细胞质均等分裂</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l" eaLnBrk="1" fontAlgn="ctr" latinLnBrk="0" hangingPunct="0">
                        <a:lnSpc>
                          <a:spcPct val="100000"/>
                        </a:lnSpc>
                      </a:pPr>
                      <a:r>
                        <a:rPr sz="24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1200" u="sng">
                          <a:solidFill>
                            <a:srgbClr val="000000"/>
                          </a:solidFill>
                          <a:uFill>
                            <a:solidFill>
                              <a:srgbClr val="000000"/>
                            </a:solidFill>
                          </a:uFill>
                          <a:latin typeface="Times New Roman"/>
                        </a:rPr>
                        <a:t> </a:t>
                      </a:r>
                      <a:r>
                        <a:rPr lang="zh-CN" altLang="zh-CN" sz="2400" b="0" i="0" u="none">
                          <a:solidFill>
                            <a:srgbClr val="000000"/>
                          </a:solidFill>
                          <a:effectLst/>
                          <a:latin typeface="Times New Roman" pitchFamily="24"/>
                          <a:ea typeface="宋体" pitchFamily="24"/>
                        </a:rPr>
                        <a:t>细胞和</a:t>
                      </a:r>
                      <a:r>
                        <a:rPr sz="24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400" u="sng">
                          <a:solidFill>
                            <a:srgbClr val="000000"/>
                          </a:solidFill>
                          <a:uFill>
                            <a:solidFill>
                              <a:srgbClr val="000000"/>
                            </a:solidFill>
                          </a:uFill>
                          <a:latin typeface="Times New Roman"/>
                        </a:rPr>
                        <a:t> </a:t>
                      </a:r>
                      <a:r>
                        <a:rPr sz="100" spc="-100">
                          <a:latin typeface="Times New Roman"/>
                        </a:rPr>
                        <a:t>⁠</a:t>
                      </a:r>
                      <a:br>
                        <a:rPr lang="zh-CN" altLang="zh-CN" sz="2400" b="0" i="0" u="sng">
                          <a:solidFill>
                            <a:srgbClr val="FF0000">
                              <a:alpha val="0"/>
                            </a:srgbClr>
                          </a:solidFill>
                          <a:effectLst/>
                          <a:uFill>
                            <a:solidFill>
                              <a:srgbClr val="000000"/>
                            </a:solidFill>
                          </a:uFill>
                          <a:latin typeface="Times New Roman" pitchFamily="24"/>
                          <a:ea typeface="宋体" pitchFamily="24"/>
                          <a:sym typeface="W:6.005039,H:37.44"/>
                        </a:rPr>
                      </a:br>
                      <a:r>
                        <a:rPr sz="24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400" u="sng">
                          <a:solidFill>
                            <a:srgbClr val="000000"/>
                          </a:solidFill>
                          <a:uFill>
                            <a:solidFill>
                              <a:srgbClr val="000000"/>
                            </a:solidFill>
                          </a:uFill>
                          <a:latin typeface="Times New Roman"/>
                        </a:rPr>
                        <a:t> </a:t>
                      </a:r>
                      <a:r>
                        <a:rPr sz="100" spc="-100">
                          <a:latin typeface="Times New Roman"/>
                        </a:rPr>
                        <a:t>⁠</a:t>
                      </a:r>
                      <a:r>
                        <a:rPr lang="zh-CN" altLang="zh-CN" sz="2400" b="0" i="0" u="none">
                          <a:solidFill>
                            <a:srgbClr val="000000"/>
                          </a:solidFill>
                          <a:effectLst/>
                          <a:latin typeface="Times New Roman" pitchFamily="24"/>
                          <a:ea typeface="宋体" pitchFamily="24"/>
                          <a:sym typeface="_⨹_6_9b2ea,isEnd"/>
                        </a:rPr>
                        <a:t>细胞分裂不均</a:t>
                      </a:r>
                      <a:br>
                        <a:rPr lang="zh-CN" altLang="zh-CN" sz="2400" b="0" i="0" u="none">
                          <a:solidFill>
                            <a:srgbClr val="000000"/>
                          </a:solidFill>
                          <a:effectLst/>
                          <a:latin typeface="Times New Roman" pitchFamily="24"/>
                          <a:ea typeface="宋体" pitchFamily="24"/>
                        </a:rPr>
                      </a:br>
                      <a:r>
                        <a:rPr lang="zh-CN" altLang="zh-CN" sz="2400" b="0" i="0" u="none">
                          <a:solidFill>
                            <a:srgbClr val="000000"/>
                          </a:solidFill>
                          <a:effectLst/>
                          <a:latin typeface="Times New Roman" pitchFamily="24"/>
                          <a:ea typeface="宋体" pitchFamily="24"/>
                        </a:rPr>
                        <a:t>等</a:t>
                      </a:r>
                      <a:r>
                        <a:rPr lang="zh-CN" altLang="zh-CN" sz="2400" b="0" i="0" u="none">
                          <a:solidFill>
                            <a:srgbClr val="000000"/>
                          </a:solidFill>
                          <a:effectLst/>
                          <a:latin typeface="宋体" pitchFamily="24"/>
                          <a:ea typeface="宋体" pitchFamily="24"/>
                        </a:rPr>
                        <a:t>，</a:t>
                      </a:r>
                      <a:r>
                        <a:rPr sz="2400" u="sng">
                          <a:solidFill>
                            <a:srgbClr val="000000"/>
                          </a:solidFill>
                          <a:uFill>
                            <a:solidFill>
                              <a:srgbClr val="000000"/>
                            </a:solidFill>
                          </a:uFill>
                          <a:latin typeface="Times New Roman"/>
                        </a:rPr>
                        <a:t> </a:t>
                      </a:r>
                      <a:r>
                        <a:rPr sz="2000" u="sng">
                          <a:solidFill>
                            <a:srgbClr val="000000"/>
                          </a:solidFill>
                          <a:uFill>
                            <a:solidFill>
                              <a:srgbClr val="000000"/>
                            </a:solidFill>
                          </a:uFill>
                          <a:latin typeface="Times New Roman"/>
                        </a:rPr>
                        <a:t>                  </a:t>
                      </a:r>
                      <a:r>
                        <a:rPr sz="100" u="sng">
                          <a:solidFill>
                            <a:srgbClr val="000000"/>
                          </a:solidFill>
                          <a:uFill>
                            <a:solidFill>
                              <a:srgbClr val="000000"/>
                            </a:solidFill>
                          </a:uFill>
                          <a:latin typeface="Times New Roman"/>
                        </a:rPr>
                        <a:t> </a:t>
                      </a:r>
                      <a:r>
                        <a:rPr sz="100" spc="-100">
                          <a:latin typeface="Times New Roman"/>
                        </a:rPr>
                        <a:t>⁠</a:t>
                      </a:r>
                      <a:r>
                        <a:rPr lang="zh-CN" altLang="zh-CN" sz="2400" b="0" i="0" u="none">
                          <a:solidFill>
                            <a:srgbClr val="000000"/>
                          </a:solidFill>
                          <a:effectLst/>
                          <a:latin typeface="Times New Roman" pitchFamily="24"/>
                          <a:ea typeface="宋体" pitchFamily="24"/>
                          <a:sym typeface=",isEnd"/>
                        </a:rPr>
                        <a:t>分裂均等</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2"/>
                  </a:ext>
                </a:extLst>
              </a:tr>
              <a:tr h="467999">
                <a:tc vMerge="1">
                  <a:txBody>
                    <a:bodyPr/>
                    <a:lstStyle/>
                    <a:p>
                      <a:pPr algn="l" eaLnBrk="1" fontAlgn="ctr" latinLnBrk="0" hangingPunct="0">
                        <a:lnSpc>
                          <a:spcPct val="129999"/>
                        </a:lnSpc>
                      </a:pPr>
                      <a:endParaRP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lang="zh-CN" altLang="zh-CN" sz="2400" b="0" i="0" u="none">
                          <a:solidFill>
                            <a:srgbClr val="000000"/>
                          </a:solidFill>
                          <a:effectLst/>
                          <a:latin typeface="Times New Roman" pitchFamily="24"/>
                          <a:ea typeface="宋体" pitchFamily="24"/>
                          <a:sym typeface=",isEnd"/>
                        </a:rPr>
                        <a:t>变形</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sz="26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lang="zh-CN" altLang="zh-CN" sz="2400" b="0" i="0" u="none">
                          <a:solidFill>
                            <a:srgbClr val="000000"/>
                          </a:solidFill>
                          <a:effectLst/>
                          <a:latin typeface="Times New Roman" pitchFamily="24"/>
                          <a:ea typeface="宋体" pitchFamily="24"/>
                          <a:sym typeface=",isEnd"/>
                        </a:rPr>
                        <a:t>不需变形</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3"/>
                  </a:ext>
                </a:extLst>
              </a:tr>
              <a:tr h="467999">
                <a:tc vMerge="1">
                  <a:txBody>
                    <a:bodyPr/>
                    <a:lstStyle/>
                    <a:p>
                      <a:pPr algn="l" eaLnBrk="1" fontAlgn="ctr" latinLnBrk="0" hangingPunct="0">
                        <a:lnSpc>
                          <a:spcPct val="129999"/>
                        </a:lnSpc>
                      </a:pPr>
                      <a:endParaRP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lang="zh-CN" altLang="zh-CN" sz="2400" b="0" i="0" u="none" dirty="0">
                          <a:solidFill>
                            <a:srgbClr val="000000"/>
                          </a:solidFill>
                          <a:effectLst/>
                          <a:latin typeface="Times New Roman" pitchFamily="24"/>
                          <a:ea typeface="宋体" pitchFamily="24"/>
                          <a:sym typeface=",isEnd"/>
                        </a:rPr>
                        <a:t>性细胞数</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headEnd type="none" w="med" len="med"/>
                      <a:tailEnd type="none" w="med" len="med"/>
                    </a:lnB>
                  </a:tcPr>
                </a:tc>
                <a:tc>
                  <a:txBody>
                    <a:bodyPr/>
                    <a:lstStyle/>
                    <a:p>
                      <a:pPr algn="l" eaLnBrk="1" fontAlgn="ctr" latinLnBrk="0" hangingPunct="0">
                        <a:lnSpc>
                          <a:spcPct val="100000"/>
                        </a:lnSpc>
                      </a:pPr>
                      <a:r>
                        <a:rPr lang="zh-CN" altLang="zh-CN" sz="2400" b="0" i="0" u="none" dirty="0">
                          <a:solidFill>
                            <a:srgbClr val="000000"/>
                          </a:solidFill>
                          <a:effectLst/>
                          <a:latin typeface="Times New Roman" pitchFamily="24"/>
                          <a:ea typeface="宋体" pitchFamily="24"/>
                        </a:rPr>
                        <a:t>一个精原细胞形成</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600" u="sng" dirty="0">
                          <a:solidFill>
                            <a:srgbClr val="000000"/>
                          </a:solidFill>
                          <a:uFill>
                            <a:solidFill>
                              <a:srgbClr val="000000"/>
                            </a:solidFill>
                          </a:uFill>
                          <a:latin typeface="Times New Roman"/>
                        </a:rPr>
                        <a:t> </a:t>
                      </a:r>
                      <a:r>
                        <a:rPr sz="100" spc="-100" dirty="0">
                          <a:latin typeface="Times New Roman"/>
                        </a:rPr>
                        <a:t>⁠</a:t>
                      </a:r>
                      <a:r>
                        <a:rPr lang="zh-CN" altLang="zh-CN" sz="2400" b="0" i="0" u="none" dirty="0">
                          <a:solidFill>
                            <a:srgbClr val="000000"/>
                          </a:solidFill>
                          <a:effectLst/>
                          <a:latin typeface="Times New Roman" pitchFamily="24"/>
                          <a:ea typeface="宋体" pitchFamily="24"/>
                          <a:sym typeface="_⨹_1_9cff7,isEnd"/>
                        </a:rPr>
                        <a:t>个</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精子</a:t>
                      </a:r>
                      <a:r>
                        <a:rPr lang="zh-CN" altLang="zh-CN" sz="2400" b="0" i="0" u="none" dirty="0">
                          <a:solidFill>
                            <a:srgbClr val="000000"/>
                          </a:solidFill>
                          <a:effectLst/>
                          <a:latin typeface="宋体" pitchFamily="24"/>
                          <a:ea typeface="宋体" pitchFamily="24"/>
                        </a:rPr>
                        <a:t>（</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600" u="sng" dirty="0">
                          <a:solidFill>
                            <a:srgbClr val="000000"/>
                          </a:solidFill>
                          <a:uFill>
                            <a:solidFill>
                              <a:srgbClr val="000000"/>
                            </a:solidFill>
                          </a:uFill>
                          <a:latin typeface="Times New Roman"/>
                        </a:rPr>
                        <a:t> </a:t>
                      </a:r>
                      <a:r>
                        <a:rPr lang="zh-CN" altLang="zh-CN" sz="2400" b="0" i="0" u="none" dirty="0">
                          <a:solidFill>
                            <a:srgbClr val="000000"/>
                          </a:solidFill>
                          <a:effectLst/>
                          <a:latin typeface="Times New Roman" pitchFamily="24"/>
                          <a:ea typeface="宋体" pitchFamily="24"/>
                        </a:rPr>
                        <a:t>种</a:t>
                      </a:r>
                      <a:r>
                        <a:rPr lang="zh-CN" altLang="zh-CN" sz="2400" b="0" i="0" u="none" dirty="0">
                          <a:solidFill>
                            <a:srgbClr val="000000"/>
                          </a:solidFill>
                          <a:effectLst/>
                          <a:latin typeface="宋体" pitchFamily="24"/>
                          <a:ea typeface="宋体" pitchFamily="24"/>
                          <a:sym typeface=",isEnd"/>
                        </a:rPr>
                        <a:t>）</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headEnd type="none" w="med" len="med"/>
                      <a:tailEnd type="none" w="med" len="med"/>
                    </a:lnB>
                  </a:tcPr>
                </a:tc>
                <a:tc>
                  <a:txBody>
                    <a:bodyPr/>
                    <a:lstStyle/>
                    <a:p>
                      <a:pPr algn="l" eaLnBrk="1" fontAlgn="ctr" latinLnBrk="0" hangingPunct="0">
                        <a:lnSpc>
                          <a:spcPct val="100000"/>
                        </a:lnSpc>
                      </a:pPr>
                      <a:r>
                        <a:rPr lang="zh-CN" altLang="zh-CN" sz="2400" b="0" i="0" u="none" dirty="0">
                          <a:solidFill>
                            <a:srgbClr val="000000"/>
                          </a:solidFill>
                          <a:effectLst/>
                          <a:latin typeface="Times New Roman" pitchFamily="24"/>
                          <a:ea typeface="宋体" pitchFamily="24"/>
                        </a:rPr>
                        <a:t>一个卵原细胞形成</a:t>
                      </a:r>
                      <a:r>
                        <a:rPr lang="en-US" altLang="zh-CN" sz="2400" b="0" i="0" u="none" dirty="0">
                          <a:solidFill>
                            <a:srgbClr val="000000"/>
                          </a:solidFill>
                          <a:effectLst/>
                          <a:latin typeface="Times New Roman" pitchFamily="24"/>
                          <a:ea typeface="宋体" pitchFamily="24"/>
                        </a:rPr>
                        <a:t>1</a:t>
                      </a:r>
                      <a:r>
                        <a:rPr lang="zh-CN" altLang="zh-CN" sz="2400" b="0" i="0" u="none" dirty="0">
                          <a:solidFill>
                            <a:srgbClr val="000000"/>
                          </a:solidFill>
                          <a:effectLst/>
                          <a:latin typeface="Times New Roman" pitchFamily="24"/>
                          <a:ea typeface="宋体" pitchFamily="24"/>
                        </a:rPr>
                        <a:t>个</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800" u="sng" dirty="0">
                          <a:solidFill>
                            <a:srgbClr val="000000"/>
                          </a:solidFill>
                          <a:uFill>
                            <a:solidFill>
                              <a:srgbClr val="000000"/>
                            </a:solidFill>
                          </a:uFill>
                          <a:latin typeface="Times New Roman"/>
                        </a:rPr>
                        <a:t> </a:t>
                      </a:r>
                      <a:r>
                        <a:rPr sz="100" spc="-100" dirty="0">
                          <a:latin typeface="Times New Roman"/>
                        </a:rPr>
                        <a:t>⁠</a:t>
                      </a:r>
                      <a:br>
                        <a:rPr lang="zh-CN" altLang="zh-CN" sz="2400" b="0" i="0" u="sng" dirty="0">
                          <a:solidFill>
                            <a:srgbClr val="FF0000">
                              <a:alpha val="0"/>
                            </a:srgbClr>
                          </a:solidFill>
                          <a:effectLst/>
                          <a:uFill>
                            <a:solidFill>
                              <a:srgbClr val="000000"/>
                            </a:solidFill>
                          </a:uFill>
                          <a:latin typeface="Times New Roman" pitchFamily="24"/>
                          <a:ea typeface="宋体" pitchFamily="24"/>
                          <a:sym typeface="W:6.005039,H:37.44"/>
                        </a:rPr>
                      </a:b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400" u="sng" dirty="0">
                          <a:solidFill>
                            <a:srgbClr val="000000"/>
                          </a:solidFill>
                          <a:uFill>
                            <a:solidFill>
                              <a:srgbClr val="000000"/>
                            </a:solidFill>
                          </a:uFill>
                          <a:latin typeface="Times New Roman"/>
                        </a:rPr>
                        <a:t> </a:t>
                      </a:r>
                      <a:r>
                        <a:rPr lang="zh-CN" altLang="zh-CN" sz="2400" b="0" i="0" u="none" dirty="0">
                          <a:solidFill>
                            <a:srgbClr val="000000"/>
                          </a:solidFill>
                          <a:effectLst/>
                          <a:latin typeface="Times New Roman" pitchFamily="24"/>
                          <a:ea typeface="宋体" pitchFamily="24"/>
                        </a:rPr>
                        <a:t>和</a:t>
                      </a:r>
                      <a:r>
                        <a:rPr sz="2400" u="sng" dirty="0">
                          <a:solidFill>
                            <a:srgbClr val="000000"/>
                          </a:solidFill>
                          <a:uFill>
                            <a:solidFill>
                              <a:srgbClr val="000000"/>
                            </a:solidFill>
                          </a:uFill>
                          <a:latin typeface="Times New Roman"/>
                        </a:rPr>
                        <a:t> </a:t>
                      </a:r>
                      <a:r>
                        <a:rPr sz="2000" u="sng" dirty="0">
                          <a:solidFill>
                            <a:srgbClr val="000000"/>
                          </a:solidFill>
                          <a:uFill>
                            <a:solidFill>
                              <a:srgbClr val="000000"/>
                            </a:solidFill>
                          </a:uFill>
                          <a:latin typeface="Times New Roman"/>
                        </a:rPr>
                        <a:t>          </a:t>
                      </a:r>
                      <a:r>
                        <a:rPr sz="1600" u="sng" dirty="0">
                          <a:solidFill>
                            <a:srgbClr val="000000"/>
                          </a:solidFill>
                          <a:uFill>
                            <a:solidFill>
                              <a:srgbClr val="000000"/>
                            </a:solidFill>
                          </a:uFill>
                          <a:latin typeface="Times New Roman"/>
                        </a:rPr>
                        <a:t> </a:t>
                      </a:r>
                      <a:r>
                        <a:rPr sz="100" spc="-100" dirty="0">
                          <a:latin typeface="Times New Roman"/>
                        </a:rPr>
                        <a:t>⁠</a:t>
                      </a:r>
                      <a:r>
                        <a:rPr lang="zh-CN" altLang="zh-CN" sz="2400" b="0" i="0" u="none" dirty="0">
                          <a:solidFill>
                            <a:srgbClr val="000000"/>
                          </a:solidFill>
                          <a:effectLst/>
                          <a:latin typeface="Times New Roman" pitchFamily="24"/>
                          <a:ea typeface="宋体" pitchFamily="24"/>
                          <a:sym typeface=",isEnd"/>
                        </a:rPr>
                        <a:t>个极体</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7999">
                <a:tc>
                  <a:txBody>
                    <a:bodyPr/>
                    <a:lstStyle/>
                    <a:p>
                      <a:pPr algn="ctr" eaLnBrk="1" fontAlgn="ctr" latinLnBrk="0" hangingPunct="0">
                        <a:lnSpc>
                          <a:spcPct val="100000"/>
                        </a:lnSpc>
                      </a:pPr>
                      <a:r>
                        <a:rPr lang="zh-CN" altLang="zh-CN" sz="2400" b="0" i="0" u="none" dirty="0">
                          <a:solidFill>
                            <a:srgbClr val="000000"/>
                          </a:solidFill>
                          <a:effectLst/>
                          <a:latin typeface="Times New Roman" pitchFamily="24"/>
                          <a:ea typeface="宋体" pitchFamily="24"/>
                          <a:sym typeface="_⨹_2_ceb6c"/>
                        </a:rPr>
                        <a:t>相同</a:t>
                      </a:r>
                      <a:br>
                        <a:rPr lang="zh-CN" altLang="zh-CN" sz="2400" b="0" i="0" u="none" dirty="0">
                          <a:solidFill>
                            <a:srgbClr val="000000"/>
                          </a:solidFill>
                          <a:effectLst/>
                          <a:latin typeface="Times New Roman" pitchFamily="24"/>
                          <a:ea typeface="宋体" pitchFamily="24"/>
                        </a:rPr>
                      </a:br>
                      <a:r>
                        <a:rPr lang="zh-CN" altLang="zh-CN" sz="2400" b="0" i="0" u="none" dirty="0">
                          <a:solidFill>
                            <a:srgbClr val="000000"/>
                          </a:solidFill>
                          <a:effectLst/>
                          <a:latin typeface="Times New Roman" pitchFamily="24"/>
                          <a:ea typeface="宋体" pitchFamily="24"/>
                        </a:rPr>
                        <a:t>点</a:t>
                      </a:r>
                    </a:p>
                  </a:txBody>
                  <a:tcPr anchor="ctr">
                    <a:lnL w="9522" cap="flat" cmpd="sng" algn="ctr">
                      <a:solidFill>
                        <a:srgbClr val="000000"/>
                      </a:solidFill>
                      <a:prstDash val="solid"/>
                      <a:round/>
                    </a:lnL>
                    <a:lnR w="9522" cap="flat" cmpd="sng" algn="ctr">
                      <a:solidFill>
                        <a:srgbClr val="000000"/>
                      </a:solidFill>
                      <a:prstDash val="solid"/>
                      <a:round/>
                      <a:headEnd type="none" w="med" len="med"/>
                      <a:tailEnd type="none" w="med" len="med"/>
                    </a:lnR>
                    <a:lnT w="9522" cap="flat" cmpd="sng" algn="ctr">
                      <a:solidFill>
                        <a:srgbClr val="000000"/>
                      </a:solidFill>
                      <a:prstDash val="solid"/>
                      <a:round/>
                    </a:lnT>
                    <a:lnB w="9522" cap="flat" cmpd="sng" algn="ctr">
                      <a:solidFill>
                        <a:srgbClr val="000000"/>
                      </a:solidFill>
                      <a:prstDash val="solid"/>
                      <a:round/>
                    </a:lnB>
                  </a:tcPr>
                </a:tc>
                <a:tc gridSpan="3">
                  <a:txBody>
                    <a:bodyPr/>
                    <a:lstStyle/>
                    <a:p>
                      <a:pPr algn="ctr" eaLnBrk="1" fontAlgn="ctr" latinLnBrk="0" hangingPunct="0">
                        <a:lnSpc>
                          <a:spcPct val="100000"/>
                        </a:lnSpc>
                      </a:pPr>
                      <a:r>
                        <a:rPr lang="zh-CN" altLang="zh-CN" sz="2400" b="0" i="0" u="none" dirty="0">
                          <a:solidFill>
                            <a:srgbClr val="000000"/>
                          </a:solidFill>
                          <a:effectLst/>
                          <a:latin typeface="Times New Roman" pitchFamily="24"/>
                          <a:ea typeface="宋体" pitchFamily="24"/>
                        </a:rPr>
                        <a:t>染色体的行为变化相同</a:t>
                      </a:r>
                    </a:p>
                  </a:txBody>
                  <a:tcPr anchor="ctr">
                    <a:lnL w="9522" cap="flat" cmpd="sng" algn="ctr">
                      <a:solidFill>
                        <a:srgbClr val="000000"/>
                      </a:solidFill>
                      <a:prstDash val="solid"/>
                      <a:round/>
                      <a:headEnd type="none" w="med" len="med"/>
                      <a:tailEnd type="none" w="med" len="med"/>
                    </a:lnL>
                    <a:lnR w="9522" cap="flat" cmpd="sng" algn="ctr">
                      <a:solidFill>
                        <a:srgbClr val="000000"/>
                      </a:solidFill>
                      <a:prstDash val="solid"/>
                      <a:round/>
                      <a:headEnd type="none" w="med" len="med"/>
                      <a:tailEnd type="none" w="med" len="med"/>
                    </a:lnR>
                    <a:lnT w="9522" cap="flat" cmpd="sng" algn="ctr">
                      <a:solidFill>
                        <a:srgbClr val="000000"/>
                      </a:solidFill>
                      <a:prstDash val="solid"/>
                      <a:round/>
                    </a:lnT>
                    <a:lnB w="9522" cap="flat" cmpd="sng" algn="ctr">
                      <a:solidFill>
                        <a:srgbClr val="000000"/>
                      </a:solidFill>
                      <a:prstDash val="solid"/>
                      <a:round/>
                    </a:lnB>
                  </a:tcPr>
                </a:tc>
                <a:tc hMerge="1">
                  <a:txBody>
                    <a:bodyPr/>
                    <a:lstStyle/>
                    <a:p>
                      <a:pPr fontAlgn="ctr">
                        <a:lnSpc>
                          <a:spcPct val="129999"/>
                        </a:lnSpc>
                      </a:pPr>
                      <a:endParaRPr/>
                    </a:p>
                  </a:txBody>
                  <a:tcPr>
                    <a:lnL w="9522" cap="flat" cmpd="sng" algn="ctr">
                      <a:solidFill>
                        <a:srgbClr val="000000"/>
                      </a:solidFill>
                      <a:prstDash val="solid"/>
                      <a:round/>
                      <a:headEnd type="none" w="med" len="med"/>
                      <a:tailEnd type="none" w="med" len="med"/>
                    </a:lnL>
                    <a:lnR w="9522" cap="flat" cmpd="sng" algn="ctr">
                      <a:solidFill>
                        <a:srgbClr val="000000"/>
                      </a:solidFill>
                      <a:prstDash val="solid"/>
                      <a:round/>
                      <a:headEnd type="none" w="med" len="med"/>
                      <a:tailEnd type="none" w="med" len="med"/>
                    </a:lnR>
                    <a:lnT w="9522" cap="flat" cmpd="sng" algn="ctr">
                      <a:solidFill>
                        <a:srgbClr val="000000"/>
                      </a:solidFill>
                      <a:prstDash val="solid"/>
                      <a:round/>
                    </a:lnT>
                    <a:lnB w="9522" cap="flat" cmpd="sng" algn="ctr">
                      <a:solidFill>
                        <a:srgbClr val="000000"/>
                      </a:solidFill>
                      <a:prstDash val="solid"/>
                      <a:round/>
                    </a:lnB>
                  </a:tcPr>
                </a:tc>
                <a:tc hMerge="1">
                  <a:txBody>
                    <a:bodyPr/>
                    <a:lstStyle/>
                    <a:p>
                      <a:pPr fontAlgn="ctr">
                        <a:lnSpc>
                          <a:spcPct val="129999"/>
                        </a:lnSpc>
                      </a:pPr>
                      <a:endParaRPr/>
                    </a:p>
                  </a:txBody>
                  <a:tcPr>
                    <a:lnL w="9522" cap="flat" cmpd="sng" algn="ctr">
                      <a:solidFill>
                        <a:srgbClr val="000000"/>
                      </a:solidFill>
                      <a:prstDash val="solid"/>
                      <a:round/>
                      <a:headEnd type="none" w="med" len="med"/>
                      <a:tailEnd type="none" w="med" len="me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703688263"/>
                  </a:ext>
                </a:extLst>
              </a:tr>
            </a:tbl>
          </a:graphicData>
        </a:graphic>
      </p:graphicFrame>
      <p:sp>
        <p:nvSpPr>
          <p:cNvPr id="2" name="文本框 1">
            <a:extLst>
              <a:ext uri="{FF2B5EF4-FFF2-40B4-BE49-F238E27FC236}">
                <a16:creationId xmlns:a16="http://schemas.microsoft.com/office/drawing/2014/main" id="{10677486-CC7E-E7BF-CEC0-62094445340E}"/>
              </a:ext>
            </a:extLst>
          </p:cNvPr>
          <p:cNvSpPr txBox="1"/>
          <p:nvPr/>
        </p:nvSpPr>
        <p:spPr>
          <a:xfrm>
            <a:off x="4681746" y="1931091"/>
            <a:ext cx="789686" cy="569100"/>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睾丸</a:t>
            </a:r>
            <a:endParaRPr lang="zh-CN" altLang="en-US" dirty="0">
              <a:solidFill>
                <a:srgbClr val="FF0000"/>
              </a:solidFill>
            </a:endParaRPr>
          </a:p>
        </p:txBody>
      </p:sp>
      <p:sp>
        <p:nvSpPr>
          <p:cNvPr id="3" name="文本框 2">
            <a:extLst>
              <a:ext uri="{FF2B5EF4-FFF2-40B4-BE49-F238E27FC236}">
                <a16:creationId xmlns:a16="http://schemas.microsoft.com/office/drawing/2014/main" id="{F93CC7CD-BA18-197B-865C-BB50E16D884A}"/>
              </a:ext>
            </a:extLst>
          </p:cNvPr>
          <p:cNvSpPr txBox="1"/>
          <p:nvPr/>
        </p:nvSpPr>
        <p:spPr>
          <a:xfrm>
            <a:off x="8646151" y="1931091"/>
            <a:ext cx="789686" cy="569100"/>
          </a:xfrm>
          <a:prstGeom prst="rect">
            <a:avLst/>
          </a:prstGeom>
          <a:noFill/>
        </p:spPr>
        <p:txBody>
          <a:bodyPr vert="horz" wrap="none" rtlCol="0">
            <a:noAutofit/>
          </a:bodyPr>
          <a:lstStyle/>
          <a:p>
            <a:r>
              <a:rPr kumimoji="0" lang="zh-CN"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卵巢</a:t>
            </a:r>
            <a:endParaRPr lang="zh-CN" altLang="en-US">
              <a:solidFill>
                <a:srgbClr val="FF0000"/>
              </a:solidFill>
            </a:endParaRPr>
          </a:p>
        </p:txBody>
      </p:sp>
      <p:sp>
        <p:nvSpPr>
          <p:cNvPr id="4" name="文本框 3">
            <a:extLst>
              <a:ext uri="{FF2B5EF4-FFF2-40B4-BE49-F238E27FC236}">
                <a16:creationId xmlns:a16="http://schemas.microsoft.com/office/drawing/2014/main" id="{8FBD06E3-FC64-ABEA-A664-291CB4B57134}"/>
              </a:ext>
            </a:extLst>
          </p:cNvPr>
          <p:cNvSpPr txBox="1"/>
          <p:nvPr/>
        </p:nvSpPr>
        <p:spPr>
          <a:xfrm>
            <a:off x="7306617" y="2418793"/>
            <a:ext cx="1399287" cy="569100"/>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初级卵母</a:t>
            </a:r>
            <a:endParaRPr lang="zh-CN" altLang="en-US" dirty="0">
              <a:solidFill>
                <a:srgbClr val="FF0000"/>
              </a:solidFill>
            </a:endParaRPr>
          </a:p>
        </p:txBody>
      </p:sp>
      <p:sp>
        <p:nvSpPr>
          <p:cNvPr id="5" name="文本框 4">
            <a:extLst>
              <a:ext uri="{FF2B5EF4-FFF2-40B4-BE49-F238E27FC236}">
                <a16:creationId xmlns:a16="http://schemas.microsoft.com/office/drawing/2014/main" id="{77BFA68A-7787-35D9-F515-9DF7A37C3C3B}"/>
              </a:ext>
            </a:extLst>
          </p:cNvPr>
          <p:cNvSpPr txBox="1"/>
          <p:nvPr/>
        </p:nvSpPr>
        <p:spPr>
          <a:xfrm>
            <a:off x="9937619" y="2418793"/>
            <a:ext cx="865886" cy="569100"/>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sym typeface="_⨹_2_51468"/>
              </a:rPr>
              <a:t>次级</a:t>
            </a:r>
            <a:b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br>
            <a:endParaRPr lang="zh-CN" altLang="en-US" dirty="0">
              <a:solidFill>
                <a:srgbClr val="FF0000"/>
              </a:solidFill>
            </a:endParaRPr>
          </a:p>
        </p:txBody>
      </p:sp>
      <p:sp>
        <p:nvSpPr>
          <p:cNvPr id="6" name="文本框 5">
            <a:extLst>
              <a:ext uri="{FF2B5EF4-FFF2-40B4-BE49-F238E27FC236}">
                <a16:creationId xmlns:a16="http://schemas.microsoft.com/office/drawing/2014/main" id="{F09D5036-8C66-8C12-8BDD-746CE402A931}"/>
              </a:ext>
            </a:extLst>
          </p:cNvPr>
          <p:cNvSpPr txBox="1"/>
          <p:nvPr/>
        </p:nvSpPr>
        <p:spPr>
          <a:xfrm>
            <a:off x="7147683" y="2769302"/>
            <a:ext cx="789686" cy="569100"/>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卵母</a:t>
            </a:r>
            <a:endParaRPr lang="zh-CN" altLang="en-US" dirty="0">
              <a:solidFill>
                <a:srgbClr val="FF0000"/>
              </a:solidFill>
            </a:endParaRPr>
          </a:p>
        </p:txBody>
      </p:sp>
      <p:sp>
        <p:nvSpPr>
          <p:cNvPr id="7" name="文本框 6">
            <a:extLst>
              <a:ext uri="{FF2B5EF4-FFF2-40B4-BE49-F238E27FC236}">
                <a16:creationId xmlns:a16="http://schemas.microsoft.com/office/drawing/2014/main" id="{0A419079-1077-94E9-C646-F83EFC0202A7}"/>
              </a:ext>
            </a:extLst>
          </p:cNvPr>
          <p:cNvSpPr txBox="1"/>
          <p:nvPr/>
        </p:nvSpPr>
        <p:spPr>
          <a:xfrm>
            <a:off x="7942576" y="3156825"/>
            <a:ext cx="789686" cy="569100"/>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极体</a:t>
            </a:r>
            <a:endParaRPr lang="zh-CN" altLang="en-US" dirty="0">
              <a:solidFill>
                <a:srgbClr val="FF0000"/>
              </a:solidFill>
            </a:endParaRPr>
          </a:p>
        </p:txBody>
      </p:sp>
      <p:sp>
        <p:nvSpPr>
          <p:cNvPr id="8" name="文本框 7">
            <a:extLst>
              <a:ext uri="{FF2B5EF4-FFF2-40B4-BE49-F238E27FC236}">
                <a16:creationId xmlns:a16="http://schemas.microsoft.com/office/drawing/2014/main" id="{415F3F7D-59A9-3FC8-8E43-6C670D08C038}"/>
              </a:ext>
            </a:extLst>
          </p:cNvPr>
          <p:cNvSpPr txBox="1"/>
          <p:nvPr/>
        </p:nvSpPr>
        <p:spPr>
          <a:xfrm>
            <a:off x="4610249" y="3650870"/>
            <a:ext cx="789686" cy="569100"/>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变形</a:t>
            </a:r>
            <a:endParaRPr lang="zh-CN" altLang="en-US" dirty="0">
              <a:solidFill>
                <a:srgbClr val="FF0000"/>
              </a:solidFill>
            </a:endParaRPr>
          </a:p>
        </p:txBody>
      </p:sp>
      <p:sp>
        <p:nvSpPr>
          <p:cNvPr id="9" name="文本框 8">
            <a:extLst>
              <a:ext uri="{FF2B5EF4-FFF2-40B4-BE49-F238E27FC236}">
                <a16:creationId xmlns:a16="http://schemas.microsoft.com/office/drawing/2014/main" id="{1EE64CE4-5CB3-6CF5-483E-5CDB3C9E9D08}"/>
              </a:ext>
            </a:extLst>
          </p:cNvPr>
          <p:cNvSpPr txBox="1"/>
          <p:nvPr/>
        </p:nvSpPr>
        <p:spPr>
          <a:xfrm>
            <a:off x="5761038" y="4104195"/>
            <a:ext cx="332486" cy="569100"/>
          </a:xfrm>
          <a:prstGeom prst="rect">
            <a:avLst/>
          </a:prstGeom>
          <a:noFill/>
        </p:spPr>
        <p:txBody>
          <a:bodyPr vert="horz" wrap="none" rtlCol="0">
            <a:noAutofit/>
          </a:bodyPr>
          <a:lstStyle/>
          <a:p>
            <a:r>
              <a:rPr kumimoji="0" lang="en-US" altLang="zh-CN" sz="2400" b="0" i="0" strike="noStrike" kern="1200" cap="none" spc="0" normalizeH="0" baseline="0" noProof="0">
                <a:ln>
                  <a:noFill/>
                </a:ln>
                <a:solidFill>
                  <a:srgbClr val="FF0000"/>
                </a:solidFill>
                <a:effectLst/>
                <a:uLnTx/>
                <a:uFill>
                  <a:solidFill>
                    <a:srgbClr val="000000"/>
                  </a:solidFill>
                </a:uFill>
                <a:latin typeface="Times New Roman" pitchFamily="24"/>
                <a:ea typeface="宋体" pitchFamily="24"/>
                <a:cs typeface="+mn-cs"/>
              </a:rPr>
              <a:t>4</a:t>
            </a:r>
            <a:endParaRPr lang="zh-CN" altLang="en-US">
              <a:solidFill>
                <a:srgbClr val="FF0000"/>
              </a:solidFill>
            </a:endParaRPr>
          </a:p>
        </p:txBody>
      </p:sp>
      <p:sp>
        <p:nvSpPr>
          <p:cNvPr id="10" name="文本框 9">
            <a:extLst>
              <a:ext uri="{FF2B5EF4-FFF2-40B4-BE49-F238E27FC236}">
                <a16:creationId xmlns:a16="http://schemas.microsoft.com/office/drawing/2014/main" id="{C569DE67-72A3-D7B7-1CC9-354974740953}"/>
              </a:ext>
            </a:extLst>
          </p:cNvPr>
          <p:cNvSpPr txBox="1"/>
          <p:nvPr/>
        </p:nvSpPr>
        <p:spPr>
          <a:xfrm>
            <a:off x="4302165" y="4442158"/>
            <a:ext cx="403983" cy="607200"/>
          </a:xfrm>
          <a:prstGeom prst="rect">
            <a:avLst/>
          </a:prstGeom>
          <a:noFill/>
        </p:spPr>
        <p:txBody>
          <a:bodyPr vert="horz" wrap="none" rtlCol="0">
            <a:noAutofit/>
          </a:bodyPr>
          <a:lstStyle/>
          <a:p>
            <a:r>
              <a:rPr kumimoji="0" lang="en-US"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2</a:t>
            </a:r>
            <a:endParaRPr lang="zh-CN" altLang="en-US" dirty="0">
              <a:solidFill>
                <a:srgbClr val="FF0000"/>
              </a:solidFill>
            </a:endParaRPr>
          </a:p>
        </p:txBody>
      </p:sp>
      <p:sp>
        <p:nvSpPr>
          <p:cNvPr id="11" name="文本框 10">
            <a:extLst>
              <a:ext uri="{FF2B5EF4-FFF2-40B4-BE49-F238E27FC236}">
                <a16:creationId xmlns:a16="http://schemas.microsoft.com/office/drawing/2014/main" id="{0C00DDF3-D59F-40A0-63BD-7C842ACC3DBE}"/>
              </a:ext>
            </a:extLst>
          </p:cNvPr>
          <p:cNvSpPr txBox="1"/>
          <p:nvPr/>
        </p:nvSpPr>
        <p:spPr>
          <a:xfrm>
            <a:off x="10006098" y="4106576"/>
            <a:ext cx="561086" cy="569100"/>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sym typeface="_⨹_1_187c2"/>
              </a:rPr>
              <a:t>卵</a:t>
            </a:r>
            <a:b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br>
            <a:endParaRPr lang="zh-CN" altLang="en-US" dirty="0">
              <a:solidFill>
                <a:srgbClr val="FF0000"/>
              </a:solidFill>
            </a:endParaRPr>
          </a:p>
        </p:txBody>
      </p:sp>
      <p:sp>
        <p:nvSpPr>
          <p:cNvPr id="12" name="文本框 11">
            <a:extLst>
              <a:ext uri="{FF2B5EF4-FFF2-40B4-BE49-F238E27FC236}">
                <a16:creationId xmlns:a16="http://schemas.microsoft.com/office/drawing/2014/main" id="{28E5A979-46F3-B23E-EBCA-B055BDB6A438}"/>
              </a:ext>
            </a:extLst>
          </p:cNvPr>
          <p:cNvSpPr txBox="1"/>
          <p:nvPr/>
        </p:nvSpPr>
        <p:spPr>
          <a:xfrm>
            <a:off x="7042595" y="4461208"/>
            <a:ext cx="789686" cy="569100"/>
          </a:xfrm>
          <a:prstGeom prst="rect">
            <a:avLst/>
          </a:prstGeom>
          <a:noFill/>
        </p:spPr>
        <p:txBody>
          <a:bodyPr vert="horz" wrap="none" rtlCol="0">
            <a:noAutofit/>
          </a:bodyPr>
          <a:lstStyle/>
          <a:p>
            <a:r>
              <a:rPr kumimoji="0" lang="zh-CN"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细胞</a:t>
            </a:r>
            <a:endParaRPr lang="zh-CN" altLang="en-US" dirty="0">
              <a:solidFill>
                <a:srgbClr val="FF0000"/>
              </a:solidFill>
            </a:endParaRPr>
          </a:p>
        </p:txBody>
      </p:sp>
      <p:sp>
        <p:nvSpPr>
          <p:cNvPr id="13" name="文本框 12">
            <a:extLst>
              <a:ext uri="{FF2B5EF4-FFF2-40B4-BE49-F238E27FC236}">
                <a16:creationId xmlns:a16="http://schemas.microsoft.com/office/drawing/2014/main" id="{74C3FCBE-B9DB-5692-73D2-100947E10F5A}"/>
              </a:ext>
            </a:extLst>
          </p:cNvPr>
          <p:cNvSpPr txBox="1"/>
          <p:nvPr/>
        </p:nvSpPr>
        <p:spPr>
          <a:xfrm>
            <a:off x="8635803" y="4503943"/>
            <a:ext cx="332486" cy="569100"/>
          </a:xfrm>
          <a:prstGeom prst="rect">
            <a:avLst/>
          </a:prstGeom>
          <a:noFill/>
        </p:spPr>
        <p:txBody>
          <a:bodyPr vert="horz" wrap="none" rtlCol="0">
            <a:noAutofit/>
          </a:bodyPr>
          <a:lstStyle/>
          <a:p>
            <a:r>
              <a:rPr kumimoji="0" lang="en-US" altLang="zh-CN" sz="2400" b="0" i="0" strike="noStrike" kern="1200" cap="none" spc="0" normalizeH="0" baseline="0" noProof="0" dirty="0">
                <a:ln>
                  <a:noFill/>
                </a:ln>
                <a:solidFill>
                  <a:srgbClr val="FF0000"/>
                </a:solidFill>
                <a:effectLst/>
                <a:uLnTx/>
                <a:uFill>
                  <a:solidFill>
                    <a:srgbClr val="000000"/>
                  </a:solidFill>
                </a:uFill>
                <a:latin typeface="Times New Roman" pitchFamily="24"/>
                <a:ea typeface="宋体" pitchFamily="24"/>
                <a:cs typeface="+mn-cs"/>
              </a:rPr>
              <a:t>3</a:t>
            </a:r>
            <a:endParaRPr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P spid="7" grpId="0" build="allAtOnce"/>
      <p:bldP spid="8" grpId="0" build="allAtOnce"/>
      <p:bldP spid="9" grpId="0" build="allAtOnce"/>
      <p:bldP spid="10" grpId="0" build="allAtOnce"/>
      <p:bldP spid="11" grpId="0" build="allAtOnce"/>
      <p:bldP spid="12" grpId="0" build="allAtOnce"/>
      <p:bldP spid="13"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2Q0YjJkMTg4OGJjODhiMTNlNWU1OWVhYjQ3N2VjMDYifQ=="/>
</p:tagLst>
</file>

<file path=ppt/theme/theme1.xml><?xml version="1.0" encoding="utf-8"?>
<a:theme xmlns:a="http://schemas.openxmlformats.org/drawingml/2006/main" name="1">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2291</Words>
  <Application>Microsoft Office PowerPoint</Application>
  <PresentationFormat>自定义</PresentationFormat>
  <Paragraphs>271</Paragraphs>
  <Slides>28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黑体</vt:lpstr>
      <vt:lpstr>华文行楷</vt:lpstr>
      <vt:lpstr>宋体</vt:lpstr>
      <vt:lpstr>微软雅黑</vt:lpstr>
      <vt:lpstr>Arial</vt:lpstr>
      <vt:lpstr>Cambria Math</vt:lpstr>
      <vt:lpstr>Times New Roman</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书链出品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书链出品</dc:title>
  <dc:creator>书链出品</dc:creator>
  <cp:keywords/>
  <dc:description/>
  <cp:lastModifiedBy>梦 张</cp:lastModifiedBy>
  <cp:revision>13</cp:revision>
  <dcterms:created xsi:type="dcterms:W3CDTF">2024-08-12T04:11:48Z</dcterms:created>
  <dcterms:modified xsi:type="dcterms:W3CDTF">2024-08-12T09:25:16Z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5A7D31655BF4437C99ECAE9FF30B2A5C_13</vt:lpwstr>
  </property>
  <property fmtid="{D5CDD505-2E9C-101B-9397-08002B2CF9AE}" pid="3" name="KSOProductBuildVer">
    <vt:lpwstr>2052-12.1.0.15120</vt:lpwstr>
  </property>
</Properties>
</file>