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83" r:id="rId4"/>
    <p:sldId id="284" r:id="rId6"/>
    <p:sldId id="311" r:id="rId7"/>
    <p:sldId id="312" r:id="rId8"/>
    <p:sldId id="313" r:id="rId9"/>
    <p:sldId id="314" r:id="rId10"/>
    <p:sldId id="315" r:id="rId11"/>
    <p:sldId id="258" r:id="rId12"/>
    <p:sldId id="260" r:id="rId13"/>
    <p:sldId id="267" r:id="rId14"/>
    <p:sldId id="261" r:id="rId15"/>
    <p:sldId id="262" r:id="rId16"/>
    <p:sldId id="273" r:id="rId17"/>
    <p:sldId id="263" r:id="rId18"/>
    <p:sldId id="264" r:id="rId19"/>
    <p:sldId id="265" r:id="rId20"/>
    <p:sldId id="268" r:id="rId21"/>
    <p:sldId id="266" r:id="rId22"/>
    <p:sldId id="269" r:id="rId23"/>
    <p:sldId id="270" r:id="rId24"/>
    <p:sldId id="271" r:id="rId25"/>
    <p:sldId id="272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57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2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孙宇婷" initials="孙" lastIdx="0" clrIdx="0"/>
  <p:cmAuthor id="2" name="微软用户" initials="微" lastIdx="0" clrIdx="1"/>
  <p:cmAuthor id="3" name="AnYuan" initials="A" lastIdx="0" clrIdx="2"/>
  <p:cmAuthor id="4" name="Zhang Seth" initials="Z" lastIdx="0" clrIdx="3"/>
  <p:cmAuthor id="5" name="Windows 用户" initials="W" lastIdx="0" clrIdx="4"/>
  <p:cmAuthor id="6" name="张达" initials="张" lastIdx="0" clrIdx="5"/>
  <p:cmAuthor id="7" name="吴英" initials="吴" lastIdx="0" clrIdx="6"/>
  <p:cmAuthor id="8" name="dell" initials="d" lastIdx="0" clrIdx="7"/>
  <p:cmAuthor id="9" name="ASUS" initials="A" lastIdx="0" clrIdx="8"/>
  <p:cmAuthor id="10" name="Administrator" initials="A" lastIdx="0" clrIdx="9"/>
  <p:cmAuthor id="11" name="幸全" initials="幸全" lastIdx="0" clrIdx="10"/>
  <p:cmAuthor id="12" name="lenovo" initials="l" lastIdx="0" clrIdx="11"/>
  <p:cmAuthor id="13" name="未知用户1" initials="未" lastIdx="0" clrIdx="12"/>
  <p:cmAuthor id="14" name="雨林木风" initials="雨" lastIdx="0" clrIdx="13"/>
  <p:cmAuthor id="15" name="G" initials="G" lastIdx="0" clrIdx="14"/>
  <p:cmAuthor id="16" name="未知用户3" initials="未" lastIdx="0" clrIdx="15"/>
  <p:cmAuthor id="17" name="xbany" initials="x" lastIdx="0" clrIdx="16"/>
  <p:cmAuthor id="18" name="未知用户5" initials="未" lastIdx="0" clrIdx="17"/>
  <p:cmAuthor id="19" name="深度联盟http://www.deepbbs.org" initials="深" lastIdx="0" clrIdx="18"/>
  <p:cmAuthor id="20" name="未知用户4" initials="未" lastIdx="0" clrIdx="19"/>
  <p:cmAuthor id="21" name="Admin" initials="A" lastIdx="0" clrIdx="20"/>
  <p:cmAuthor id="22" name="CommUser" initials="C" lastIdx="0" clrIdx="21"/>
  <p:cmAuthor id="23" name="zq" initials="z" lastIdx="0" clrIdx="22"/>
  <p:cmAuthor id="24" name="viola_yang" initials="v" lastIdx="0" clrIdx="23"/>
  <p:cmAuthor id="25" name="志龙 姜" initials="志" lastIdx="0" clrIdx="24"/>
  <p:cmAuthor id="26" name="SHMILY" initials="S" lastIdx="0" clrIdx="25"/>
  <p:cmAuthor id="27" name="admin" initials="a" lastIdx="0" clrIdx="26"/>
  <p:cmAuthor id="28" name="Tracy Chen" initials="T" lastIdx="0" clrIdx="27"/>
  <p:cmAuthor id="29" name="dongwc0205" initials="d" lastIdx="0" clrIdx="28"/>
  <p:cmAuthor id="30" name="Hi_ Young" initials="H" lastIdx="0" clrIdx="29"/>
  <p:cmAuthor id="31" name="pangyt" initials="p" lastIdx="0" clrIdx="30"/>
  <p:cmAuthor id="32" name="easonyoun" initials="e" lastIdx="0" clrIdx="31"/>
  <p:cmAuthor id="33" name="zhouyangfan" initials="z" lastIdx="0" clrIdx="32"/>
  <p:cmAuthor id="34" name="tplife" initials="t" lastIdx="0" clrIdx="33"/>
  <p:cmAuthor id="35" name="??" initials="?" lastIdx="0" clrIdx="34"/>
  <p:cmAuthor id="36" name="THTF" initials="T" lastIdx="0" clrIdx="35"/>
  <p:cmAuthor id="37" name="骆倩怡_Znauj26B" initials="authorId_382814100" lastIdx="0" clrIdx="36"/>
  <p:cmAuthor id="38" name="xiejing" initials="x" lastIdx="0" clrIdx="37"/>
  <p:cmAuthor id="39" name="作者" initials="作" lastIdx="0" clrIdx="38"/>
  <p:cmAuthor id="40" name="yaosh" initials="y" lastIdx="0" clrIdx="39"/>
  <p:cmAuthor id="41" name="ҧǿ" initials="ҧ" lastIdx="0" clrIdx="40"/>
  <p:cmAuthor id="42" name="宋洁然" initials="宋" lastIdx="0" clrIdx="41"/>
  <p:cmAuthor id="43" name="ming qiu" initials="m" lastIdx="0" clrIdx="42"/>
  <p:cmAuthor id="44" name="王习习" initials="王" lastIdx="0" clrIdx="43"/>
  <p:cmAuthor id="45" name="86180" initials="8" lastIdx="0" clrIdx="44"/>
  <p:cmAuthor id="46" name="wucj" initials="w" lastIdx="0" clrIdx="45"/>
  <p:cmAuthor id="47" name="SkyUser" initials="S" lastIdx="0" clrIdx="46"/>
  <p:cmAuthor id="48" name="Lenovo" initials="L" lastIdx="0" clrIdx="47"/>
  <p:cmAuthor id="49" name="刘 浩然" initials="刘" lastIdx="0" clrIdx="48"/>
  <p:cmAuthor id="50" name="87226" initials="8" lastIdx="0" clrIdx="49"/>
  <p:cmAuthor id="51" name="jh050717" initials="j" lastIdx="0" clrIdx="50"/>
  <p:cmAuthor id="52" name="刘浩" initials="刘" lastIdx="0" clrIdx="5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7D3"/>
    <a:srgbClr val="0855D4"/>
    <a:srgbClr val="009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202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0" y="0"/>
            <a:ext cx="12191365" cy="6864350"/>
          </a:xfrm>
          <a:prstGeom prst="rect">
            <a:avLst/>
          </a:prstGeom>
          <a:solidFill>
            <a:srgbClr val="0855D4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207D3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9765" y="1654175"/>
            <a:ext cx="11443970" cy="193802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chemeClr val="bg1"/>
                </a:solidFill>
                <a:latin typeface="+mj-ea"/>
                <a:ea typeface="+mj-ea"/>
                <a:cs typeface="+mj-ea"/>
              </a:rPr>
              <a:t>从“解题”到“解决问题”：</a:t>
            </a:r>
            <a:endParaRPr lang="zh-CN" altLang="en-US" sz="4000" b="1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chemeClr val="bg1"/>
                </a:solidFill>
                <a:latin typeface="+mj-ea"/>
                <a:ea typeface="+mj-ea"/>
                <a:cs typeface="+mj-ea"/>
              </a:rPr>
              <a:t> </a:t>
            </a:r>
            <a:r>
              <a:rPr lang="en-US" altLang="zh-CN" sz="4000" b="1">
                <a:solidFill>
                  <a:schemeClr val="bg1"/>
                </a:solidFill>
                <a:latin typeface="+mj-ea"/>
                <a:ea typeface="+mj-ea"/>
                <a:cs typeface="+mj-ea"/>
              </a:rPr>
              <a:t>        </a:t>
            </a:r>
            <a:r>
              <a:rPr lang="zh-CN" altLang="en-US" sz="4000" b="1">
                <a:solidFill>
                  <a:schemeClr val="bg1"/>
                </a:solidFill>
                <a:latin typeface="+mj-ea"/>
                <a:ea typeface="+mj-ea"/>
                <a:cs typeface="+mj-ea"/>
              </a:rPr>
              <a:t>高三英语二轮复习的思维进阶与效能重构</a:t>
            </a:r>
            <a:endParaRPr lang="zh-CN" altLang="en-US" sz="4000" b="1">
              <a:solidFill>
                <a:schemeClr val="bg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24775" y="458724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600" b="1">
                <a:solidFill>
                  <a:srgbClr val="FFFF00"/>
                </a:solidFill>
                <a:latin typeface="华文行楷" panose="02010800040101010101" charset="-122"/>
                <a:ea typeface="华文行楷" panose="02010800040101010101" charset="-122"/>
              </a:rPr>
              <a:t>汇报人：胥阳</a:t>
            </a:r>
            <a:endParaRPr lang="zh-CN" sz="3600" b="1">
              <a:solidFill>
                <a:srgbClr val="FFFF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7815" y="200025"/>
            <a:ext cx="1087818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一、审视现状：从“高原期”走向“突破期”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8560" y="1173480"/>
            <a:ext cx="10620375" cy="156845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200000"/>
              </a:lnSpc>
            </a:pPr>
            <a:r>
              <a:rPr lang="zh-CN" altLang="en-US" sz="2400" b="1">
                <a:latin typeface="+mn-ea"/>
                <a:cs typeface="+mn-ea"/>
              </a:rPr>
              <a:t>习惯了“解题”（即找出标准答案）；</a:t>
            </a:r>
            <a:endParaRPr lang="zh-CN" altLang="en-US" sz="2400" b="1">
              <a:latin typeface="+mn-ea"/>
              <a:cs typeface="+mn-ea"/>
            </a:endParaRPr>
          </a:p>
          <a:p>
            <a:pPr defTabSz="266700">
              <a:lnSpc>
                <a:spcPct val="200000"/>
              </a:lnSpc>
            </a:pPr>
            <a:r>
              <a:rPr lang="zh-CN" altLang="en-US" sz="2400" b="1">
                <a:latin typeface="+mn-ea"/>
                <a:cs typeface="+mn-ea"/>
              </a:rPr>
              <a:t>却缺乏“解决问题”（即面对陌生语境、复杂文本时的真实应变）的能力。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78560" y="3268980"/>
            <a:ext cx="10620375" cy="101473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二轮复习必须从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知识覆盖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转向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4000" b="1">
                <a:solidFill>
                  <a:srgbClr val="0207D3"/>
                </a:solidFill>
                <a:latin typeface="+mn-ea"/>
                <a:cs typeface="+mn-ea"/>
              </a:rPr>
              <a:t>认知建构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。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4" name="对角圆角矩形 3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3960" y="4683760"/>
            <a:ext cx="1866900" cy="1925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19050" y="0"/>
            <a:ext cx="12219940" cy="6864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7225" y="2136775"/>
            <a:ext cx="10878185" cy="25844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阅读</a:t>
            </a:r>
            <a:endParaRPr lang="zh-CN" altLang="en-US" sz="5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indent="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>
                <a:solidFill>
                  <a:schemeClr val="bg1">
                    <a:lumMod val="6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Reading</a:t>
            </a:r>
            <a:endParaRPr lang="en-US" altLang="zh-CN" sz="5400" b="1">
              <a:solidFill>
                <a:schemeClr val="bg1">
                  <a:lumMod val="6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7815" y="200025"/>
            <a:ext cx="1087818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二、策略创新：三大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思维支架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助力复习提效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58875" y="783590"/>
            <a:ext cx="7790180" cy="119888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200000"/>
              </a:lnSpc>
            </a:pPr>
            <a:r>
              <a:rPr lang="zh-CN" altLang="en-US" sz="2400" b="1">
                <a:latin typeface="+mn-ea"/>
                <a:cs typeface="+mn-ea"/>
              </a:rPr>
              <a:t>策略一：从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碎片化复习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转向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3600" b="1">
                <a:solidFill>
                  <a:srgbClr val="FF0000"/>
                </a:solidFill>
                <a:latin typeface="+mn-ea"/>
                <a:cs typeface="+mn-ea"/>
              </a:rPr>
              <a:t>结构化建构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endParaRPr lang="en-US" altLang="zh-CN" sz="2400" b="1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78560" y="2261235"/>
            <a:ext cx="10620375" cy="64516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e.g. </a:t>
            </a:r>
            <a:r>
              <a:rPr lang="zh-CN" altLang="en-US" sz="2400" b="1">
                <a:latin typeface="+mn-ea"/>
                <a:cs typeface="+mn-ea"/>
              </a:rPr>
              <a:t>以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人与社会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中的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科技与人文的张力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作为大概念：</a:t>
            </a:r>
            <a:endParaRPr lang="zh-CN" altLang="en-US" sz="2400" b="1">
              <a:latin typeface="+mn-ea"/>
              <a:cs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2925" y="489585"/>
            <a:ext cx="2143760" cy="21977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58875" y="3429000"/>
            <a:ext cx="10620375" cy="175323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1. </a:t>
            </a:r>
            <a:r>
              <a:rPr lang="zh-CN" altLang="en-US" sz="2400" b="1">
                <a:latin typeface="+mn-ea"/>
                <a:cs typeface="+mn-ea"/>
              </a:rPr>
              <a:t>阅读</a:t>
            </a:r>
            <a:r>
              <a:rPr lang="en-US" altLang="zh-CN" sz="2400" b="1">
                <a:latin typeface="+mn-ea"/>
                <a:cs typeface="+mn-ea"/>
              </a:rPr>
              <a:t>A</a:t>
            </a:r>
            <a:r>
              <a:rPr lang="zh-CN" altLang="en-US" sz="2400" b="1">
                <a:latin typeface="+mn-ea"/>
                <a:cs typeface="+mn-ea"/>
              </a:rPr>
              <a:t>篇：介绍一款帮助老年人使用智能手机的</a:t>
            </a:r>
            <a:r>
              <a:rPr lang="en-US" altLang="zh-CN" sz="2400" b="1">
                <a:latin typeface="+mn-ea"/>
                <a:cs typeface="+mn-ea"/>
              </a:rPr>
              <a:t>APP</a:t>
            </a:r>
            <a:r>
              <a:rPr lang="zh-CN" altLang="en-US" sz="2400" b="1">
                <a:latin typeface="+mn-ea"/>
                <a:cs typeface="+mn-ea"/>
              </a:rPr>
              <a:t>说明文；</a:t>
            </a:r>
            <a:endParaRPr lang="zh-CN" altLang="en-US" sz="2400" b="1">
              <a:latin typeface="+mn-ea"/>
              <a:cs typeface="+mn-ea"/>
            </a:endParaRPr>
          </a:p>
          <a:p>
            <a:pPr defTabSz="266700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2. </a:t>
            </a:r>
            <a:r>
              <a:rPr lang="zh-CN" altLang="en-US" sz="2400" b="1">
                <a:latin typeface="+mn-ea"/>
                <a:cs typeface="+mn-ea"/>
              </a:rPr>
              <a:t>阅读</a:t>
            </a:r>
            <a:r>
              <a:rPr lang="en-US" altLang="zh-CN" sz="2400" b="1">
                <a:latin typeface="+mn-ea"/>
                <a:cs typeface="+mn-ea"/>
              </a:rPr>
              <a:t>D</a:t>
            </a:r>
            <a:r>
              <a:rPr lang="zh-CN" altLang="en-US" sz="2400" b="1">
                <a:latin typeface="+mn-ea"/>
                <a:cs typeface="+mn-ea"/>
              </a:rPr>
              <a:t>篇：关于人工智能与人类创造力的议论文；</a:t>
            </a:r>
            <a:endParaRPr lang="zh-CN" altLang="en-US" sz="2400" b="1">
              <a:latin typeface="+mn-ea"/>
              <a:cs typeface="+mn-ea"/>
            </a:endParaRPr>
          </a:p>
          <a:p>
            <a:pPr defTabSz="266700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3. </a:t>
            </a:r>
            <a:r>
              <a:rPr lang="zh-CN" altLang="en-US" sz="2400" b="1">
                <a:latin typeface="+mn-ea"/>
                <a:cs typeface="+mn-ea"/>
              </a:rPr>
              <a:t>完形填空：讲述一位老人通过学习网络与海外子女重拾温情的记叙文。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238760" y="281940"/>
            <a:ext cx="11734800" cy="119888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第一课时（建构）：引导学生找出三篇文章的共同冲突点</a:t>
            </a:r>
            <a:r>
              <a:rPr lang="en-US" altLang="zh-CN" sz="2400" b="1">
                <a:latin typeface="+mn-ea"/>
                <a:cs typeface="+mn-ea"/>
              </a:rPr>
              <a:t> ——“</a:t>
            </a:r>
            <a:r>
              <a:rPr lang="zh-CN" altLang="en-US" sz="2400" b="1">
                <a:latin typeface="+mn-ea"/>
                <a:cs typeface="+mn-ea"/>
              </a:rPr>
              <a:t>科技便利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与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人文温度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，可以让学生用思维导图画出三者关系。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>
            <a:clrChange>
              <a:clrFrom>
                <a:srgbClr val="F9FAFB">
                  <a:alpha val="100000"/>
                </a:srgbClr>
              </a:clrFrom>
              <a:clrTo>
                <a:srgbClr val="F9FA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760" y="1802130"/>
            <a:ext cx="11734800" cy="3253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238760" y="995045"/>
            <a:ext cx="11734800" cy="230695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第二课时（迁移）：应用文写作：假设你是李华，学校英文报正在举办</a:t>
            </a:r>
            <a:r>
              <a:rPr lang="en-US" altLang="zh-CN" sz="2400" b="1">
                <a:latin typeface="+mn-ea"/>
                <a:cs typeface="+mn-ea"/>
              </a:rPr>
              <a:t>“Technology Makes Life Warmer”</a:t>
            </a:r>
            <a:r>
              <a:rPr lang="zh-CN" altLang="en-US" sz="2400" b="1">
                <a:latin typeface="+mn-ea"/>
                <a:cs typeface="+mn-ea"/>
              </a:rPr>
              <a:t>的主题征文，请你写一篇短文投稿。内容包括：</a:t>
            </a:r>
            <a:endParaRPr lang="zh-CN" altLang="en-US" sz="2400" b="1">
              <a:latin typeface="+mn-ea"/>
              <a:cs typeface="+mn-ea"/>
            </a:endParaRPr>
          </a:p>
          <a:p>
            <a:pPr defTabSz="266700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    1. </a:t>
            </a:r>
            <a:r>
              <a:rPr lang="zh-CN" altLang="en-US" sz="2400" b="1">
                <a:latin typeface="+mn-ea"/>
                <a:cs typeface="+mn-ea"/>
              </a:rPr>
              <a:t>描述一个科技温暖生活的现象；</a:t>
            </a:r>
            <a:endParaRPr lang="zh-CN" altLang="en-US" sz="2400" b="1">
              <a:latin typeface="+mn-ea"/>
              <a:cs typeface="+mn-ea"/>
            </a:endParaRPr>
          </a:p>
          <a:p>
            <a:pPr defTabSz="266700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    2. </a:t>
            </a:r>
            <a:r>
              <a:rPr lang="zh-CN" altLang="en-US" sz="2400" b="1">
                <a:latin typeface="+mn-ea"/>
                <a:cs typeface="+mn-ea"/>
              </a:rPr>
              <a:t>你的感悟。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8760" y="3787775"/>
            <a:ext cx="11734165" cy="175323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读后续写构思：给出一个开头</a:t>
            </a:r>
            <a:r>
              <a:rPr lang="en-US" altLang="zh-CN" sz="2400" b="1">
                <a:latin typeface="+mn-ea"/>
                <a:cs typeface="+mn-ea"/>
              </a:rPr>
              <a:t> —— 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My grandfather stared at the blank screen of the smartphone I’d just given him, his fingers hovering nervously over the glass.”</a:t>
            </a:r>
            <a:r>
              <a:rPr lang="en-US" altLang="zh-CN" sz="2400" b="1">
                <a:latin typeface="+mn-ea"/>
                <a:cs typeface="+mn-ea"/>
              </a:rPr>
              <a:t> </a:t>
            </a:r>
            <a:r>
              <a:rPr lang="zh-CN" altLang="en-US" sz="2400" b="1">
                <a:latin typeface="+mn-ea"/>
                <a:cs typeface="+mn-ea"/>
              </a:rPr>
              <a:t>要求学生结合上述三篇文章的主题，构思一个合理的、体现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科技与人文温情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的结尾段落。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238760" y="281940"/>
            <a:ext cx="11734800" cy="64516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策略二：从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刷题讲评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转向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思维建模</a:t>
            </a:r>
            <a:r>
              <a:rPr lang="en-US" altLang="zh-CN" sz="2400" b="1">
                <a:latin typeface="+mn-ea"/>
                <a:cs typeface="+mn-ea"/>
              </a:rPr>
              <a:t>”—— </a:t>
            </a:r>
            <a:r>
              <a:rPr lang="zh-CN" altLang="en-US" sz="2400" b="1">
                <a:latin typeface="+mn-ea"/>
                <a:cs typeface="+mn-ea"/>
              </a:rPr>
              <a:t>培养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solidFill>
                  <a:srgbClr val="7030A0"/>
                </a:solidFill>
                <a:latin typeface="+mn-ea"/>
                <a:cs typeface="+mn-ea"/>
              </a:rPr>
              <a:t>元认知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策略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760" y="1064260"/>
            <a:ext cx="9147175" cy="64516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老生常谈的问题：学生为什么听懂了，下次还错？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8760" y="1709420"/>
            <a:ext cx="8109585" cy="92202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从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讲答案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转向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3600" b="1">
                <a:solidFill>
                  <a:srgbClr val="7030A0"/>
                </a:solidFill>
                <a:latin typeface="+mn-ea"/>
                <a:cs typeface="+mn-ea"/>
              </a:rPr>
              <a:t>讲怎么想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。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4725" y="2983230"/>
            <a:ext cx="6763385" cy="304609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3200" b="1">
                <a:latin typeface="+mn-ea"/>
                <a:cs typeface="+mn-ea"/>
              </a:rPr>
              <a:t>以阅读理解中错误率最高的</a:t>
            </a:r>
            <a:r>
              <a:rPr lang="en-US" altLang="zh-CN" sz="3200" b="1">
                <a:latin typeface="+mn-ea"/>
                <a:cs typeface="+mn-ea"/>
              </a:rPr>
              <a:t>“</a:t>
            </a:r>
            <a:r>
              <a:rPr lang="zh-CN" altLang="en-US" sz="3200" b="1">
                <a:latin typeface="+mn-ea"/>
                <a:cs typeface="+mn-ea"/>
              </a:rPr>
              <a:t>推理判断</a:t>
            </a:r>
            <a:r>
              <a:rPr lang="en-US" altLang="zh-CN" sz="3200" b="1">
                <a:latin typeface="+mn-ea"/>
                <a:cs typeface="+mn-ea"/>
              </a:rPr>
              <a:t>”</a:t>
            </a:r>
            <a:r>
              <a:rPr lang="zh-CN" altLang="en-US" sz="3200" b="1">
                <a:latin typeface="+mn-ea"/>
                <a:cs typeface="+mn-ea"/>
              </a:rPr>
              <a:t>和</a:t>
            </a:r>
            <a:r>
              <a:rPr lang="en-US" altLang="zh-CN" sz="3200" b="1">
                <a:latin typeface="+mn-ea"/>
                <a:cs typeface="+mn-ea"/>
              </a:rPr>
              <a:t>“</a:t>
            </a:r>
            <a:r>
              <a:rPr lang="zh-CN" altLang="en-US" sz="3200" b="1">
                <a:latin typeface="+mn-ea"/>
                <a:cs typeface="+mn-ea"/>
              </a:rPr>
              <a:t>主旨大意</a:t>
            </a:r>
            <a:r>
              <a:rPr lang="en-US" altLang="zh-CN" sz="3200" b="1">
                <a:latin typeface="+mn-ea"/>
                <a:cs typeface="+mn-ea"/>
              </a:rPr>
              <a:t>”</a:t>
            </a:r>
            <a:r>
              <a:rPr lang="zh-CN" altLang="en-US" sz="3200" b="1">
                <a:latin typeface="+mn-ea"/>
                <a:cs typeface="+mn-ea"/>
              </a:rPr>
              <a:t>为例，除了分析原文定位，而是带着学生做</a:t>
            </a:r>
            <a:r>
              <a:rPr lang="en-US" altLang="zh-CN" sz="3200" b="1">
                <a:latin typeface="+mn-ea"/>
                <a:cs typeface="+mn-ea"/>
              </a:rPr>
              <a:t>“</a:t>
            </a:r>
            <a:r>
              <a:rPr lang="zh-CN" altLang="en-US" sz="3200" b="1">
                <a:solidFill>
                  <a:srgbClr val="7030A0"/>
                </a:solidFill>
                <a:latin typeface="+mn-ea"/>
                <a:cs typeface="+mn-ea"/>
              </a:rPr>
              <a:t>思维可视化</a:t>
            </a:r>
            <a:r>
              <a:rPr lang="en-US" altLang="zh-CN" sz="3200" b="1">
                <a:latin typeface="+mn-ea"/>
                <a:cs typeface="+mn-ea"/>
              </a:rPr>
              <a:t>”</a:t>
            </a:r>
            <a:r>
              <a:rPr lang="zh-CN" altLang="en-US" sz="3200" b="1">
                <a:latin typeface="+mn-ea"/>
                <a:cs typeface="+mn-ea"/>
              </a:rPr>
              <a:t>。</a:t>
            </a:r>
            <a:endParaRPr lang="zh-CN" altLang="en-US" sz="3200" b="1">
              <a:latin typeface="+mn-ea"/>
              <a:cs typeface="+mn-ea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6550" y="2530475"/>
            <a:ext cx="4017010" cy="395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4" grpId="0"/>
      <p:bldP spid="4" grpId="1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238760" y="1882140"/>
            <a:ext cx="11734800" cy="119888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1.“</a:t>
            </a:r>
            <a:r>
              <a:rPr lang="zh-CN" altLang="en-US" sz="2400" b="1">
                <a:latin typeface="+mn-ea"/>
                <a:cs typeface="+mn-ea"/>
              </a:rPr>
              <a:t>放电影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式复盘：让做对的学生讲述：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你刚才看完第一段后，脑子里预判了什么？当看到转折词</a:t>
            </a:r>
            <a:r>
              <a:rPr lang="en-US" altLang="zh-CN" sz="2400" b="1">
                <a:latin typeface="+mn-ea"/>
                <a:cs typeface="+mn-ea"/>
              </a:rPr>
              <a:t>However</a:t>
            </a:r>
            <a:r>
              <a:rPr lang="zh-CN" altLang="en-US" sz="2400" b="1">
                <a:latin typeface="+mn-ea"/>
                <a:cs typeface="+mn-ea"/>
              </a:rPr>
              <a:t>时，你调整了什么策略？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endParaRPr lang="en-US" altLang="zh-CN" sz="2400" b="1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760" y="3236595"/>
            <a:ext cx="11734165" cy="230695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2.“</a:t>
            </a:r>
            <a:r>
              <a:rPr lang="zh-CN" altLang="en-US" sz="2400" b="1">
                <a:latin typeface="+mn-ea"/>
                <a:cs typeface="+mn-ea"/>
              </a:rPr>
              <a:t>错题归因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卡片：让学生建立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错题归因卡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，不是记答案，而是记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我当时是怎么想的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。</a:t>
            </a:r>
            <a:endParaRPr lang="zh-CN" altLang="en-US" sz="2400" b="1">
              <a:latin typeface="+mn-ea"/>
              <a:cs typeface="+mn-ea"/>
            </a:endParaRPr>
          </a:p>
          <a:p>
            <a:pPr defTabSz="266700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     </a:t>
            </a:r>
            <a:r>
              <a:rPr lang="zh-CN" altLang="en-US" sz="2400" b="1">
                <a:latin typeface="+mn-ea"/>
                <a:cs typeface="+mn-ea"/>
              </a:rPr>
              <a:t>例如：错因分析</a:t>
            </a:r>
            <a:r>
              <a:rPr lang="en-US" altLang="zh-CN" sz="2400" b="1">
                <a:latin typeface="+mn-ea"/>
                <a:cs typeface="+mn-ea"/>
              </a:rPr>
              <a:t>——</a:t>
            </a:r>
            <a:r>
              <a:rPr lang="zh-CN" altLang="en-US" sz="2400" b="1">
                <a:latin typeface="+mn-ea"/>
                <a:cs typeface="+mn-ea"/>
              </a:rPr>
              <a:t>我把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作者举例的目的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做成了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举例的内容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；我忽略了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技术白痴</a:t>
            </a:r>
            <a:r>
              <a:rPr lang="en-US" altLang="zh-CN" sz="2400" b="1">
                <a:latin typeface="+mn-ea"/>
                <a:cs typeface="+mn-ea"/>
              </a:rPr>
              <a:t>technologically challenged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这个词的感情色彩。</a:t>
            </a:r>
            <a:endParaRPr lang="zh-CN" altLang="en-US" sz="2400" b="1">
              <a:latin typeface="+mn-ea"/>
              <a:cs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030" y="0"/>
            <a:ext cx="3708400" cy="1981200"/>
          </a:xfrm>
          <a:prstGeom prst="rect">
            <a:avLst/>
          </a:prstGeom>
        </p:spPr>
      </p:pic>
      <p:sp>
        <p:nvSpPr>
          <p:cNvPr id="5" name="对角圆角矩形 4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238760" y="281940"/>
            <a:ext cx="11734800" cy="64516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3.“</a:t>
            </a:r>
            <a:r>
              <a:rPr lang="zh-CN" altLang="en-US" sz="2400" b="1">
                <a:latin typeface="+mn-ea"/>
                <a:cs typeface="+mn-ea"/>
              </a:rPr>
              <a:t>命题者视角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训练：材料：选取一篇学生未做过、难度适中的短文（约</a:t>
            </a:r>
            <a:r>
              <a:rPr lang="en-US" altLang="zh-CN" sz="2400" b="1">
                <a:latin typeface="+mn-ea"/>
                <a:cs typeface="+mn-ea"/>
              </a:rPr>
              <a:t>32</a:t>
            </a:r>
            <a:r>
              <a:rPr lang="en-US" altLang="zh-CN" sz="2400" b="1">
                <a:latin typeface="+mn-ea"/>
                <a:cs typeface="+mn-ea"/>
              </a:rPr>
              <a:t>0</a:t>
            </a:r>
            <a:r>
              <a:rPr lang="zh-CN" altLang="en-US" sz="2400" b="1">
                <a:latin typeface="+mn-ea"/>
                <a:cs typeface="+mn-ea"/>
              </a:rPr>
              <a:t>词）。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760" y="1054735"/>
            <a:ext cx="11734165" cy="119888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·</a:t>
            </a:r>
            <a:r>
              <a:rPr lang="zh-CN" altLang="en-US" sz="2400" b="1">
                <a:latin typeface="+mn-ea"/>
                <a:cs typeface="+mn-ea"/>
              </a:rPr>
              <a:t>学生分组，以小组为单位，为这篇文章设计</a:t>
            </a:r>
            <a:r>
              <a:rPr lang="en-US" altLang="zh-CN" sz="2400" b="1">
                <a:latin typeface="+mn-ea"/>
                <a:cs typeface="+mn-ea"/>
              </a:rPr>
              <a:t>1</a:t>
            </a:r>
            <a:r>
              <a:rPr lang="zh-CN" altLang="en-US" sz="2400" b="1">
                <a:latin typeface="+mn-ea"/>
                <a:cs typeface="+mn-ea"/>
              </a:rPr>
              <a:t>道推理判断题，包括正确选项和</a:t>
            </a:r>
            <a:r>
              <a:rPr lang="en-US" altLang="zh-CN" sz="2400" b="1">
                <a:latin typeface="+mn-ea"/>
                <a:cs typeface="+mn-ea"/>
              </a:rPr>
              <a:t>3</a:t>
            </a:r>
            <a:r>
              <a:rPr lang="zh-CN" altLang="en-US" sz="2400" b="1">
                <a:latin typeface="+mn-ea"/>
                <a:cs typeface="+mn-ea"/>
              </a:rPr>
              <a:t>个干扰项。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9395" y="2253615"/>
            <a:ext cx="11734165" cy="175323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·</a:t>
            </a:r>
            <a:r>
              <a:rPr lang="zh-CN" altLang="en-US" sz="2400" b="1">
                <a:latin typeface="+mn-ea"/>
                <a:cs typeface="+mn-ea"/>
              </a:rPr>
              <a:t>展示与讨论：各小组展示题目，其他组分析其干扰项的设计逻辑是否合理。教师引导总结：推理判断题的干扰项通常有哪些类型？（</a:t>
            </a:r>
            <a:r>
              <a:rPr lang="zh-CN" altLang="en-US" sz="2400" b="1">
                <a:solidFill>
                  <a:srgbClr val="C00000"/>
                </a:solidFill>
                <a:latin typeface="+mn-ea"/>
                <a:cs typeface="+mn-ea"/>
              </a:rPr>
              <a:t>过度推断、偷换概念、以偏概全、无中生有</a:t>
            </a:r>
            <a:r>
              <a:rPr lang="zh-CN" altLang="en-US" sz="2400" b="1">
                <a:latin typeface="+mn-ea"/>
                <a:cs typeface="+mn-ea"/>
              </a:rPr>
              <a:t>）。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9395" y="4006850"/>
            <a:ext cx="11734165" cy="175323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·</a:t>
            </a:r>
            <a:r>
              <a:rPr lang="zh-CN" altLang="en-US" sz="2400" b="1">
                <a:latin typeface="+mn-ea"/>
                <a:cs typeface="+mn-ea"/>
              </a:rPr>
              <a:t>学生反馈：当他们站在命题者的角度时，才真正理解了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同义转述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和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无中生有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的陷阱是如何设置的。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以前做推理题，总觉得</a:t>
            </a:r>
            <a:r>
              <a:rPr lang="en-US" altLang="zh-CN" sz="2400" b="1">
                <a:latin typeface="+mn-ea"/>
                <a:cs typeface="+mn-ea"/>
              </a:rPr>
              <a:t>‘</a:t>
            </a:r>
            <a:r>
              <a:rPr lang="zh-CN" altLang="en-US" sz="2400" b="1">
                <a:latin typeface="+mn-ea"/>
                <a:cs typeface="+mn-ea"/>
              </a:rPr>
              <a:t>感觉像</a:t>
            </a:r>
            <a:r>
              <a:rPr lang="en-US" altLang="zh-CN" sz="2400" b="1">
                <a:latin typeface="+mn-ea"/>
                <a:cs typeface="+mn-ea"/>
              </a:rPr>
              <a:t>’</a:t>
            </a:r>
            <a:r>
              <a:rPr lang="zh-CN" altLang="en-US" sz="2400" b="1">
                <a:latin typeface="+mn-ea"/>
                <a:cs typeface="+mn-ea"/>
              </a:rPr>
              <a:t>就选。现在我会问自己：这个结论是原文直接说的，还是我真的</a:t>
            </a:r>
            <a:r>
              <a:rPr lang="en-US" altLang="zh-CN" sz="2400" b="1">
                <a:latin typeface="+mn-ea"/>
                <a:cs typeface="+mn-ea"/>
              </a:rPr>
              <a:t>‘</a:t>
            </a:r>
            <a:r>
              <a:rPr lang="zh-CN" altLang="en-US" sz="2400" b="1">
                <a:latin typeface="+mn-ea"/>
                <a:cs typeface="+mn-ea"/>
              </a:rPr>
              <a:t>推</a:t>
            </a:r>
            <a:r>
              <a:rPr lang="en-US" altLang="zh-CN" sz="2400" b="1">
                <a:latin typeface="+mn-ea"/>
                <a:cs typeface="+mn-ea"/>
              </a:rPr>
              <a:t>’</a:t>
            </a:r>
            <a:r>
              <a:rPr lang="zh-CN" altLang="en-US" sz="2400" b="1">
                <a:latin typeface="+mn-ea"/>
                <a:cs typeface="+mn-ea"/>
              </a:rPr>
              <a:t>出来的？原文有没有证据？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endParaRPr lang="en-US" altLang="zh-CN" sz="2400" b="1">
              <a:latin typeface="+mn-ea"/>
              <a:cs typeface="+mn-ea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2" grpId="0"/>
      <p:bldP spid="2" grpId="1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19050" y="0"/>
            <a:ext cx="12219940" cy="6864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7225" y="2136775"/>
            <a:ext cx="10878185" cy="25844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写作</a:t>
            </a:r>
            <a:endParaRPr lang="zh-CN" altLang="en-US" sz="5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indent="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>
                <a:solidFill>
                  <a:schemeClr val="bg1">
                    <a:lumMod val="6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Writing</a:t>
            </a:r>
            <a:endParaRPr lang="en-US" altLang="zh-CN" sz="5400" b="1">
              <a:solidFill>
                <a:schemeClr val="bg1">
                  <a:lumMod val="6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238760" y="281940"/>
            <a:ext cx="11734800" cy="64516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策略三：从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语言输出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转向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逻辑输出</a:t>
            </a:r>
            <a:r>
              <a:rPr lang="en-US" altLang="zh-CN" sz="2400" b="1">
                <a:latin typeface="+mn-ea"/>
                <a:cs typeface="+mn-ea"/>
              </a:rPr>
              <a:t>”—— </a:t>
            </a:r>
            <a:r>
              <a:rPr lang="zh-CN" altLang="en-US" sz="2400" b="1">
                <a:latin typeface="+mn-ea"/>
                <a:cs typeface="+mn-ea"/>
              </a:rPr>
              <a:t>深化写作的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思维品质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endParaRPr lang="en-US" altLang="zh-CN" sz="2400" b="1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760" y="1064260"/>
            <a:ext cx="9147175" cy="64516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语言华丽</a:t>
            </a:r>
            <a:r>
              <a:rPr lang="en-US" altLang="zh-CN" sz="2400" b="1">
                <a:latin typeface="+mn-ea"/>
                <a:cs typeface="+mn-ea"/>
              </a:rPr>
              <a:t> </a:t>
            </a:r>
            <a:r>
              <a:rPr lang="en-US" altLang="zh-CN" sz="2400" b="1" i="1">
                <a:solidFill>
                  <a:srgbClr val="FF0000"/>
                </a:solidFill>
                <a:latin typeface="+mn-ea"/>
                <a:cs typeface="+mn-ea"/>
              </a:rPr>
              <a:t>BUT  </a:t>
            </a:r>
            <a:r>
              <a:rPr lang="zh-CN" altLang="en-US" sz="2400" b="1">
                <a:latin typeface="+mn-ea"/>
                <a:cs typeface="+mn-ea"/>
              </a:rPr>
              <a:t>逻辑混乱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8760" y="1661795"/>
            <a:ext cx="8109585" cy="82994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1. </a:t>
            </a:r>
            <a:r>
              <a:rPr lang="zh-CN" altLang="en-US" sz="2400" b="1">
                <a:latin typeface="+mn-ea"/>
                <a:cs typeface="+mn-ea"/>
              </a:rPr>
              <a:t>应用文：不仅要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格式正确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，更要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3200" b="1">
                <a:solidFill>
                  <a:schemeClr val="accent4">
                    <a:lumMod val="75000"/>
                  </a:schemeClr>
                </a:solidFill>
                <a:latin typeface="+mn-ea"/>
                <a:cs typeface="+mn-ea"/>
              </a:rPr>
              <a:t>观点深刻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endParaRPr lang="en-US" altLang="zh-CN" sz="2400" b="1">
              <a:latin typeface="+mn-ea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8760" y="2628900"/>
            <a:ext cx="11734800" cy="64516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传统教法：给模板、背范文、背好句。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8760" y="3411220"/>
            <a:ext cx="11953240" cy="64516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例如写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申请信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应聘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环保宣传员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，学生写</a:t>
            </a:r>
            <a:r>
              <a:rPr lang="en-US" altLang="zh-CN" sz="2400" b="1">
                <a:latin typeface="+mn-ea"/>
                <a:cs typeface="+mn-ea"/>
              </a:rPr>
              <a:t>“Good English; have experience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。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8760" y="4193540"/>
            <a:ext cx="11953240" cy="64516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追问：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solidFill>
                  <a:srgbClr val="009DCA"/>
                </a:solidFill>
                <a:latin typeface="+mn-ea"/>
                <a:cs typeface="+mn-ea"/>
              </a:rPr>
              <a:t>为什么英语好就能做好环保宣传？英语能力如何转化为环保行动力？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endParaRPr lang="en-US" altLang="zh-CN" sz="2400" b="1"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8760" y="4975860"/>
            <a:ext cx="11953240" cy="119888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引导学生写出层次：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我的语言优势能让我翻译国际环保案例，使宣传内容更具国际视野；我的组织经验能让我设计出更具互动性的低碳活动。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endParaRPr lang="en-US" altLang="zh-CN" sz="2400" b="1">
              <a:latin typeface="+mn-ea"/>
              <a:cs typeface="+mn-ea"/>
            </a:endParaRPr>
          </a:p>
        </p:txBody>
      </p:sp>
      <p:sp>
        <p:nvSpPr>
          <p:cNvPr id="7" name="对角圆角矩形 6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1"/>
      <p:bldP spid="4" grpId="0"/>
      <p:bldP spid="4" grpId="1"/>
      <p:bldP spid="2" grpId="0"/>
      <p:bldP spid="2" grpId="1"/>
      <p:bldP spid="3" grpId="0"/>
      <p:bldP spid="3" grpId="1"/>
      <p:bldP spid="5" grpId="0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 flipV="1">
            <a:off x="238760" y="297180"/>
            <a:ext cx="11871325" cy="76835"/>
            <a:chOff x="368200" y="542481"/>
            <a:chExt cx="10873901" cy="53635"/>
          </a:xfrm>
        </p:grpSpPr>
        <p:sp>
          <p:nvSpPr>
            <p:cNvPr id="5" name="圆角矩形 3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050340" y="542481"/>
              <a:ext cx="7191761" cy="53635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圆角矩形 3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8200" y="542924"/>
              <a:ext cx="490333" cy="5319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>
          <a:xfrm>
            <a:off x="298450" y="62230"/>
            <a:ext cx="4427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24</a:t>
            </a:r>
            <a:r>
              <a:rPr lang="zh-CN" altLang="en-US" sz="32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高考试题分析</a:t>
            </a:r>
            <a:endParaRPr lang="zh-CN" altLang="en-US" sz="32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492210" y="951059"/>
          <a:ext cx="11333730" cy="5475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785"/>
                <a:gridCol w="5650865"/>
                <a:gridCol w="1454400"/>
                <a:gridCol w="1552575"/>
                <a:gridCol w="1221105"/>
              </a:tblGrid>
              <a:tr h="384810"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/>
                        <a:t>语篇</a:t>
                      </a:r>
                      <a:endParaRPr lang="zh-CN" altLang="en-US" sz="1800"/>
                    </a:p>
                  </a:txBody>
                  <a:tcPr marL="91423" marR="91423" marT="45711" marB="45711" vert="horz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/>
                        <a:t>话题</a:t>
                      </a:r>
                      <a:endParaRPr lang="zh-CN" altLang="en-US" sz="1800"/>
                    </a:p>
                  </a:txBody>
                  <a:tcPr marL="91423" marR="91423" marT="45711" marB="45711" vert="horz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/>
                        <a:t>体裁</a:t>
                      </a:r>
                      <a:endParaRPr lang="zh-CN" altLang="en-US" sz="1800"/>
                    </a:p>
                  </a:txBody>
                  <a:tcPr marL="91423" marR="91423" marT="45711" marB="45711" vert="horz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/>
                        <a:t>词数</a:t>
                      </a:r>
                      <a:endParaRPr lang="zh-CN" altLang="en-US" sz="1800"/>
                    </a:p>
                  </a:txBody>
                  <a:tcPr marL="91423" marR="91423" marT="45711" marB="45711" vert="horz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/>
                        <a:t>可读性</a:t>
                      </a:r>
                      <a:endParaRPr lang="zh-CN" altLang="en-US" sz="1800"/>
                    </a:p>
                  </a:txBody>
                  <a:tcPr marL="91423" marR="91423" marT="45711" marB="45711" vert="horz">
                    <a:solidFill>
                      <a:srgbClr val="0DB3E3"/>
                    </a:solidFill>
                  </a:tcPr>
                </a:tc>
              </a:tr>
              <a:tr h="0"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000" b="1"/>
                        <a:t>阅读</a:t>
                      </a:r>
                      <a:r>
                        <a:rPr lang="en-US" altLang="zh-CN" sz="2000" b="1"/>
                        <a:t>A</a:t>
                      </a:r>
                      <a:endParaRPr lang="en-US" altLang="zh-CN" sz="20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b="1"/>
                        <a:t>人与社会：栖息地修复工作队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b="1"/>
                        <a:t>应用文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/>
                        <a:t>267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/>
                        <a:t>55.3/8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</a:tr>
              <a:tr h="0"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000" b="1"/>
                        <a:t>阅读</a:t>
                      </a:r>
                      <a:r>
                        <a:rPr lang="en-US" altLang="zh-CN" sz="2000" b="1"/>
                        <a:t>B</a:t>
                      </a:r>
                      <a:endParaRPr lang="en-US" altLang="zh-CN" sz="20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/>
                        <a:t>人与社会：美国兽医采用中西医结合治疗动物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b="1"/>
                        <a:t>夹叙夹议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b="1"/>
                        <a:t>403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b="1"/>
                        <a:t>52.2/9.8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</a:tr>
              <a:tr h="0"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/>
                        <a:t>阅读C</a:t>
                      </a:r>
                      <a:endParaRPr lang="zh-CN" altLang="en-US" sz="20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b="1"/>
                        <a:t>人与社会：阐述对纸质阅读与数字阅读的研究成果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/>
                        <a:t>说明文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/>
                        <a:t>484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highlight>
                            <a:srgbClr val="FFFF00"/>
                          </a:highlight>
                        </a:rPr>
                        <a:t>42.2/12.5</a:t>
                      </a:r>
                      <a:endParaRPr lang="zh-CN" altLang="en-US" sz="1800" b="1">
                        <a:highlight>
                          <a:srgbClr val="FFFF00"/>
                        </a:highlight>
                      </a:endParaRPr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</a:tr>
              <a:tr h="0"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000" b="1"/>
                        <a:t>阅读</a:t>
                      </a:r>
                      <a:r>
                        <a:rPr lang="en-US" altLang="zh-CN" sz="2000" b="1"/>
                        <a:t>D</a:t>
                      </a:r>
                      <a:endParaRPr lang="en-US" altLang="zh-CN" sz="20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/>
                        <a:t>人与自然：现代生物采样的科学性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/>
                        <a:t>说明文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/>
                        <a:t>460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highlight>
                            <a:srgbClr val="FFFF00"/>
                          </a:highlight>
                        </a:rPr>
                        <a:t>34.9/13.6</a:t>
                      </a:r>
                      <a:endParaRPr lang="zh-CN" altLang="en-US" sz="1800" b="1">
                        <a:highlight>
                          <a:srgbClr val="FFFF00"/>
                        </a:highlight>
                      </a:endParaRPr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</a:tr>
              <a:tr h="0"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000" b="1"/>
                        <a:t>七选五</a:t>
                      </a:r>
                      <a:endParaRPr lang="zh-CN" altLang="en-US" sz="20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b="1"/>
                        <a:t>人与自我：使用字典的经验，新的与乐趣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/>
                        <a:t>夹叙夹议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/>
                        <a:t>313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/>
                        <a:t>62.3/7.7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</a:tr>
              <a:tr h="0"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000" b="1"/>
                        <a:t>完形填空</a:t>
                      </a:r>
                      <a:endParaRPr lang="zh-CN" altLang="en-US" sz="20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b="1"/>
                        <a:t>人与自我：设定适合自己的目标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b="1"/>
                        <a:t>记叙文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b="1"/>
                        <a:t>238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b="1"/>
                        <a:t>76.5/6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</a:tr>
              <a:tr h="0"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000" b="1"/>
                        <a:t>语法填空</a:t>
                      </a:r>
                      <a:endParaRPr lang="zh-CN" altLang="en-US" sz="20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/>
                        <a:t>人与社会：英国</a:t>
                      </a:r>
                      <a:r>
                        <a:rPr lang="en-US" altLang="zh-CN" sz="1800" b="1"/>
                        <a:t>“</a:t>
                      </a:r>
                      <a:r>
                        <a:rPr lang="zh-CN" altLang="en-US" sz="1800" b="1"/>
                        <a:t>丝绸之路花园</a:t>
                      </a:r>
                      <a:r>
                        <a:rPr lang="en-US" altLang="zh-CN" sz="1800" b="1"/>
                        <a:t>”</a:t>
                      </a:r>
                      <a:r>
                        <a:rPr lang="zh-CN" altLang="en-US" sz="1800" b="1"/>
                        <a:t>的整体设计及其中新建成的玻璃温室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b="1"/>
                        <a:t>说明文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/>
                        <a:t>238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/>
                        <a:t>60.8/9.1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</a:tr>
              <a:tr h="0"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000" b="1"/>
                        <a:t>应用文</a:t>
                      </a:r>
                      <a:endParaRPr lang="zh-CN" altLang="en-US" sz="20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b="1"/>
                        <a:t>人与自我：公园里的美术课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/>
                        <a:t>应用文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/>
                        <a:t>80字左右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b="1"/>
                        <a:t>   </a:t>
                      </a:r>
                      <a:endParaRPr lang="en-US" altLang="zh-CN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</a:tr>
              <a:tr h="0"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000" b="1"/>
                        <a:t>读后续写</a:t>
                      </a:r>
                      <a:endParaRPr lang="zh-CN" altLang="en-US" sz="20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b="1"/>
                        <a:t>人与社会：与出租车司机的诚信之约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/>
                        <a:t>记叙文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/>
                        <a:t>150字左右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b="1"/>
                        <a:t>82.3/5.4</a:t>
                      </a:r>
                      <a:endParaRPr lang="zh-CN" altLang="en-US" sz="1800" b="1"/>
                    </a:p>
                  </a:txBody>
                  <a:tcPr marL="91423" marR="91423" marT="45711" marB="45711" vert="horz" anchor="t" anchorCtr="0">
                    <a:solidFill>
                      <a:srgbClr val="0DB3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238760" y="281940"/>
            <a:ext cx="11734800" cy="64516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策略三：从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语言输出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转向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逻辑输出</a:t>
            </a:r>
            <a:r>
              <a:rPr lang="en-US" altLang="zh-CN" sz="2400" b="1">
                <a:latin typeface="+mn-ea"/>
                <a:cs typeface="+mn-ea"/>
              </a:rPr>
              <a:t>”—— </a:t>
            </a:r>
            <a:r>
              <a:rPr lang="zh-CN" altLang="en-US" sz="2400" b="1">
                <a:latin typeface="+mn-ea"/>
                <a:cs typeface="+mn-ea"/>
              </a:rPr>
              <a:t>深化写作的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思维品质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endParaRPr lang="en-US" altLang="zh-CN" sz="2400" b="1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760" y="1064260"/>
            <a:ext cx="9147175" cy="64516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语言华丽</a:t>
            </a:r>
            <a:r>
              <a:rPr lang="en-US" altLang="zh-CN" sz="2400" b="1">
                <a:latin typeface="+mn-ea"/>
                <a:cs typeface="+mn-ea"/>
              </a:rPr>
              <a:t> </a:t>
            </a:r>
            <a:r>
              <a:rPr lang="en-US" altLang="zh-CN" sz="2400" b="1" i="1">
                <a:solidFill>
                  <a:srgbClr val="FF0000"/>
                </a:solidFill>
                <a:latin typeface="+mn-ea"/>
                <a:cs typeface="+mn-ea"/>
              </a:rPr>
              <a:t>BUT  </a:t>
            </a:r>
            <a:r>
              <a:rPr lang="zh-CN" altLang="en-US" sz="2400" b="1">
                <a:latin typeface="+mn-ea"/>
                <a:cs typeface="+mn-ea"/>
              </a:rPr>
              <a:t>逻辑混乱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8760" y="1694180"/>
            <a:ext cx="8109585" cy="82994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读后续写：不仅要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情节生动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，更要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3200" b="1">
                <a:solidFill>
                  <a:srgbClr val="C00000"/>
                </a:solidFill>
                <a:latin typeface="+mn-ea"/>
                <a:cs typeface="+mn-ea"/>
              </a:rPr>
              <a:t>逻辑自洽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endParaRPr lang="en-US" altLang="zh-CN" sz="2400" b="1">
              <a:latin typeface="+mn-ea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8760" y="2628900"/>
            <a:ext cx="11734800" cy="64516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常见痛点：学生为了用上背诵的好词好句，强行煽情或情节突变。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8760" y="3411220"/>
            <a:ext cx="11953240" cy="230695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zh-CN" altLang="en-US" sz="2400" b="1">
                <a:latin typeface="+mn-ea"/>
                <a:cs typeface="+mn-ea"/>
              </a:rPr>
              <a:t>在写完续写后，让学生自评：</a:t>
            </a:r>
            <a:endParaRPr lang="zh-CN" altLang="en-US" sz="2400" b="1">
              <a:latin typeface="+mn-ea"/>
              <a:cs typeface="+mn-ea"/>
            </a:endParaRPr>
          </a:p>
          <a:p>
            <a:pPr defTabSz="266700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    [   ]</a:t>
            </a:r>
            <a:r>
              <a:rPr lang="zh-CN" altLang="en-US" sz="2400" b="1">
                <a:latin typeface="+mn-ea"/>
                <a:cs typeface="+mn-ea"/>
              </a:rPr>
              <a:t>主人公的行为是否符合其前文性格设定？（避免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cs typeface="+mn-ea"/>
              </a:rPr>
              <a:t>圣母心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泛滥）</a:t>
            </a:r>
            <a:endParaRPr lang="zh-CN" altLang="en-US" sz="2400" b="1">
              <a:latin typeface="+mn-ea"/>
              <a:cs typeface="+mn-ea"/>
            </a:endParaRPr>
          </a:p>
          <a:p>
            <a:pPr defTabSz="266700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    [   ]</a:t>
            </a:r>
            <a:r>
              <a:rPr lang="zh-CN" altLang="en-US" sz="2400" b="1">
                <a:latin typeface="+mn-ea"/>
                <a:cs typeface="+mn-ea"/>
              </a:rPr>
              <a:t>情节转折是否有伏笔铺垫？（避免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cs typeface="+mn-ea"/>
              </a:rPr>
              <a:t>机械降神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）</a:t>
            </a:r>
            <a:endParaRPr lang="zh-CN" altLang="en-US" sz="2400" b="1">
              <a:latin typeface="+mn-ea"/>
              <a:cs typeface="+mn-ea"/>
            </a:endParaRPr>
          </a:p>
          <a:p>
            <a:pPr defTabSz="266700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    [   ]</a:t>
            </a:r>
            <a:r>
              <a:rPr lang="zh-CN" altLang="en-US" sz="2400" b="1">
                <a:latin typeface="+mn-ea"/>
                <a:cs typeface="+mn-ea"/>
              </a:rPr>
              <a:t>情感变化是否自然？（避免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cs typeface="+mn-ea"/>
              </a:rPr>
              <a:t>一秒原谅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）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8632825" y="3719830"/>
            <a:ext cx="457835" cy="4572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7538085" y="4525010"/>
            <a:ext cx="457835" cy="4572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6365875" y="5561965"/>
            <a:ext cx="45783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1"/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7815" y="354965"/>
            <a:ext cx="1087818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三、实操课堂：课堂可以这样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变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endParaRPr lang="en-US" altLang="zh-CN" sz="32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7560" y="1142365"/>
            <a:ext cx="6256020" cy="46037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00000"/>
              </a:lnSpc>
            </a:pPr>
            <a:r>
              <a:rPr lang="zh-CN" altLang="en-US" sz="2400" b="1">
                <a:latin typeface="+mn-ea"/>
                <a:cs typeface="+mn-ea"/>
              </a:rPr>
              <a:t>适当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留白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和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赋权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endParaRPr lang="en-US" altLang="zh-CN" sz="2400" b="1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7560" y="1658620"/>
            <a:ext cx="11094720" cy="175323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1.“5</a:t>
            </a:r>
            <a:r>
              <a:rPr lang="zh-CN" altLang="en-US" sz="2400" b="1">
                <a:latin typeface="+mn-ea"/>
                <a:cs typeface="+mn-ea"/>
              </a:rPr>
              <a:t>分钟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主讲人制度：每节课前</a:t>
            </a:r>
            <a:r>
              <a:rPr lang="en-US" altLang="zh-CN" sz="2400" b="1">
                <a:latin typeface="+mn-ea"/>
                <a:cs typeface="+mn-ea"/>
              </a:rPr>
              <a:t>5</a:t>
            </a:r>
            <a:r>
              <a:rPr lang="zh-CN" altLang="en-US" sz="2400" b="1">
                <a:latin typeface="+mn-ea"/>
                <a:cs typeface="+mn-ea"/>
              </a:rPr>
              <a:t>分钟，请一位学生上台，用英语讲一个最近遇到的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难题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，重点讲清楚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我是怎么被干扰项迷惑的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以及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我后来怎么想通的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。根据学习金字塔理论：</a:t>
            </a:r>
            <a:r>
              <a:rPr lang="zh-CN" altLang="en-US" sz="2400" b="1" u="sng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+mn-ea"/>
                <a:cs typeface="+mn-ea"/>
              </a:rPr>
              <a:t>让学生教学生，往往比老师讲更有效</a:t>
            </a:r>
            <a:r>
              <a:rPr lang="zh-CN" altLang="en-US" sz="2400" b="1">
                <a:latin typeface="+mn-ea"/>
                <a:cs typeface="+mn-ea"/>
              </a:rPr>
              <a:t>。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7560" y="3510915"/>
            <a:ext cx="11094720" cy="230695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2.“</a:t>
            </a:r>
            <a:r>
              <a:rPr lang="zh-CN" altLang="en-US" sz="2400" b="1">
                <a:latin typeface="+mn-ea"/>
                <a:cs typeface="+mn-ea"/>
              </a:rPr>
              <a:t>二次开发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升级版：我们去年做了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语法填空改编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。今年可以做</a:t>
            </a:r>
            <a:r>
              <a:rPr lang="en-US" altLang="zh-CN" sz="2400" b="1">
                <a:latin typeface="+mn-ea"/>
                <a:cs typeface="+mn-ea"/>
              </a:rPr>
              <a:t> “</a:t>
            </a:r>
            <a:r>
              <a:rPr lang="zh-CN" altLang="en-US" sz="2400" b="1">
                <a:latin typeface="+mn-ea"/>
                <a:cs typeface="+mn-ea"/>
              </a:rPr>
              <a:t>语篇结构图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。在讲完一篇阅读后，不急着对答案，而是让学生用几</a:t>
            </a:r>
            <a:r>
              <a:rPr lang="zh-CN" altLang="en-US" sz="2400" b="1">
                <a:latin typeface="+mn-ea"/>
                <a:cs typeface="+mn-ea"/>
              </a:rPr>
              <a:t>分钟画一张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该文的结构逻辑图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（是问题解决型？现象分析型？还是对比论证型？）。这能极大提升学生把握语篇宏观结构的能力。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521335" y="1382395"/>
            <a:ext cx="5879465" cy="369252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3.“</a:t>
            </a:r>
            <a:r>
              <a:rPr lang="zh-CN" altLang="en-US" sz="2400" b="1">
                <a:latin typeface="+mn-ea"/>
                <a:cs typeface="+mn-ea"/>
              </a:rPr>
              <a:t>面批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的仪式感：二轮后期，建议重点抓部分临界生的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面批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。面批时，让学生口述写作思路，老师只在逻辑断层处打断提问。很多时候，学生写着写着逻辑断了，他</a:t>
            </a:r>
            <a:r>
              <a:rPr lang="en-US" altLang="zh-CN" sz="2400" b="1">
                <a:latin typeface="+mn-ea"/>
                <a:cs typeface="+mn-ea"/>
              </a:rPr>
              <a:t>/</a:t>
            </a:r>
            <a:r>
              <a:rPr lang="zh-CN" altLang="en-US" sz="2400" b="1">
                <a:latin typeface="+mn-ea"/>
                <a:cs typeface="+mn-ea"/>
              </a:rPr>
              <a:t>她自己都不知道。面批的目的是让他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3600" b="1">
                <a:solidFill>
                  <a:srgbClr val="FF0000"/>
                </a:solidFill>
                <a:latin typeface="+mn-ea"/>
                <a:cs typeface="+mn-ea"/>
              </a:rPr>
              <a:t>说出来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，从而自我修正。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6779260" y="265430"/>
            <a:ext cx="4739640" cy="620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31165" y="342900"/>
            <a:ext cx="1087818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四、避坑指南：二轮复习的三个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不要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endParaRPr lang="en-US" altLang="zh-CN" sz="32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6270" y="1048385"/>
            <a:ext cx="10620375" cy="119888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1. </a:t>
            </a:r>
            <a:r>
              <a:rPr lang="zh-CN" altLang="en-US" sz="2400" b="1">
                <a:latin typeface="+mn-ea"/>
                <a:cs typeface="+mn-ea"/>
              </a:rPr>
              <a:t>不要用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模拟卷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替代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真题研究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：模拟卷可以练手感，但真题才是我们研究命题思维的宝典。要带着学生反复咀嚼近三年高考真题的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 u="sng">
                <a:solidFill>
                  <a:srgbClr val="0207D3"/>
                </a:solidFill>
                <a:latin typeface="+mn-ea"/>
                <a:cs typeface="+mn-ea"/>
              </a:rPr>
              <a:t>干扰项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逻辑。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6270" y="2418715"/>
            <a:ext cx="10620375" cy="175323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</a:rPr>
              <a:t>2. </a:t>
            </a:r>
            <a:r>
              <a:rPr lang="zh-CN" altLang="en-US" sz="2400" b="1">
                <a:latin typeface="+mn-ea"/>
                <a:cs typeface="+mn-ea"/>
              </a:rPr>
              <a:t>不要用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刷题量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掩盖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 u="sng">
                <a:solidFill>
                  <a:srgbClr val="00B050"/>
                </a:solidFill>
                <a:latin typeface="+mn-ea"/>
                <a:cs typeface="+mn-ea"/>
              </a:rPr>
              <a:t>思维量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：讲评课，学生不思考，只记答案，等于白讲。宁可少讲两篇，也要让学生在一篇深度的文本中，把</a:t>
            </a:r>
            <a:r>
              <a:rPr lang="en-US" altLang="zh-CN" sz="2400" b="1">
                <a:latin typeface="+mn-ea"/>
                <a:cs typeface="+mn-ea"/>
              </a:rPr>
              <a:t>“</a:t>
            </a:r>
            <a:r>
              <a:rPr lang="zh-CN" altLang="en-US" sz="2400" b="1">
                <a:latin typeface="+mn-ea"/>
                <a:cs typeface="+mn-ea"/>
              </a:rPr>
              <a:t>为什么选这个，为什么不选那个</a:t>
            </a:r>
            <a:r>
              <a:rPr lang="en-US" altLang="zh-CN" sz="2400" b="1">
                <a:latin typeface="+mn-ea"/>
                <a:cs typeface="+mn-ea"/>
              </a:rPr>
              <a:t>”</a:t>
            </a:r>
            <a:r>
              <a:rPr lang="zh-CN" altLang="en-US" sz="2400" b="1">
                <a:latin typeface="+mn-ea"/>
                <a:cs typeface="+mn-ea"/>
              </a:rPr>
              <a:t>的逻辑完全吃透。</a:t>
            </a:r>
            <a:r>
              <a:rPr lang="en-US" altLang="zh-CN" sz="2400" b="1" i="1">
                <a:solidFill>
                  <a:schemeClr val="accent6">
                    <a:lumMod val="50000"/>
                  </a:schemeClr>
                </a:solidFill>
                <a:latin typeface="+mn-ea"/>
                <a:cs typeface="+mn-ea"/>
              </a:rPr>
              <a:t>Slow is fast</a:t>
            </a:r>
            <a:r>
              <a:rPr lang="en-US" altLang="zh-CN" sz="2400" b="1">
                <a:latin typeface="+mn-ea"/>
                <a:cs typeface="+mn-ea"/>
              </a:rPr>
              <a:t>.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6270" y="4343400"/>
            <a:ext cx="109029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latin typeface="+mn-ea"/>
                <a:cs typeface="+mn-ea"/>
                <a:sym typeface="+mn-ea"/>
              </a:rPr>
              <a:t>3. 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不要忽视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“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非智力因素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”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的持续加持：越临近高考，心态越重要。我们要在课堂上多一些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“</a:t>
            </a:r>
            <a:r>
              <a:rPr lang="zh-CN" altLang="en-US" sz="2400" b="1" u="sng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松弛感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”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。</a:t>
            </a:r>
            <a:endParaRPr lang="zh-CN" altLang="en-US" sz="2400" b="1">
              <a:latin typeface="+mn-ea"/>
              <a:cs typeface="+mn-ea"/>
              <a:sym typeface="+mn-ea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/>
      <p:bldP spid="3" grpId="1"/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对角圆角矩形 4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07365" y="421640"/>
            <a:ext cx="1087818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五、</a:t>
            </a:r>
            <a:r>
              <a:rPr 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关于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   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个人知识库的使用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11" name="图片 10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500" y="378460"/>
            <a:ext cx="1424305" cy="655955"/>
          </a:xfrm>
          <a:prstGeom prst="rect">
            <a:avLst/>
          </a:prstGeom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80" y="1120140"/>
            <a:ext cx="9007475" cy="523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对角圆角矩形 4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45" y="699770"/>
            <a:ext cx="11398250" cy="5662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对角圆角矩形 4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130" y="539115"/>
            <a:ext cx="10619740" cy="596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对角圆角矩形 4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545" y="1152525"/>
            <a:ext cx="11353165" cy="4456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2340" y="87630"/>
            <a:ext cx="7767955" cy="6534150"/>
          </a:xfrm>
          <a:prstGeom prst="rect">
            <a:avLst/>
          </a:prstGeom>
        </p:spPr>
      </p:pic>
      <p:sp>
        <p:nvSpPr>
          <p:cNvPr id="5" name="对角圆角矩形 4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1270" y="0"/>
            <a:ext cx="71094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表格 2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9189" y="645592"/>
          <a:ext cx="11725275" cy="511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335"/>
                <a:gridCol w="5702300"/>
                <a:gridCol w="1249680"/>
                <a:gridCol w="1585595"/>
                <a:gridCol w="1650365"/>
              </a:tblGrid>
              <a:tr h="368935">
                <a:tc>
                  <a:txBody>
                    <a:bodyPr wrap="square"/>
                    <a:lstStyle/>
                    <a:p>
                      <a:pPr algn="ctr">
                        <a:lnSpc>
                          <a:spcPct val="50000"/>
                        </a:lnSpc>
                        <a:buNone/>
                      </a:pPr>
                      <a:endParaRPr lang="zh-CN" altLang="en-US" sz="1800"/>
                    </a:p>
                    <a:p>
                      <a:pPr algn="ctr">
                        <a:lnSpc>
                          <a:spcPct val="50000"/>
                        </a:lnSpc>
                        <a:buNone/>
                      </a:pPr>
                      <a:r>
                        <a:rPr lang="zh-CN" altLang="en-US" sz="1800"/>
                        <a:t>语篇</a:t>
                      </a:r>
                      <a:endParaRPr lang="zh-CN" altLang="en-US" sz="1800"/>
                    </a:p>
                  </a:txBody>
                  <a:tcPr marL="91423" marR="91423" marT="45711" marB="45711" vert="horz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50000"/>
                        </a:lnSpc>
                        <a:buNone/>
                      </a:pPr>
                      <a:endParaRPr lang="zh-CN" altLang="en-US" sz="1800"/>
                    </a:p>
                    <a:p>
                      <a:pPr algn="ctr">
                        <a:lnSpc>
                          <a:spcPct val="50000"/>
                        </a:lnSpc>
                        <a:buNone/>
                      </a:pPr>
                      <a:r>
                        <a:rPr lang="zh-CN" altLang="en-US" sz="1800"/>
                        <a:t>话题</a:t>
                      </a:r>
                      <a:endParaRPr lang="zh-CN" altLang="en-US" sz="1800"/>
                    </a:p>
                  </a:txBody>
                  <a:tcPr marL="91423" marR="91423" marT="45711" marB="45711" vert="horz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50000"/>
                        </a:lnSpc>
                        <a:buNone/>
                      </a:pPr>
                      <a:endParaRPr lang="zh-CN" altLang="en-US" sz="1800"/>
                    </a:p>
                    <a:p>
                      <a:pPr algn="ctr">
                        <a:lnSpc>
                          <a:spcPct val="50000"/>
                        </a:lnSpc>
                        <a:buNone/>
                      </a:pPr>
                      <a:r>
                        <a:rPr lang="zh-CN" altLang="en-US" sz="1800"/>
                        <a:t>体裁</a:t>
                      </a:r>
                      <a:endParaRPr lang="zh-CN" altLang="en-US" sz="1800"/>
                    </a:p>
                  </a:txBody>
                  <a:tcPr marL="91423" marR="91423" marT="45711" marB="45711" vert="horz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50000"/>
                        </a:lnSpc>
                        <a:buNone/>
                      </a:pPr>
                      <a:endParaRPr lang="zh-CN" altLang="en-US" sz="1800"/>
                    </a:p>
                    <a:p>
                      <a:pPr algn="ctr">
                        <a:lnSpc>
                          <a:spcPct val="50000"/>
                        </a:lnSpc>
                        <a:buNone/>
                      </a:pPr>
                      <a:r>
                        <a:rPr lang="zh-CN" altLang="en-US" sz="1800"/>
                        <a:t>词数</a:t>
                      </a:r>
                      <a:endParaRPr lang="zh-CN" altLang="en-US" sz="1800"/>
                    </a:p>
                  </a:txBody>
                  <a:tcPr marL="91423" marR="91423" marT="45711" marB="45711" vert="horz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50000"/>
                        </a:lnSpc>
                        <a:buNone/>
                      </a:pPr>
                      <a:endParaRPr lang="zh-CN" altLang="en-US" sz="1800"/>
                    </a:p>
                    <a:p>
                      <a:pPr algn="ctr">
                        <a:lnSpc>
                          <a:spcPct val="50000"/>
                        </a:lnSpc>
                        <a:buNone/>
                      </a:pPr>
                      <a:r>
                        <a:rPr lang="zh-CN" altLang="en-US" sz="1800"/>
                        <a:t>可读性</a:t>
                      </a:r>
                      <a:endParaRPr lang="zh-CN" altLang="en-US" sz="1800"/>
                    </a:p>
                  </a:txBody>
                  <a:tcPr marL="91423" marR="91423" marT="45711" marB="45711" vert="horz">
                    <a:solidFill>
                      <a:srgbClr val="0DB3E3"/>
                    </a:solidFill>
                  </a:tcPr>
                </a:tc>
              </a:tr>
              <a:tr h="51435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阅读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endParaRPr lang="en-US" altLang="zh-CN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人与自然：交通运输领域的碳排放问题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说明文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392</a:t>
                      </a:r>
                      <a:endParaRPr lang="en-US" altLang="zh-CN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55.</a:t>
                      </a: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9.5</a:t>
                      </a:r>
                      <a:endParaRPr lang="en-US" altLang="zh-CN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</a:tr>
              <a:tr h="46482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阅读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</a:t>
                      </a:r>
                      <a:endParaRPr lang="en-US" altLang="zh-CN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人与自我：写作的意义；教学相长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记叙文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380</a:t>
                      </a:r>
                      <a:endParaRPr lang="en-US" altLang="zh-CN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65.1</a:t>
                      </a: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8.4</a:t>
                      </a:r>
                      <a:endParaRPr lang="en-US" altLang="zh-CN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</a:tr>
              <a:tr h="51181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阅读C</a:t>
                      </a: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人与社会：现代城市交通对社区生活和行人安全的影响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议论文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28</a:t>
                      </a:r>
                      <a:endParaRPr lang="en-US" altLang="zh-CN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62.6/9.1</a:t>
                      </a:r>
                      <a:endParaRPr lang="en-US" altLang="zh-CN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</a:tr>
              <a:tr h="54102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阅读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</a:t>
                      </a:r>
                      <a:endParaRPr lang="en-US" altLang="zh-CN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人与自然：微塑料污染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说明文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33</a:t>
                      </a:r>
                      <a:endParaRPr lang="en-US" altLang="zh-CN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highlight>
                            <a:srgbClr val="FFFF00"/>
                          </a:highlight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en-US" altLang="zh-CN" sz="1800" b="1">
                          <a:highlight>
                            <a:srgbClr val="FFFF00"/>
                          </a:highlight>
                          <a:latin typeface="微软雅黑" panose="020B0503020204020204" charset="-122"/>
                          <a:ea typeface="微软雅黑" panose="020B0503020204020204" charset="-122"/>
                        </a:rPr>
                        <a:t>8.4</a:t>
                      </a:r>
                      <a:r>
                        <a:rPr lang="zh-CN" altLang="en-US" sz="1800" b="1">
                          <a:highlight>
                            <a:srgbClr val="FFFF00"/>
                          </a:highlight>
                          <a:latin typeface="微软雅黑" panose="020B0503020204020204" charset="-122"/>
                          <a:ea typeface="微软雅黑" panose="020B0503020204020204" charset="-122"/>
                        </a:rPr>
                        <a:t>/13.</a:t>
                      </a:r>
                      <a:r>
                        <a:rPr lang="en-US" altLang="zh-CN" sz="1800" b="1">
                          <a:highlight>
                            <a:srgbClr val="FFFF00"/>
                          </a:highlight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800" b="1">
                        <a:highlight>
                          <a:srgbClr val="FFFF00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</a:tr>
              <a:tr h="62103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七选五</a:t>
                      </a: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人与自我：热爱事业的咖啡馆员工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记叙文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27</a:t>
                      </a:r>
                      <a:endParaRPr lang="en-US" altLang="zh-CN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2.3/</a:t>
                      </a: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5.1</a:t>
                      </a:r>
                      <a:endParaRPr lang="en-US" altLang="zh-CN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</a:tr>
              <a:tr h="513715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完形填空</a:t>
                      </a: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人与社会：搬家趣事之</a:t>
                      </a: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赠人玫瑰，手有余香</a:t>
                      </a: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endParaRPr lang="en-US" altLang="zh-CN" sz="18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记叙文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43</a:t>
                      </a:r>
                      <a:endParaRPr lang="en-US" altLang="zh-CN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0.2</a:t>
                      </a: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7.</a:t>
                      </a: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</a:tr>
              <a:tr h="52832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语法填空</a:t>
                      </a: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人与社会：围棋主题艺术展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说明文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23</a:t>
                      </a: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zh-CN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>
                          <a:highlight>
                            <a:srgbClr val="FFFF00"/>
                          </a:highlight>
                          <a:latin typeface="微软雅黑" panose="020B0503020204020204" charset="-122"/>
                          <a:ea typeface="微软雅黑" panose="020B0503020204020204" charset="-122"/>
                        </a:rPr>
                        <a:t>43.6/13.2</a:t>
                      </a:r>
                      <a:endParaRPr lang="en-US" altLang="zh-CN" sz="1800" b="1">
                        <a:highlight>
                          <a:srgbClr val="FFFF00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</a:tr>
              <a:tr h="513715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应用文</a:t>
                      </a: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人与自我：英语报栏目选择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应用文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80字左右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  </a:t>
                      </a:r>
                      <a:endParaRPr lang="en-US" altLang="zh-CN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</a:tr>
              <a:tr h="51435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读后续写</a:t>
                      </a: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人与自我：家庭聚会中与兄弟产生嫌隙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记叙文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150字左右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0.5</a:t>
                      </a: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/5.</a:t>
                      </a: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23" marR="91423" marT="45711" marB="45711" vert="horz" anchor="ctr" anchorCtr="0">
                    <a:solidFill>
                      <a:srgbClr val="0DB3E3"/>
                    </a:solidFill>
                  </a:tcPr>
                </a:tc>
              </a:tr>
            </a:tbl>
          </a:graphicData>
        </a:graphic>
      </p:graphicFrame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 flipV="1">
            <a:off x="238760" y="297180"/>
            <a:ext cx="11871325" cy="76835"/>
            <a:chOff x="368200" y="542481"/>
            <a:chExt cx="10873901" cy="53635"/>
          </a:xfrm>
        </p:grpSpPr>
        <p:sp>
          <p:nvSpPr>
            <p:cNvPr id="4" name="圆角矩形 3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050340" y="542481"/>
              <a:ext cx="7191761" cy="53635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圆角矩形 3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68200" y="542924"/>
              <a:ext cx="490333" cy="5319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298450" y="62230"/>
            <a:ext cx="4427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25</a:t>
            </a:r>
            <a:r>
              <a:rPr lang="zh-CN" altLang="en-US" sz="32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高考试题分析</a:t>
            </a:r>
            <a:endParaRPr lang="zh-CN" altLang="en-US" sz="32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7335" y="0"/>
            <a:ext cx="6576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5720" y="0"/>
            <a:ext cx="44805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对角圆角矩形 4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1870" y="676275"/>
            <a:ext cx="7667625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8890" y="-6350"/>
            <a:ext cx="12182475" cy="68992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292953" y="0"/>
            <a:ext cx="77800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0215" y="200025"/>
            <a:ext cx="744728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3200" b="1">
                <a:latin typeface="+mj-ea"/>
                <a:ea typeface="+mj-ea"/>
                <a:cs typeface="+mj-ea"/>
              </a:rPr>
              <a:t>一、真题趋势核心分析</a:t>
            </a:r>
            <a:endParaRPr sz="3200" b="1">
              <a:latin typeface="+mj-ea"/>
              <a:ea typeface="+mj-ea"/>
              <a:cs typeface="+mj-ea"/>
            </a:endParaRPr>
          </a:p>
        </p:txBody>
      </p:sp>
      <p:sp>
        <p:nvSpPr>
          <p:cNvPr id="4" name="对角圆角矩形 3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50215" y="2042160"/>
          <a:ext cx="11407140" cy="36817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46785"/>
                <a:gridCol w="3141980"/>
                <a:gridCol w="4186555"/>
                <a:gridCol w="3131820"/>
              </a:tblGrid>
              <a:tr h="8413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年份</a:t>
                      </a:r>
                      <a:endParaRPr lang="zh-CN" altLang="en-US" sz="2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最难语篇（可读性）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体裁</a:t>
                      </a:r>
                      <a:r>
                        <a:rPr lang="en-US" altLang="zh-CN" sz="2400"/>
                        <a:t>/</a:t>
                      </a:r>
                      <a:r>
                        <a:rPr lang="zh-CN" altLang="en-US" sz="2400"/>
                        <a:t>话题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共性特点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12617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/>
                        <a:t>2024</a:t>
                      </a:r>
                      <a:endParaRPr lang="en-US" altLang="zh-CN" sz="2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阅读 D（34.9/13.6）</a:t>
                      </a:r>
                      <a:endParaRPr lang="zh-CN" altLang="en-US" sz="2400" b="1"/>
                    </a:p>
                    <a:p>
                      <a:pPr algn="ctr">
                        <a:buNone/>
                      </a:pPr>
                      <a:r>
                        <a:rPr lang="zh-CN" altLang="en-US" sz="2400" b="1"/>
                        <a:t>阅读 C（42.2/12.5）</a:t>
                      </a:r>
                      <a:endParaRPr lang="zh-CN" altLang="en-US" sz="2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说明文</a:t>
                      </a:r>
                      <a:r>
                        <a:rPr lang="en-US" altLang="zh-CN" sz="2400" b="1"/>
                        <a:t>/研究成果、生物科学</a:t>
                      </a:r>
                      <a:endParaRPr lang="en-US" altLang="zh-CN" sz="2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学术说明文长难句+专业词汇密集</a:t>
                      </a:r>
                      <a:endParaRPr lang="zh-CN" altLang="en-US" sz="2400" b="1"/>
                    </a:p>
                  </a:txBody>
                  <a:tcPr anchor="ctr" anchorCtr="0"/>
                </a:tc>
              </a:tr>
              <a:tr h="15786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/>
                        <a:t>2025</a:t>
                      </a:r>
                      <a:endParaRPr lang="en-US" altLang="zh-CN" sz="2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阅读 D（38.4/13.1）</a:t>
                      </a:r>
                      <a:endParaRPr lang="zh-CN" altLang="en-US" sz="2400" b="1"/>
                    </a:p>
                    <a:p>
                      <a:pPr algn="ctr">
                        <a:buNone/>
                      </a:pPr>
                      <a:r>
                        <a:rPr lang="zh-CN" altLang="en-US" sz="2400" b="1"/>
                        <a:t>语法填空（43.6/13.2）</a:t>
                      </a:r>
                      <a:endParaRPr lang="zh-CN" altLang="en-US" sz="2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说明文/环境科学、文化艺术</a:t>
                      </a:r>
                      <a:endParaRPr lang="zh-CN" altLang="en-US" sz="2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说明文难度稳定，语法填空难度显著提升</a:t>
                      </a:r>
                      <a:endParaRPr lang="zh-CN" altLang="en-US" sz="2400" b="1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50215" y="1078865"/>
            <a:ext cx="38620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1. 难度分布变化</a:t>
            </a:r>
            <a:endParaRPr lang="zh-CN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对角圆角矩形 3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50215" y="1078865"/>
            <a:ext cx="38620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2. 关键趋势结论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450850" y="1896110"/>
            <a:ext cx="1129093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207D3"/>
                </a:solidFill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lang="zh-CN" altLang="en-US" sz="2400" b="1">
                <a:solidFill>
                  <a:srgbClr val="0207D3"/>
                </a:solidFill>
              </a:rPr>
              <a:t>说明文难度“天花板”地位不变：两年的阅读 D、阅读 C 均为低可读性说明文，话题聚焦科技、环境、文化研究，是学生失分重灾区；</a:t>
            </a:r>
            <a:endParaRPr lang="zh-CN" altLang="en-US" sz="2400" b="1">
              <a:solidFill>
                <a:srgbClr val="0207D3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207D3"/>
                </a:solidFill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lang="zh-CN" altLang="en-US" sz="2400" b="1">
                <a:solidFill>
                  <a:srgbClr val="0207D3"/>
                </a:solidFill>
              </a:rPr>
              <a:t>语法填空难度“上移”：2025 年语法填空可读性降至 43.6/13.2，接近阅读 C/D 难度，对语篇理解 + 语法应用的综合要求提升；</a:t>
            </a:r>
            <a:endParaRPr lang="zh-CN" altLang="en-US" sz="2400" b="1">
              <a:solidFill>
                <a:srgbClr val="0207D3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207D3"/>
                </a:solidFill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lang="zh-CN" altLang="en-US" sz="2400" b="1">
                <a:solidFill>
                  <a:srgbClr val="0207D3"/>
                </a:solidFill>
              </a:rPr>
              <a:t>记叙文/应用文难度稳定偏低：完形、七选五、应用文写作可读性均在 60 分以上，是二轮复习的“保分板块”。</a:t>
            </a:r>
            <a:endParaRPr lang="zh-CN" altLang="en-US" sz="2400" b="1">
              <a:solidFill>
                <a:srgbClr val="0207D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对角圆角矩形 3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9580" y="848995"/>
            <a:ext cx="59124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模块 1：阅读理解（核心难点攻克）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450215" y="1570990"/>
            <a:ext cx="1151064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200" b="1">
                <a:solidFill>
                  <a:srgbClr val="0207D3"/>
                </a:solidFill>
              </a:rPr>
              <a:t>（1）重点突破：说明文（阅读 C/D）</a:t>
            </a:r>
            <a:endParaRPr lang="zh-CN" altLang="en-US" sz="2200" b="1">
              <a:solidFill>
                <a:srgbClr val="0207D3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solidFill>
                  <a:srgbClr val="0207D3"/>
                </a:solidFill>
              </a:rPr>
              <a:t>目标：攻克低可读性说明文（可读性 30-50 分）</a:t>
            </a:r>
            <a:endParaRPr lang="zh-CN" altLang="en-US" sz="2200" b="1">
              <a:solidFill>
                <a:srgbClr val="0207D3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solidFill>
                  <a:srgbClr val="FF0000"/>
                </a:solidFill>
              </a:rPr>
              <a:t>语篇拆解专项：</a:t>
            </a:r>
            <a:endParaRPr lang="zh-CN" altLang="en-US" sz="2200" b="1">
              <a:solidFill>
                <a:srgbClr val="0207D3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2200" b="1">
                <a:solidFill>
                  <a:srgbClr val="0207D3"/>
                </a:solidFill>
              </a:rPr>
              <a:t>         </a:t>
            </a:r>
            <a:r>
              <a:rPr lang="zh-CN" altLang="en-US" sz="2200" b="1">
                <a:solidFill>
                  <a:srgbClr val="0207D3"/>
                </a:solidFill>
              </a:rPr>
              <a:t>真题/模拟题中的低可读性说明文（如科技、环境、研究报告类），逐句拆解长难句（定语从句、状语从句、非谓语、同位语从句），标注句子主干与修饰成分。</a:t>
            </a:r>
            <a:endParaRPr lang="zh-CN" altLang="en-US" sz="2200" b="1">
              <a:solidFill>
                <a:srgbClr val="0207D3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2200" b="1">
                <a:solidFill>
                  <a:srgbClr val="0207D3"/>
                </a:solidFill>
              </a:rPr>
              <a:t>         </a:t>
            </a:r>
            <a:r>
              <a:rPr lang="zh-CN" altLang="en-US" sz="2200" b="1">
                <a:solidFill>
                  <a:srgbClr val="0207D3"/>
                </a:solidFill>
              </a:rPr>
              <a:t>建立“学术说明文词汇本”，积累研究类（conduct, indicate, conclude）、环境类（pollutant, emission, ecosystem）、科技类（sample, data, analysis）高频词。</a:t>
            </a:r>
            <a:endParaRPr lang="zh-CN" altLang="en-US" sz="2200" b="1">
              <a:solidFill>
                <a:srgbClr val="0207D3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solidFill>
                  <a:srgbClr val="FF0000"/>
                </a:solidFill>
              </a:rPr>
              <a:t>题型定向训练：</a:t>
            </a:r>
            <a:endParaRPr lang="zh-CN" altLang="en-US" sz="2200" b="1">
              <a:solidFill>
                <a:srgbClr val="0207D3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2200" b="1">
                <a:solidFill>
                  <a:srgbClr val="0207D3"/>
                </a:solidFill>
              </a:rPr>
              <a:t>         </a:t>
            </a:r>
            <a:r>
              <a:rPr lang="zh-CN" altLang="en-US" sz="2200" b="1">
                <a:solidFill>
                  <a:srgbClr val="0207D3"/>
                </a:solidFill>
              </a:rPr>
              <a:t>针对说明文常考题型（细节理解、推理判断、主旨大意、词义猜测），专项训练 “定位原文 + 同义替换” 技巧，避免被复杂句式干扰。</a:t>
            </a:r>
            <a:endParaRPr lang="zh-CN" altLang="en-US" sz="2200" b="1">
              <a:solidFill>
                <a:srgbClr val="0207D3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solidFill>
                  <a:srgbClr val="FF0000"/>
                </a:solidFill>
              </a:rPr>
              <a:t>注意：</a:t>
            </a:r>
            <a:r>
              <a:rPr lang="zh-CN" altLang="en-US" sz="2200" b="1">
                <a:solidFill>
                  <a:srgbClr val="0207D3"/>
                </a:solidFill>
              </a:rPr>
              <a:t>2024-2025 年说明文话题均为“人与自然/人与社会”的学术主题，二轮复习需补充同类话题外刊（如</a:t>
            </a:r>
            <a:r>
              <a:rPr lang="zh-CN" altLang="en-US" sz="2200" b="1" i="1">
                <a:solidFill>
                  <a:srgbClr val="0207D3"/>
                </a:solidFill>
              </a:rPr>
              <a:t>Scientific American、National Geographic</a:t>
            </a:r>
            <a:r>
              <a:rPr lang="zh-CN" altLang="en-US" sz="2200" b="1">
                <a:solidFill>
                  <a:srgbClr val="0207D3"/>
                </a:solidFill>
              </a:rPr>
              <a:t>的短篇文章）。</a:t>
            </a:r>
            <a:endParaRPr lang="zh-CN" altLang="en-US" sz="2200" b="1">
              <a:solidFill>
                <a:srgbClr val="0207D3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0215" y="200025"/>
            <a:ext cx="744728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3200" b="1">
                <a:latin typeface="+mj-ea"/>
                <a:ea typeface="+mj-ea"/>
                <a:cs typeface="+mj-ea"/>
              </a:rPr>
              <a:t>二、二轮复习分模块策略</a:t>
            </a:r>
            <a:endParaRPr sz="3200" b="1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对角圆角矩形 3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9580" y="848995"/>
            <a:ext cx="59124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（2）基础巩固：阅读 A/B、应用文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449580" y="1855470"/>
            <a:ext cx="1151064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目标：</a:t>
            </a:r>
            <a:r>
              <a:rPr lang="zh-CN" altLang="en-US" sz="2400" b="1">
                <a:solidFill>
                  <a:srgbClr val="0207D3"/>
                </a:solidFill>
              </a:rPr>
              <a:t>保证基础题零失分，提升解题速度</a:t>
            </a:r>
            <a:endParaRPr lang="zh-CN" altLang="en-US" sz="2400" b="1">
              <a:solidFill>
                <a:srgbClr val="0207D3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训练方法：</a:t>
            </a:r>
            <a:r>
              <a:rPr lang="zh-CN" altLang="en-US" sz="2400" b="1">
                <a:solidFill>
                  <a:srgbClr val="0207D3"/>
                </a:solidFill>
              </a:rPr>
              <a:t>阅读 A/B 多为应用文、记叙文或夹叙夹议文，可读性 50-65 分，属于基础题。二轮复习以限时训练为主，每篇控制在 6-7 分钟，重点训练快速定位信息、排除干扰项的能力。</a:t>
            </a:r>
            <a:endParaRPr lang="zh-CN" altLang="en-US" sz="2400" b="1">
              <a:solidFill>
                <a:srgbClr val="0207D3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207D3"/>
                </a:solidFill>
              </a:rPr>
              <a:t>应用文阅读可与写作联动，积累通知、广告、书信类高频表达。</a:t>
            </a:r>
            <a:endParaRPr lang="zh-CN" altLang="en-US" sz="2400" b="1">
              <a:solidFill>
                <a:srgbClr val="0207D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对角圆角矩形 3"/>
          <p:cNvSpPr/>
          <p:nvPr/>
        </p:nvSpPr>
        <p:spPr>
          <a:xfrm>
            <a:off x="96520" y="87630"/>
            <a:ext cx="11997690" cy="6689725"/>
          </a:xfrm>
          <a:prstGeom prst="round2DiagRect">
            <a:avLst/>
          </a:prstGeom>
          <a:noFill/>
          <a:ln w="38100">
            <a:solidFill>
              <a:srgbClr val="0207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9580" y="429895"/>
            <a:ext cx="807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模块 2：七选五与完形填空（保分板块强化）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450215" y="1151890"/>
            <a:ext cx="1151064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200" b="1">
                <a:solidFill>
                  <a:srgbClr val="FF0000"/>
                </a:solidFill>
              </a:rPr>
              <a:t>共性特点：</a:t>
            </a:r>
            <a:r>
              <a:rPr lang="zh-CN" altLang="en-US" sz="2200" b="1">
                <a:solidFill>
                  <a:srgbClr val="0207D3"/>
                </a:solidFill>
              </a:rPr>
              <a:t>两年真题中，七选五、完形可读性均在 60 分以上（2024 七选五 62.3/7.7，完形 76.5/6；2025 七选五 82.3/5.1，完形 70.2/7.6），难度稳定偏低，是二轮复习的 “提分洼地”。</a:t>
            </a:r>
            <a:endParaRPr lang="zh-CN" altLang="en-US" sz="2200" b="1">
              <a:solidFill>
                <a:srgbClr val="0207D3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9580" y="2331085"/>
            <a:ext cx="11510645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200" b="1">
                <a:solidFill>
                  <a:srgbClr val="FF0000"/>
                </a:solidFill>
              </a:rPr>
              <a:t>训练策略：</a:t>
            </a:r>
            <a:endParaRPr lang="zh-CN" altLang="en-US" sz="2200" b="1">
              <a:solidFill>
                <a:srgbClr val="0207D3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solidFill>
                  <a:srgbClr val="0207D3"/>
                </a:solidFill>
              </a:rPr>
              <a:t>七选五：</a:t>
            </a:r>
            <a:endParaRPr lang="zh-CN" altLang="en-US" sz="2200" b="1">
              <a:solidFill>
                <a:srgbClr val="0207D3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solidFill>
                  <a:srgbClr val="0207D3"/>
                </a:solidFill>
              </a:rPr>
              <a:t>重点训练 “逻辑衔接词”（however, therefore, besides, in addition 等）和 “指代关系”（it, they, this, such 等），建立 “语篇逻辑框架” 意识。</a:t>
            </a:r>
            <a:endParaRPr lang="zh-CN" altLang="en-US" sz="2200" b="1">
              <a:solidFill>
                <a:srgbClr val="0207D3"/>
              </a:solidFill>
            </a:endParaRPr>
          </a:p>
          <a:p>
            <a:pPr>
              <a:lnSpc>
                <a:spcPct val="100000"/>
              </a:lnSpc>
            </a:pPr>
            <a:endParaRPr lang="zh-CN" altLang="en-US" sz="2200" b="1">
              <a:solidFill>
                <a:srgbClr val="0207D3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solidFill>
                  <a:srgbClr val="0207D3"/>
                </a:solidFill>
              </a:rPr>
              <a:t>完形填空：</a:t>
            </a:r>
            <a:endParaRPr lang="zh-CN" altLang="en-US" sz="2200" b="1">
              <a:solidFill>
                <a:srgbClr val="0207D3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solidFill>
                  <a:srgbClr val="0207D3"/>
                </a:solidFill>
              </a:rPr>
              <a:t>聚焦记叙文类语篇，重点训练 “语境推断” 和 “词义辨析”，尤其是高频动词、形容词、副词的用法（如 2024 年 “设定目标” 主题、2025 年 “赠人玫瑰” 主题，均侧重情感与语境理解）。</a:t>
            </a:r>
            <a:endParaRPr lang="zh-CN" altLang="en-US" sz="2200" b="1">
              <a:solidFill>
                <a:srgbClr val="0207D3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solidFill>
                  <a:srgbClr val="0207D3"/>
                </a:solidFill>
              </a:rPr>
              <a:t>建立 “完形高频词本”，整理真题中反复出现的熟词生义、固定搭配。</a:t>
            </a:r>
            <a:endParaRPr lang="zh-CN" altLang="en-US" sz="2200" b="1">
              <a:solidFill>
                <a:srgbClr val="0207D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19050" y="0"/>
            <a:ext cx="12219940" cy="6864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31570" y="1263650"/>
            <a:ext cx="1087818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一、审视现状：从“高原期”走向“突破期”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31570" y="2233930"/>
            <a:ext cx="1087818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二、策略创新：三大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思维支架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助力复习提效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31570" y="3204210"/>
            <a:ext cx="1087818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三、实操课堂：课堂可以这样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变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endParaRPr lang="en-US" altLang="zh-CN" sz="32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31570" y="4174490"/>
            <a:ext cx="1087818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四、避坑指南：二轮复习的三个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不要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endParaRPr lang="en-US" altLang="zh-CN" sz="32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8" name="流程图: 库存数据 7"/>
          <p:cNvSpPr/>
          <p:nvPr/>
        </p:nvSpPr>
        <p:spPr>
          <a:xfrm>
            <a:off x="593090" y="361950"/>
            <a:ext cx="2533650" cy="611505"/>
          </a:xfrm>
          <a:prstGeom prst="flowChartOnlineStorag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92785" y="370840"/>
            <a:ext cx="228092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latin typeface="Bodoni MT Black" panose="02070A03080606020203" charset="0"/>
                <a:ea typeface="华文中宋" panose="02010600040101010101" charset="-122"/>
                <a:cs typeface="Bodoni MT Black" panose="02070A03080606020203" charset="0"/>
              </a:rPr>
              <a:t>Contents</a:t>
            </a:r>
            <a:endParaRPr lang="en-US" altLang="zh-CN" sz="3200" b="1">
              <a:latin typeface="Bodoni MT Black" panose="02070A03080606020203" charset="0"/>
              <a:ea typeface="华文中宋" panose="02010600040101010101" charset="-122"/>
              <a:cs typeface="Bodoni MT Black" panose="02070A03080606020203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1570" y="5144770"/>
            <a:ext cx="1087818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五、</a:t>
            </a:r>
            <a:r>
              <a:rPr 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关于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个人知识库的使用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11" name="图片 10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3705" y="5101590"/>
            <a:ext cx="1424305" cy="6559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AS_UNIQUEID" val="3649"/>
</p:tagLst>
</file>

<file path=ppt/tags/tag10.xml><?xml version="1.0" encoding="utf-8"?>
<p:tagLst xmlns:p="http://schemas.openxmlformats.org/presentationml/2006/main">
  <p:tag name="AS_UNIQUEID" val="3649"/>
</p:tagLst>
</file>

<file path=ppt/tags/tag11.xml><?xml version="1.0" encoding="utf-8"?>
<p:tagLst xmlns:p="http://schemas.openxmlformats.org/presentationml/2006/main">
  <p:tag name="AS_UNIQUEID" val="3650"/>
</p:tagLst>
</file>

<file path=ppt/tags/tag12.xml><?xml version="1.0" encoding="utf-8"?>
<p:tagLst xmlns:p="http://schemas.openxmlformats.org/presentationml/2006/main">
  <p:tag name="AS_UNIQUEID" val="3651"/>
</p:tagLst>
</file>

<file path=ppt/tags/tag13.xml><?xml version="1.0" encoding="utf-8"?>
<p:tagLst xmlns:p="http://schemas.openxmlformats.org/presentationml/2006/main">
  <p:tag name="AS_UNIQUEID" val="3652"/>
</p:tagLst>
</file>

<file path=ppt/tags/tag14.xml><?xml version="1.0" encoding="utf-8"?>
<p:tagLst xmlns:p="http://schemas.openxmlformats.org/presentationml/2006/main">
  <p:tag name="AS_UNIQUEID" val="3655"/>
</p:tagLst>
</file>

<file path=ppt/tags/tag15.xml><?xml version="1.0" encoding="utf-8"?>
<p:tagLst xmlns:p="http://schemas.openxmlformats.org/presentationml/2006/main">
  <p:tag name="AS_UNIQUEID" val="3656"/>
</p:tagLst>
</file>

<file path=ppt/tags/tag16.xml><?xml version="1.0" encoding="utf-8"?>
<p:tagLst xmlns:p="http://schemas.openxmlformats.org/presentationml/2006/main">
  <p:tag name="AS_UNIQUEID" val="3657"/>
</p:tagLst>
</file>

<file path=ppt/tags/tag17.xml><?xml version="1.0" encoding="utf-8"?>
<p:tagLst xmlns:p="http://schemas.openxmlformats.org/presentationml/2006/main">
  <p:tag name="KSO_WM_UNIT_TABLE_BEAUTIFY" val="smartTable{d82c48cc-dbbb-4721-95b7-f82eae8f3a5d}"/>
  <p:tag name="TABLE_ENDDRAG_ORIGIN_RECT" val="868*289"/>
  <p:tag name="TABLE_ENDDRAG_RECT" val="45*86*868*289"/>
</p:tagLst>
</file>

<file path=ppt/tags/tag2.xml><?xml version="1.0" encoding="utf-8"?>
<p:tagLst xmlns:p="http://schemas.openxmlformats.org/presentationml/2006/main">
  <p:tag name="AS_UNIQUEID" val="3650"/>
</p:tagLst>
</file>

<file path=ppt/tags/tag3.xml><?xml version="1.0" encoding="utf-8"?>
<p:tagLst xmlns:p="http://schemas.openxmlformats.org/presentationml/2006/main">
  <p:tag name="AS_UNIQUEID" val="3651"/>
</p:tagLst>
</file>

<file path=ppt/tags/tag4.xml><?xml version="1.0" encoding="utf-8"?>
<p:tagLst xmlns:p="http://schemas.openxmlformats.org/presentationml/2006/main">
  <p:tag name="AS_UNIQUEID" val="3652"/>
</p:tagLst>
</file>

<file path=ppt/tags/tag5.xml><?xml version="1.0" encoding="utf-8"?>
<p:tagLst xmlns:p="http://schemas.openxmlformats.org/presentationml/2006/main">
  <p:tag name="AS_UNIQUEID" val="3653"/>
  <p:tag name="TABLE_ENDDRAG_ORIGIN_RECT" val="820*464"/>
  <p:tag name="TABLE_ENDDRAG_RECT" val="44*88*820*464"/>
</p:tagLst>
</file>

<file path=ppt/tags/tag6.xml><?xml version="1.0" encoding="utf-8"?>
<p:tagLst xmlns:p="http://schemas.openxmlformats.org/presentationml/2006/main">
  <p:tag name="AS_UNIQUEID" val="3645"/>
</p:tagLst>
</file>

<file path=ppt/tags/tag7.xml><?xml version="1.0" encoding="utf-8"?>
<p:tagLst xmlns:p="http://schemas.openxmlformats.org/presentationml/2006/main">
  <p:tag name="AS_UNIQUEID" val="3646"/>
</p:tagLst>
</file>

<file path=ppt/tags/tag8.xml><?xml version="1.0" encoding="utf-8"?>
<p:tagLst xmlns:p="http://schemas.openxmlformats.org/presentationml/2006/main">
  <p:tag name="AS_UNIQUEID" val="3647"/>
</p:tagLst>
</file>

<file path=ppt/tags/tag9.xml><?xml version="1.0" encoding="utf-8"?>
<p:tagLst xmlns:p="http://schemas.openxmlformats.org/presentationml/2006/main">
  <p:tag name="AS_UNIQUEID" val="3663"/>
  <p:tag name="TABLE_ENDDRAG_ORIGIN_RECT" val="889*468"/>
  <p:tag name="TABLE_ENDDRAG_RECT" val="38*72*889*468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4453</Words>
  <Application>WPS 演示</Application>
  <PresentationFormat>宽屏</PresentationFormat>
  <Paragraphs>387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Arial</vt:lpstr>
      <vt:lpstr>宋体</vt:lpstr>
      <vt:lpstr>Wingdings</vt:lpstr>
      <vt:lpstr>华文行楷</vt:lpstr>
      <vt:lpstr>微软雅黑</vt:lpstr>
      <vt:lpstr>华文中宋</vt:lpstr>
      <vt:lpstr>Bodoni MT Black</vt:lpstr>
      <vt:lpstr>Calibri</vt:lpstr>
      <vt:lpstr>Arial Unicode MS</vt:lpstr>
      <vt:lpstr>Times New Roman</vt:lpstr>
      <vt:lpstr>Segoe Print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黑哥</dc:creator>
  <cp:lastModifiedBy>黑哥</cp:lastModifiedBy>
  <cp:revision>20</cp:revision>
  <dcterms:created xsi:type="dcterms:W3CDTF">2023-08-09T12:44:00Z</dcterms:created>
  <dcterms:modified xsi:type="dcterms:W3CDTF">2026-04-12T10:43:37Z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FE8F55528B524A4D9CD113FD48A57D36_12</vt:lpwstr>
  </property>
</Properties>
</file>