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70" r:id="rId9"/>
    <p:sldId id="271" r:id="rId10"/>
    <p:sldId id="262" r:id="rId11"/>
    <p:sldId id="263" r:id="rId12"/>
    <p:sldId id="264" r:id="rId13"/>
    <p:sldId id="265" r:id="rId14"/>
    <p:sldId id="272" r:id="rId15"/>
    <p:sldId id="273" r:id="rId16"/>
    <p:sldId id="266" r:id="rId17"/>
    <p:sldId id="274" r:id="rId18"/>
    <p:sldId id="275" r:id="rId19"/>
    <p:sldId id="276" r:id="rId20"/>
    <p:sldId id="279" r:id="rId21"/>
    <p:sldId id="280" r:id="rId22"/>
    <p:sldId id="281" r:id="rId23"/>
    <p:sldId id="267" r:id="rId24"/>
    <p:sldId id="26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A7D90C-5B70-8F48-5C05-14313368F33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EDB051-1297-2F32-6741-2E8BE7E7CF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07B408A-8E69-7340-48AE-08F8B1BFE3D2}"/>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58157F0C-59D8-C9E6-18A7-2D6D28B42E6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A38FE3-7B70-886F-0D1D-44A9C025FAAF}"/>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2364530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FEA99F-740F-30FB-FC02-A5419BDF10E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0DFA9FA-92D5-D54C-EBFC-732223DA746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5F0383-3A56-D970-1E86-8493E9255921}"/>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AAD55B8E-025B-AA18-8A39-8DBDE66B76E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C6E8A8-8C25-B29C-A93C-4056B29C8908}"/>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420015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CA7DF5-92DE-675C-0403-0E54DD971A4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D0B3D46-FEE4-4AB5-1733-17CD99EE2B4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985413-92F5-E0A2-9895-5CC34DA8260C}"/>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992AA0F8-8F2D-C854-4C6D-ED0A25967A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29CB99-9F4C-6257-C867-6962D7382D32}"/>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403173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542286-F937-23BB-C595-796AEEEE0D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240BCA-9069-786F-94FE-6516239BAF7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74FEDA2-6E72-D141-2127-DE538742CA19}"/>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7AB564FF-E28B-26B9-8537-780E7E35C8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F4DE1D-1531-BF3A-17B1-6C82CA8A84F1}"/>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310392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AA219-4390-1BCA-7073-5A7A51B7E74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AD0B3C8-778C-A984-5A42-9AD0FE505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FD75091-907A-EF3D-FC28-B6270CC87419}"/>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ADD706FB-ED74-CE36-5874-447EC7C78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DB7063-7B9A-7C99-D4C3-A65C997F3839}"/>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401720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FDDE8C-493E-164F-C492-A76C85658CC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945D1F6-1790-7E7A-A05C-1DCA1D0E125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A164088-3901-422C-5EBF-62023782BF9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7128A57-919E-1E43-2C7D-12634D48A73B}"/>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49A9EBB1-3A93-23E0-DF91-DFAD337A8B9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A467989-462D-2AA7-0EC8-E7C28A8E282C}"/>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348117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20FD76-F0D7-C575-1AEA-1FED8B2F3C8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C26C7F5-96F5-D86F-4517-7ECFFEF0F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416BEC1-DC53-E072-BD31-8CF783F4410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51808A8-F421-3BFB-278C-FE89FFEE4E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06DA5D3-6082-0081-CFD7-C6028AAC206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AB814A8-65E8-4619-5555-D74A36826890}"/>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8" name="页脚占位符 7">
            <a:extLst>
              <a:ext uri="{FF2B5EF4-FFF2-40B4-BE49-F238E27FC236}">
                <a16:creationId xmlns:a16="http://schemas.microsoft.com/office/drawing/2014/main" id="{E9509942-000C-C8AF-B258-6A1F872266C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03C86AB-E58A-9B38-7DA4-F39B6436F456}"/>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228316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40B0FE-A084-468E-7503-3172929D61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D81BB-F8F8-A1C8-99F5-CFFCDC134FA5}"/>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4" name="页脚占位符 3">
            <a:extLst>
              <a:ext uri="{FF2B5EF4-FFF2-40B4-BE49-F238E27FC236}">
                <a16:creationId xmlns:a16="http://schemas.microsoft.com/office/drawing/2014/main" id="{2DE69CAD-3957-0982-1928-D8D814E7F91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7E93BD-68FA-6F0B-7EF4-12BC03DB7357}"/>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283628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7260311-A8FD-67BF-46A6-814724571679}"/>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3" name="页脚占位符 2">
            <a:extLst>
              <a:ext uri="{FF2B5EF4-FFF2-40B4-BE49-F238E27FC236}">
                <a16:creationId xmlns:a16="http://schemas.microsoft.com/office/drawing/2014/main" id="{153B24C2-7464-33B1-28FC-7D550D4FF5A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9B147F6-229D-ABAE-2FD2-A5D2263B5466}"/>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185379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DEA375-EE02-69BE-F3C7-19677A199CE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F86AD69-0BEC-1144-BC67-47DDA586A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ED2FFA-3C46-B3EC-C021-6B9CF9C82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B4381E5-26A8-97AE-FC74-D215F6BAFC2A}"/>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9480093D-D704-BB43-CB0B-3B2D904F536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A481B1-543C-27B2-A4EC-5316EEC0D112}"/>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53151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0A1161-997B-FD92-611D-F402B70498E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6412D80-0339-0C8B-D127-89F7AF6B59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577E941-0FE8-DDC1-1065-0C98C67D6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54BE75-2BF9-B917-73B0-BD192D55500A}"/>
              </a:ext>
            </a:extLst>
          </p:cNvPr>
          <p:cNvSpPr>
            <a:spLocks noGrp="1"/>
          </p:cNvSpPr>
          <p:nvPr>
            <p:ph type="dt" sz="half" idx="10"/>
          </p:nvPr>
        </p:nvSpPr>
        <p:spPr/>
        <p:txBody>
          <a:bodyPr/>
          <a:lstStyle/>
          <a:p>
            <a:fld id="{058A0995-EB29-49A5-9614-0C40C4D8E0C8}" type="datetimeFigureOut">
              <a:rPr lang="zh-CN" altLang="en-US" smtClean="0"/>
              <a:t>2026/4/14</a:t>
            </a:fld>
            <a:endParaRPr lang="zh-CN" altLang="en-US"/>
          </a:p>
        </p:txBody>
      </p:sp>
      <p:sp>
        <p:nvSpPr>
          <p:cNvPr id="6" name="页脚占位符 5">
            <a:extLst>
              <a:ext uri="{FF2B5EF4-FFF2-40B4-BE49-F238E27FC236}">
                <a16:creationId xmlns:a16="http://schemas.microsoft.com/office/drawing/2014/main" id="{5508407C-CB71-5890-B25E-89AEDC1D37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2D15841-0DE5-2571-DA63-B79FA543FB0A}"/>
              </a:ext>
            </a:extLst>
          </p:cNvPr>
          <p:cNvSpPr>
            <a:spLocks noGrp="1"/>
          </p:cNvSpPr>
          <p:nvPr>
            <p:ph type="sldNum" sz="quarter" idx="12"/>
          </p:nvPr>
        </p:nvSpPr>
        <p:spPr/>
        <p:txBody>
          <a:body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1587547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F02DE11-E51A-EBA6-52F2-134F8DA25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9E0009B-D5AE-F779-D185-0410F64845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F5F87A-E8A7-4E67-D211-CF2DBC70B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A0995-EB29-49A5-9614-0C40C4D8E0C8}" type="datetimeFigureOut">
              <a:rPr lang="zh-CN" altLang="en-US" smtClean="0"/>
              <a:t>2026/4/14</a:t>
            </a:fld>
            <a:endParaRPr lang="zh-CN" altLang="en-US"/>
          </a:p>
        </p:txBody>
      </p:sp>
      <p:sp>
        <p:nvSpPr>
          <p:cNvPr id="5" name="页脚占位符 4">
            <a:extLst>
              <a:ext uri="{FF2B5EF4-FFF2-40B4-BE49-F238E27FC236}">
                <a16:creationId xmlns:a16="http://schemas.microsoft.com/office/drawing/2014/main" id="{BC4B4B73-9ACB-BFE5-3EF8-64EDBCA77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57F2E86-6A1C-8B50-4402-AE684A861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F3CE2-42B5-4F74-880E-04927EED382E}" type="slidenum">
              <a:rPr lang="zh-CN" altLang="en-US" smtClean="0"/>
              <a:t>‹#›</a:t>
            </a:fld>
            <a:endParaRPr lang="zh-CN" altLang="en-US"/>
          </a:p>
        </p:txBody>
      </p:sp>
    </p:spTree>
    <p:extLst>
      <p:ext uri="{BB962C8B-B14F-4D97-AF65-F5344CB8AC3E}">
        <p14:creationId xmlns:p14="http://schemas.microsoft.com/office/powerpoint/2010/main" val="14950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779C3D1-00B3-3E93-0976-F1C5FE476B23}"/>
              </a:ext>
            </a:extLst>
          </p:cNvPr>
          <p:cNvSpPr txBox="1"/>
          <p:nvPr/>
        </p:nvSpPr>
        <p:spPr>
          <a:xfrm>
            <a:off x="261887" y="0"/>
            <a:ext cx="11225463" cy="1815882"/>
          </a:xfrm>
          <a:prstGeom prst="rect">
            <a:avLst/>
          </a:prstGeom>
          <a:noFill/>
        </p:spPr>
        <p:txBody>
          <a:bodyPr wrap="square">
            <a:spAutoFit/>
          </a:bodyPr>
          <a:lstStyle/>
          <a:p>
            <a:pPr indent="266700" algn="l">
              <a:buNone/>
            </a:pP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2024</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年，</a:t>
            </a:r>
            <a:r>
              <a:rPr lang="en-US" altLang="zh-CN" sz="2800" kern="100" dirty="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南方小土豆</a:t>
            </a:r>
            <a:r>
              <a:rPr lang="en-US" altLang="zh-CN" sz="2800" kern="100" dirty="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成为网络热词。东北三省的人口问题也随之成为大家讨论的话题。下图示意</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1953</a:t>
            </a:r>
            <a:r>
              <a:rPr lang="en-US" altLang="zh-CN" sz="2800" kern="100" dirty="0">
                <a:effectLst/>
                <a:latin typeface="楷体" panose="02010609060101010101" pitchFamily="49" charset="-122"/>
                <a:ea typeface="宋体" panose="02010600030101010101" pitchFamily="2" charset="-122"/>
                <a:cs typeface="楷体" panose="02010609060101010101" pitchFamily="49" charset="-122"/>
              </a:rPr>
              <a:t>—</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2020</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年不同时段东北三省净迁移的人口性别比平均状况</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（人口性别比通常用</a:t>
            </a:r>
            <a:r>
              <a:rPr lang="en-US" altLang="zh-CN" sz="2800" b="1" kern="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100</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位女性对应的男性人口数表示）</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1AD39453-DA1B-116E-7D7F-C47422AF1319}"/>
              </a:ext>
            </a:extLst>
          </p:cNvPr>
          <p:cNvPicPr>
            <a:picLocks noChangeAspect="1"/>
          </p:cNvPicPr>
          <p:nvPr/>
        </p:nvPicPr>
        <p:blipFill>
          <a:blip r:embed="rId2"/>
          <a:stretch>
            <a:fillRect/>
          </a:stretch>
        </p:blipFill>
        <p:spPr>
          <a:xfrm>
            <a:off x="4217254" y="1365871"/>
            <a:ext cx="6620792" cy="3292756"/>
          </a:xfrm>
          <a:prstGeom prst="rect">
            <a:avLst/>
          </a:prstGeom>
        </p:spPr>
      </p:pic>
      <p:sp>
        <p:nvSpPr>
          <p:cNvPr id="10" name="文本框 9">
            <a:extLst>
              <a:ext uri="{FF2B5EF4-FFF2-40B4-BE49-F238E27FC236}">
                <a16:creationId xmlns:a16="http://schemas.microsoft.com/office/drawing/2014/main" id="{9C659562-8633-28E0-0B33-CC6784E53250}"/>
              </a:ext>
            </a:extLst>
          </p:cNvPr>
          <p:cNvSpPr txBox="1"/>
          <p:nvPr/>
        </p:nvSpPr>
        <p:spPr>
          <a:xfrm>
            <a:off x="757188" y="4658627"/>
            <a:ext cx="8414886" cy="2677656"/>
          </a:xfrm>
          <a:prstGeom prst="rect">
            <a:avLst/>
          </a:prstGeom>
          <a:noFill/>
        </p:spPr>
        <p:txBody>
          <a:bodyPr wrap="square">
            <a:spAutoFit/>
          </a:bodyPr>
          <a:lstStyle/>
          <a:p>
            <a:pPr algn="l">
              <a:buNone/>
            </a:pP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1.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依据东北三省净迁移的人口性别比，东北三省（</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a:t>
            </a:r>
          </a:p>
          <a:p>
            <a:pPr indent="133350" algn="l" fontAlgn="ctr">
              <a:buNone/>
            </a:pP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A. </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1953</a:t>
            </a:r>
            <a:r>
              <a:rPr lang="en-US" altLang="zh-CN" sz="2800" kern="100" dirty="0">
                <a:effectLst/>
                <a:latin typeface="宋体" panose="02010600030101010101" pitchFamily="2" charset="-122"/>
                <a:ea typeface="宋体" panose="02010600030101010101" pitchFamily="2" charset="-122"/>
                <a:cs typeface="宋体" panose="02010600030101010101" pitchFamily="2" charset="-122"/>
              </a:rPr>
              <a:t>—</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1964</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年的人口</a:t>
            </a:r>
            <a:r>
              <a:rPr lang="zh-CN" altLang="zh-CN" sz="2800" b="1" strike="sngStrike" kern="100" dirty="0">
                <a:solidFill>
                  <a:srgbClr val="7030A0"/>
                </a:solidFill>
                <a:effectLst/>
                <a:latin typeface="Times New Roman" panose="02020603050405020304" pitchFamily="18" charset="0"/>
                <a:ea typeface="宋体" panose="02010600030101010101" pitchFamily="2" charset="-122"/>
                <a:cs typeface="宋体" panose="02010600030101010101" pitchFamily="2" charset="-122"/>
              </a:rPr>
              <a:t>净迁出</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以男性为主</a:t>
            </a:r>
          </a:p>
          <a:p>
            <a:pPr indent="133350" algn="l" fontAlgn="ctr">
              <a:buNone/>
            </a:pP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B. </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1964</a:t>
            </a:r>
            <a:r>
              <a:rPr lang="en-US" altLang="zh-CN" sz="2800" kern="100" dirty="0">
                <a:effectLst/>
                <a:latin typeface="宋体" panose="02010600030101010101" pitchFamily="2" charset="-122"/>
                <a:ea typeface="宋体" panose="02010600030101010101" pitchFamily="2" charset="-122"/>
                <a:cs typeface="宋体" panose="02010600030101010101" pitchFamily="2" charset="-122"/>
              </a:rPr>
              <a:t>—</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1982</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年的东北三省人口数量</a:t>
            </a:r>
            <a:r>
              <a:rPr lang="zh-CN" altLang="zh-CN" sz="2800" b="1" strike="sngStrike" kern="100" dirty="0">
                <a:solidFill>
                  <a:srgbClr val="7030A0"/>
                </a:solidFill>
                <a:effectLst/>
                <a:latin typeface="Times New Roman" panose="02020603050405020304" pitchFamily="18" charset="0"/>
                <a:ea typeface="宋体" panose="02010600030101010101" pitchFamily="2" charset="-122"/>
                <a:cs typeface="宋体" panose="02010600030101010101" pitchFamily="2" charset="-122"/>
              </a:rPr>
              <a:t>减少</a:t>
            </a:r>
          </a:p>
          <a:p>
            <a:pPr indent="133350" algn="l" fontAlgn="ctr">
              <a:buNone/>
            </a:pP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C. </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2000</a:t>
            </a:r>
            <a:r>
              <a:rPr lang="en-US" altLang="zh-CN" sz="2800" kern="100" dirty="0">
                <a:effectLst/>
                <a:latin typeface="宋体" panose="02010600030101010101" pitchFamily="2" charset="-122"/>
                <a:ea typeface="宋体" panose="02010600030101010101" pitchFamily="2" charset="-122"/>
                <a:cs typeface="宋体" panose="02010600030101010101" pitchFamily="2" charset="-122"/>
              </a:rPr>
              <a:t>—</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2010</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年迁出的女性人口数量达到峰值</a:t>
            </a:r>
          </a:p>
          <a:p>
            <a:pPr indent="133350" algn="l" fontAlgn="ctr">
              <a:buNone/>
            </a:pP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D. </a:t>
            </a:r>
            <a:r>
              <a:rPr lang="en-US" altLang="zh-C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2010</a:t>
            </a:r>
            <a:r>
              <a:rPr lang="en-US" altLang="zh-CN" sz="28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年净迁出人口性别比趋于平衡</a:t>
            </a:r>
          </a:p>
          <a:p>
            <a:pPr algn="l">
              <a:buNone/>
            </a:pP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2" name="文本框 1">
            <a:extLst>
              <a:ext uri="{FF2B5EF4-FFF2-40B4-BE49-F238E27FC236}">
                <a16:creationId xmlns:a16="http://schemas.microsoft.com/office/drawing/2014/main" id="{879AFDC2-6ABE-5B75-A812-372A1A71EE19}"/>
              </a:ext>
            </a:extLst>
          </p:cNvPr>
          <p:cNvSpPr txBox="1"/>
          <p:nvPr/>
        </p:nvSpPr>
        <p:spPr>
          <a:xfrm>
            <a:off x="10838046" y="1748900"/>
            <a:ext cx="727969" cy="830997"/>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迁入</a:t>
            </a:r>
          </a:p>
        </p:txBody>
      </p:sp>
      <p:sp>
        <p:nvSpPr>
          <p:cNvPr id="5" name="文本框 4">
            <a:extLst>
              <a:ext uri="{FF2B5EF4-FFF2-40B4-BE49-F238E27FC236}">
                <a16:creationId xmlns:a16="http://schemas.microsoft.com/office/drawing/2014/main" id="{4F75D5F3-D79B-7C93-4A44-153D9DDEF3CD}"/>
              </a:ext>
            </a:extLst>
          </p:cNvPr>
          <p:cNvSpPr txBox="1"/>
          <p:nvPr/>
        </p:nvSpPr>
        <p:spPr>
          <a:xfrm>
            <a:off x="10838046" y="3429000"/>
            <a:ext cx="727969" cy="830997"/>
          </a:xfrm>
          <a:prstGeom prst="rect">
            <a:avLst/>
          </a:prstGeom>
          <a:noFill/>
        </p:spPr>
        <p:txBody>
          <a:bodyPr wrap="square" rtlCol="0">
            <a:sp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迁出</a:t>
            </a:r>
          </a:p>
        </p:txBody>
      </p:sp>
    </p:spTree>
    <p:extLst>
      <p:ext uri="{BB962C8B-B14F-4D97-AF65-F5344CB8AC3E}">
        <p14:creationId xmlns:p14="http://schemas.microsoft.com/office/powerpoint/2010/main" val="91996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8754C46-93EC-124B-4E2C-1CC2CB4E3301}"/>
              </a:ext>
            </a:extLst>
          </p:cNvPr>
          <p:cNvSpPr txBox="1"/>
          <p:nvPr/>
        </p:nvSpPr>
        <p:spPr>
          <a:xfrm>
            <a:off x="421104" y="385010"/>
            <a:ext cx="10869329" cy="5909310"/>
          </a:xfrm>
          <a:prstGeom prst="rect">
            <a:avLst/>
          </a:prstGeom>
          <a:noFill/>
        </p:spPr>
        <p:txBody>
          <a:bodyPr wrap="square">
            <a:spAutoFit/>
          </a:bodyPr>
          <a:lstStyle/>
          <a:p>
            <a:pPr indent="266700" algn="l" fontAlgn="ctr">
              <a:lnSpc>
                <a:spcPct val="150000"/>
              </a:lnSpc>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瞪羚是一种善于跳跃和奔跑的羚羊。通常将已经跨越初创期死亡谷、进入</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快速成长期的创新创业企业</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形象地称为</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瞪羚企业</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，也被称为</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高成长企业</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，反映地区的经济质量和活跃度。完成下面小题。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50000"/>
              </a:lnSpc>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17.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下列行业中最容易孕育瞪羚企业的是（</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lnSpc>
                <a:spcPct val="150000"/>
              </a:lnSpc>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房地产业</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电子装配</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生物科技</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石油化工</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lnSpc>
                <a:spcPct val="150000"/>
              </a:lnSpc>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18.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影响瞪羚企业分布的主要区位因素有（</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lnSpc>
                <a:spcPct val="150000"/>
              </a:lnSpc>
              <a:buNone/>
            </a:pP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劳动力数量</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创新、创业环境</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③</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能源、原料</a:t>
            </a:r>
            <a:endPar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lnSpc>
                <a:spcPct val="150000"/>
              </a:lnSpc>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④</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相关产业基础</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⑤</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新经济规模</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lnSpc>
                <a:spcPct val="150000"/>
              </a:lnSpc>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①②④</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①③④</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②③⑤</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D. </a:t>
            </a:r>
            <a:r>
              <a:rPr lang="en-US" altLang="zh-CN" sz="28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②④⑤</a:t>
            </a:r>
            <a:endPar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37735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5B2F723-08AF-D2BF-E392-BEA21C40C626}"/>
              </a:ext>
            </a:extLst>
          </p:cNvPr>
          <p:cNvSpPr txBox="1"/>
          <p:nvPr/>
        </p:nvSpPr>
        <p:spPr>
          <a:xfrm>
            <a:off x="315226" y="221381"/>
            <a:ext cx="11283216" cy="6555641"/>
          </a:xfrm>
          <a:prstGeom prst="rect">
            <a:avLst/>
          </a:prstGeom>
          <a:noFill/>
        </p:spPr>
        <p:txBody>
          <a:bodyPr wrap="square">
            <a:spAutoFit/>
          </a:bodyPr>
          <a:lstStyle/>
          <a:p>
            <a:pPr indent="266700" algn="l" fontAlgn="ctr">
              <a:buNone/>
            </a:pP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食品公司成立于</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1852</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年，是全球知名的食品巨头。</a:t>
            </a:r>
            <a:r>
              <a:rPr lang="en-US" altLang="zh-CN" sz="2800" b="1" kern="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1984</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年</a:t>
            </a:r>
            <a:r>
              <a:rPr lang="en-US" altLang="zh-CN" sz="2800" b="1" kern="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K</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食品公司首次进入中国市场</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b="1" u="sng" kern="100" dirty="0">
                <a:solidFill>
                  <a:srgbClr val="0070C0"/>
                </a:solidFill>
                <a:effectLst/>
                <a:latin typeface="Times New Roman" panose="02020603050405020304" pitchFamily="18" charset="0"/>
                <a:ea typeface="楷体" panose="02010609060101010101" pitchFamily="49" charset="-122"/>
                <a:cs typeface="楷体" panose="02010609060101010101" pitchFamily="49" charset="-122"/>
              </a:rPr>
              <a:t>主要通过进口产品的方式</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，将一些知名品牌的食品引入中国。进入</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世纪</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年代，</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食品公司开始逐步实施本土化战略，在中国建立了多个生产基地和研发中心。</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年，</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食品公司将亚洲区总部从新加坡搬迁到中国上海。据此完成下面小题。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19.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食品公司通过进口将一些知名品牌的食品引入中国的主要目的是（</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3094355" algn="l"/>
              </a:tabLst>
            </a:pP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迅速占领市场</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降低运输成本</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降低人力成本</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加快技术创新</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20.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世纪</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年代，</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食品公司在中国建立的第一家生产基地最可能位于（</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辽宁</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新疆</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广东</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云南</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21.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食品公司将亚洲区总部从新加坡搬迁到中国上海，可以（</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3094355" algn="l"/>
              </a:tabLst>
            </a:pP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更好辐射亚洲市场</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简化生产环节</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减少劳动力的投入</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迅速扩大产能</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38991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A94569B-066F-B721-15A4-E8FB65564D1E}"/>
              </a:ext>
            </a:extLst>
          </p:cNvPr>
          <p:cNvSpPr txBox="1"/>
          <p:nvPr/>
        </p:nvSpPr>
        <p:spPr>
          <a:xfrm>
            <a:off x="482182" y="268667"/>
            <a:ext cx="11227635" cy="5262979"/>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低空经济是以各种有人驾驶和无人驾驶航空器的各类低空飞行活动为牵引，辐射带动相关领域融合发展的综合性经济形态。南京市政府为低空经济产业发展推出了专项法规，并将简化审批流程。截至目前，南京市集聚了低空经济企业数十家，初步形成集研发、制造、销售、运营、服务于一体的产业集群。据此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22.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与传统的公路运输相比，无人驾驶载人航空器（</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marL="514350" indent="-514350" algn="l" fontAlgn="ctr">
              <a:buAutoNum type="alphaUcPeriod"/>
              <a:tabLst>
                <a:tab pos="1546860" algn="l"/>
                <a:tab pos="3094355" algn="l"/>
                <a:tab pos="4641215" algn="l"/>
              </a:tabLst>
            </a:pP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无需人工操控</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运输费用更低</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p>
          <a:p>
            <a:pPr algn="l" fontAlgn="ctr">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受天气影响小</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D.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受地形影响小</a:t>
            </a: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23.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为了让</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低空经济</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真正融入市民生活，当前南京市还需要（</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pP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加强科技研发</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延长低空产业链</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③</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提升消费体验</a:t>
            </a:r>
            <a:endPar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④</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丰富应用场景</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⑤</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发展省际航线</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①②③</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B. </a:t>
            </a:r>
            <a:r>
              <a:rPr lang="en-US" altLang="zh-CN" sz="28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①③④</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②③④</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③④⑤</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438006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BEE2486-EB0B-BB2B-5F7E-DAC29583EAB2}"/>
              </a:ext>
            </a:extLst>
          </p:cNvPr>
          <p:cNvSpPr txBox="1"/>
          <p:nvPr/>
        </p:nvSpPr>
        <p:spPr>
          <a:xfrm>
            <a:off x="62352" y="15468"/>
            <a:ext cx="11993523" cy="2677656"/>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火地岛位于南美洲最南端，西部和南部是崎岖的山地，属于安第斯山脉余脉。东部和北部则是平缓的低地。岛上风光旖旎，吸引了大批游客。火地岛夏凉冬冷，降水差异显著。传统民居设计多以低矮、屋顶坡度较大的木屋为主，以适应气候。岛上雪山巍峨，森林茂密，特别是</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醉汉树</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这一奇特景观，更增添了火地岛的神秘魅力。如图示意火地岛地理位置、传统民居及醉汉树景观。</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ADFFA369-08A4-40C7-C313-40F8B71A8449}"/>
              </a:ext>
            </a:extLst>
          </p:cNvPr>
          <p:cNvPicPr>
            <a:picLocks noChangeAspect="1"/>
          </p:cNvPicPr>
          <p:nvPr/>
        </p:nvPicPr>
        <p:blipFill>
          <a:blip r:embed="rId2"/>
          <a:stretch>
            <a:fillRect/>
          </a:stretch>
        </p:blipFill>
        <p:spPr>
          <a:xfrm>
            <a:off x="0" y="2557393"/>
            <a:ext cx="4291355" cy="2895372"/>
          </a:xfrm>
          <a:prstGeom prst="rect">
            <a:avLst/>
          </a:prstGeom>
        </p:spPr>
      </p:pic>
      <p:pic>
        <p:nvPicPr>
          <p:cNvPr id="5" name="图片 4">
            <a:extLst>
              <a:ext uri="{FF2B5EF4-FFF2-40B4-BE49-F238E27FC236}">
                <a16:creationId xmlns:a16="http://schemas.microsoft.com/office/drawing/2014/main" id="{216E2196-7F1C-1E8F-ADDB-6C878088E3B9}"/>
              </a:ext>
            </a:extLst>
          </p:cNvPr>
          <p:cNvPicPr>
            <a:picLocks/>
          </p:cNvPicPr>
          <p:nvPr/>
        </p:nvPicPr>
        <p:blipFill>
          <a:blip r:embed="rId3"/>
          <a:srcRect b="10304"/>
          <a:stretch>
            <a:fillRect/>
          </a:stretch>
        </p:blipFill>
        <p:spPr>
          <a:xfrm>
            <a:off x="409675" y="4701307"/>
            <a:ext cx="2917658" cy="2180847"/>
          </a:xfrm>
          <a:prstGeom prst="rect">
            <a:avLst/>
          </a:prstGeom>
        </p:spPr>
      </p:pic>
      <p:sp>
        <p:nvSpPr>
          <p:cNvPr id="8" name="文本框 7">
            <a:extLst>
              <a:ext uri="{FF2B5EF4-FFF2-40B4-BE49-F238E27FC236}">
                <a16:creationId xmlns:a16="http://schemas.microsoft.com/office/drawing/2014/main" id="{21270B0A-0078-54F9-BB90-5C2E54FFB6C4}"/>
              </a:ext>
            </a:extLst>
          </p:cNvPr>
          <p:cNvSpPr txBox="1"/>
          <p:nvPr/>
        </p:nvSpPr>
        <p:spPr>
          <a:xfrm>
            <a:off x="4291355" y="2174945"/>
            <a:ext cx="8019804" cy="954107"/>
          </a:xfrm>
          <a:prstGeom prst="rect">
            <a:avLst/>
          </a:prstGeom>
          <a:noFill/>
        </p:spPr>
        <p:txBody>
          <a:bodyPr wrap="square">
            <a:spAutoFit/>
          </a:bodyPr>
          <a:lstStyle/>
          <a:p>
            <a:pPr algn="l" fontAlgn="ctr">
              <a:buNone/>
            </a:pP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）根据木屋和当地自然环境特点，分析传统民居设计的目的</a:t>
            </a:r>
            <a:r>
              <a:rPr lang="zh-CN" altLang="en-US"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6" name="文本框 5">
            <a:extLst>
              <a:ext uri="{FF2B5EF4-FFF2-40B4-BE49-F238E27FC236}">
                <a16:creationId xmlns:a16="http://schemas.microsoft.com/office/drawing/2014/main" id="{3F6CA3DF-2591-3DFF-DA67-47C883124A52}"/>
              </a:ext>
            </a:extLst>
          </p:cNvPr>
          <p:cNvSpPr txBox="1"/>
          <p:nvPr/>
        </p:nvSpPr>
        <p:spPr>
          <a:xfrm>
            <a:off x="4178661" y="3177813"/>
            <a:ext cx="7877214" cy="3046988"/>
          </a:xfrm>
          <a:prstGeom prst="rect">
            <a:avLst/>
          </a:prstGeom>
          <a:noFill/>
        </p:spPr>
        <p:txBody>
          <a:bodyPr wrap="square">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①当地森林茂密，采用木材作为建筑材料，就地取材；</a:t>
            </a:r>
            <a:endParaRPr lang="en-US" altLang="zh-CN" sz="2400" b="1" dirty="0">
              <a:solidFill>
                <a:srgbClr val="002060"/>
              </a:solidFill>
              <a:latin typeface="微软雅黑" panose="020B0503020204020204" pitchFamily="34" charset="-122"/>
              <a:ea typeface="微软雅黑" panose="020B0503020204020204" pitchFamily="34" charset="-122"/>
            </a:endParaRPr>
          </a:p>
          <a:p>
            <a:r>
              <a:rPr lang="zh-CN" altLang="en-US" sz="2400" b="1" dirty="0">
                <a:solidFill>
                  <a:srgbClr val="002060"/>
                </a:solidFill>
                <a:latin typeface="微软雅黑" panose="020B0503020204020204" pitchFamily="34" charset="-122"/>
                <a:ea typeface="微软雅黑" panose="020B0503020204020204" pitchFamily="34" charset="-122"/>
              </a:rPr>
              <a:t>②岛上降水差异显著，时常有雨雪天气，屋顶坡度较大，有利于雨雪水的迅速滑落，防止积水对房屋造成损害；</a:t>
            </a:r>
            <a:endParaRPr lang="en-US" altLang="zh-CN" sz="2400" b="1" dirty="0">
              <a:solidFill>
                <a:srgbClr val="002060"/>
              </a:solidFill>
              <a:latin typeface="微软雅黑" panose="020B0503020204020204" pitchFamily="34" charset="-122"/>
              <a:ea typeface="微软雅黑" panose="020B0503020204020204" pitchFamily="34" charset="-122"/>
            </a:endParaRPr>
          </a:p>
          <a:p>
            <a:r>
              <a:rPr lang="zh-CN" altLang="en-US" sz="2400" b="1" dirty="0">
                <a:solidFill>
                  <a:srgbClr val="002060"/>
                </a:solidFill>
                <a:latin typeface="微软雅黑" panose="020B0503020204020204" pitchFamily="34" charset="-122"/>
                <a:ea typeface="微软雅黑" panose="020B0503020204020204" pitchFamily="34" charset="-122"/>
              </a:rPr>
              <a:t>③从“醉汉树”可以看出，当地风力较大，低矮和坡度较大的设计，能有效减少风力对房屋的冲击，提高房屋的稳定性；</a:t>
            </a:r>
            <a:endParaRPr lang="en-US" altLang="zh-CN" sz="2400" b="1" dirty="0">
              <a:solidFill>
                <a:srgbClr val="002060"/>
              </a:solidFill>
              <a:latin typeface="微软雅黑" panose="020B0503020204020204" pitchFamily="34" charset="-122"/>
              <a:ea typeface="微软雅黑" panose="020B0503020204020204" pitchFamily="34" charset="-122"/>
            </a:endParaRPr>
          </a:p>
          <a:p>
            <a:r>
              <a:rPr lang="zh-CN" altLang="en-US" sz="2400" b="1" dirty="0">
                <a:solidFill>
                  <a:srgbClr val="002060"/>
                </a:solidFill>
                <a:latin typeface="微软雅黑" panose="020B0503020204020204" pitchFamily="34" charset="-122"/>
                <a:ea typeface="微软雅黑" panose="020B0503020204020204" pitchFamily="34" charset="-122"/>
              </a:rPr>
              <a:t>④火地岛夏凉冬冷，气候寒冷，因此传统民居设计低矮，采用木质结构，有利于保持室内温度，达到防寒保暖效果。 </a:t>
            </a:r>
          </a:p>
        </p:txBody>
      </p:sp>
    </p:spTree>
    <p:extLst>
      <p:ext uri="{BB962C8B-B14F-4D97-AF65-F5344CB8AC3E}">
        <p14:creationId xmlns:p14="http://schemas.microsoft.com/office/powerpoint/2010/main" val="46368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874EC-4BD1-BFA9-F229-D0AB57B6DF42}"/>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B47A8981-8A63-8287-8471-5CDD21AAD6CB}"/>
              </a:ext>
            </a:extLst>
          </p:cNvPr>
          <p:cNvSpPr txBox="1"/>
          <p:nvPr/>
        </p:nvSpPr>
        <p:spPr>
          <a:xfrm>
            <a:off x="488482" y="154004"/>
            <a:ext cx="11485346" cy="2677656"/>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火地岛位于南美洲最南端，西部和南部是崎岖的山地，属于安第斯山脉余脉。东部和北部则是平缓的低地。岛上风光旖旎，吸引了大批游客。火地岛夏凉冬冷，降水差异显著。传统民居设计多以低矮、屋顶坡度较大的木屋为主，以适应气候。岛上雪山巍峨，森林茂密，特别是</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醉汉树</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这一奇特景观，更增添了火地岛的神秘魅力。如图示意火地岛地理位置、传统民居及醉汉树景观。</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D88929FD-6707-1E00-D9C8-7D664161E353}"/>
              </a:ext>
            </a:extLst>
          </p:cNvPr>
          <p:cNvPicPr>
            <a:picLocks noChangeAspect="1"/>
          </p:cNvPicPr>
          <p:nvPr/>
        </p:nvPicPr>
        <p:blipFill>
          <a:blip r:embed="rId2"/>
          <a:stretch>
            <a:fillRect/>
          </a:stretch>
        </p:blipFill>
        <p:spPr>
          <a:xfrm>
            <a:off x="507285" y="2735408"/>
            <a:ext cx="4291355" cy="2895372"/>
          </a:xfrm>
          <a:prstGeom prst="rect">
            <a:avLst/>
          </a:prstGeom>
        </p:spPr>
      </p:pic>
      <p:sp>
        <p:nvSpPr>
          <p:cNvPr id="8" name="文本框 7">
            <a:extLst>
              <a:ext uri="{FF2B5EF4-FFF2-40B4-BE49-F238E27FC236}">
                <a16:creationId xmlns:a16="http://schemas.microsoft.com/office/drawing/2014/main" id="{6169C90A-E796-B51A-DD3C-423362DA57E9}"/>
              </a:ext>
            </a:extLst>
          </p:cNvPr>
          <p:cNvSpPr txBox="1"/>
          <p:nvPr/>
        </p:nvSpPr>
        <p:spPr>
          <a:xfrm>
            <a:off x="4714230" y="2344848"/>
            <a:ext cx="6970485" cy="523220"/>
          </a:xfrm>
          <a:prstGeom prst="rect">
            <a:avLst/>
          </a:prstGeom>
          <a:noFill/>
        </p:spPr>
        <p:txBody>
          <a:bodyPr wrap="square">
            <a:spAutoFit/>
          </a:bodyPr>
          <a:lstStyle/>
          <a:p>
            <a:pPr algn="l" fontAlgn="ctr">
              <a:buNone/>
            </a:pP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）描述当地人口分布特点并分析原因。</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7" name="文本框 6">
            <a:extLst>
              <a:ext uri="{FF2B5EF4-FFF2-40B4-BE49-F238E27FC236}">
                <a16:creationId xmlns:a16="http://schemas.microsoft.com/office/drawing/2014/main" id="{6DF6A584-B622-3EE7-0F01-0DC78227B762}"/>
              </a:ext>
            </a:extLst>
          </p:cNvPr>
          <p:cNvSpPr txBox="1"/>
          <p:nvPr/>
        </p:nvSpPr>
        <p:spPr>
          <a:xfrm>
            <a:off x="4892932" y="2831660"/>
            <a:ext cx="7019901" cy="3323987"/>
          </a:xfrm>
          <a:prstGeom prst="rect">
            <a:avLst/>
          </a:prstGeom>
          <a:noFill/>
        </p:spPr>
        <p:txBody>
          <a:bodyPr wrap="square">
            <a:spAutoFit/>
          </a:bodyPr>
          <a:lstStyle/>
          <a:p>
            <a:pPr algn="just" fontAlgn="ctr">
              <a:lnSpc>
                <a:spcPct val="150000"/>
              </a:lnSpc>
              <a:buNone/>
            </a:pP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特点：①</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人口分布不均</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；②</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主要分布在东部和北部沿海平原。</a:t>
            </a:r>
          </a:p>
          <a:p>
            <a:pPr algn="just" fontAlgn="ctr">
              <a:lnSpc>
                <a:spcPct val="150000"/>
              </a:lnSpc>
              <a:buNone/>
            </a:pP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原因：</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①</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东部和北部地形平坦，气候相对温暖，利于居住和农业发展；</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②</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沿海平原地区交通便利，利于发展渔业和对外贸易。</a:t>
            </a:r>
            <a:r>
              <a:rPr lang="en-US"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    </a:t>
            </a:r>
            <a:endPar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10774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1B9B-E7DE-BF07-5E6E-BFF7EC934C1E}"/>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D7A1EB9B-CA26-6A1B-5FF9-1EC82A32285B}"/>
              </a:ext>
            </a:extLst>
          </p:cNvPr>
          <p:cNvSpPr txBox="1"/>
          <p:nvPr/>
        </p:nvSpPr>
        <p:spPr>
          <a:xfrm>
            <a:off x="488482" y="154004"/>
            <a:ext cx="11485346" cy="2677656"/>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火地岛位于南美洲最南端，西部和南部是崎岖的山地，属于安第斯山脉余脉。东部和北部则是平缓的低地。岛上风光旖旎，吸引了大批游客。火地岛夏凉冬冷，降水差异显著。传统民居设计多以低矮、屋顶坡度较大的木屋为主，以适应气候。岛上雪山巍峨，森林茂密，特别是</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醉汉树</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这一奇特景观，更增添了火地岛的神秘魅力。如图示意火地岛地理位置、传统民居及醉汉树景观。</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A51BBB78-2E60-7F2D-C429-34EE7566EA19}"/>
              </a:ext>
            </a:extLst>
          </p:cNvPr>
          <p:cNvPicPr>
            <a:picLocks noChangeAspect="1"/>
          </p:cNvPicPr>
          <p:nvPr/>
        </p:nvPicPr>
        <p:blipFill>
          <a:blip r:embed="rId2"/>
          <a:stretch>
            <a:fillRect/>
          </a:stretch>
        </p:blipFill>
        <p:spPr>
          <a:xfrm>
            <a:off x="507285" y="2735408"/>
            <a:ext cx="4291355" cy="2895372"/>
          </a:xfrm>
          <a:prstGeom prst="rect">
            <a:avLst/>
          </a:prstGeom>
        </p:spPr>
      </p:pic>
      <p:sp>
        <p:nvSpPr>
          <p:cNvPr id="8" name="文本框 7">
            <a:extLst>
              <a:ext uri="{FF2B5EF4-FFF2-40B4-BE49-F238E27FC236}">
                <a16:creationId xmlns:a16="http://schemas.microsoft.com/office/drawing/2014/main" id="{7C0C5280-F4BD-3082-FEC4-20954000CF5A}"/>
              </a:ext>
            </a:extLst>
          </p:cNvPr>
          <p:cNvSpPr txBox="1"/>
          <p:nvPr/>
        </p:nvSpPr>
        <p:spPr>
          <a:xfrm>
            <a:off x="4769948" y="2474893"/>
            <a:ext cx="7203880" cy="954107"/>
          </a:xfrm>
          <a:prstGeom prst="rect">
            <a:avLst/>
          </a:prstGeom>
          <a:noFill/>
        </p:spPr>
        <p:txBody>
          <a:bodyPr wrap="square">
            <a:spAutoFit/>
          </a:bodyPr>
          <a:lstStyle/>
          <a:p>
            <a:pPr algn="l" fontAlgn="ctr">
              <a:buNone/>
            </a:pP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3</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）说明大批游客来火地岛旅游对</a:t>
            </a:r>
            <a:r>
              <a:rPr lang="zh-CN" altLang="zh-CN" sz="2800" b="1" kern="100" dirty="0">
                <a:solidFill>
                  <a:srgbClr val="FF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促进当地城镇化发展</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的作用。</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7" name="文本框 6">
            <a:extLst>
              <a:ext uri="{FF2B5EF4-FFF2-40B4-BE49-F238E27FC236}">
                <a16:creationId xmlns:a16="http://schemas.microsoft.com/office/drawing/2014/main" id="{4365B1B2-1E21-E09B-FEA1-CE1AA99F6E92}"/>
              </a:ext>
            </a:extLst>
          </p:cNvPr>
          <p:cNvSpPr txBox="1"/>
          <p:nvPr/>
        </p:nvSpPr>
        <p:spPr>
          <a:xfrm>
            <a:off x="5035858" y="3621949"/>
            <a:ext cx="6487358" cy="1815882"/>
          </a:xfrm>
          <a:prstGeom prst="rect">
            <a:avLst/>
          </a:prstGeom>
          <a:noFill/>
        </p:spPr>
        <p:txBody>
          <a:bodyPr wrap="square">
            <a:spAutoFit/>
          </a:bodyPr>
          <a:lstStyle/>
          <a:p>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①</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带动相关产业发展，增加就业，吸引农村人口向城镇人口转化；</a:t>
            </a:r>
            <a:endParaRPr lang="en-US"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②</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促进当地基础设施和公共服务的完善；</a:t>
            </a:r>
            <a:endParaRPr lang="en-US"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③</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促进城市用地面积的扩大。</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291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FA7BDBF-836B-5785-A7CA-4CEF7006B515}"/>
              </a:ext>
            </a:extLst>
          </p:cNvPr>
          <p:cNvSpPr txBox="1"/>
          <p:nvPr/>
        </p:nvSpPr>
        <p:spPr>
          <a:xfrm>
            <a:off x="135383" y="88777"/>
            <a:ext cx="11654163" cy="3539430"/>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盐源县位于四川省凉山州，地处青藏高原东南边缘，森林资源丰富，空气清新，被誉为</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人间仙境</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其优越的自然环境中种植的苹果具有口感脆、糖分高、汁多爽口等特点。套袋技术是农业生产中用于保护果实的一种管理手段，通过在果实表面覆盖特定材质的袋体形成物理屏障。和北方富士苹果普遍套纸袋不同，盐源苹果都是在阳光下裸晒生长，硬度大。多年来，盐源苹果销售范围多局限于川滇地区，知名度低，但近年来，随着基础设施的完善和网络通信技术的发展，盐源苹果开始</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声名大噪</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，走向全国各地。下图为盐源县地理位置分布示意图。</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3D92B547-8BAC-2E4D-8338-7114ADAABFBB}"/>
              </a:ext>
            </a:extLst>
          </p:cNvPr>
          <p:cNvPicPr>
            <a:picLocks noChangeAspect="1"/>
          </p:cNvPicPr>
          <p:nvPr/>
        </p:nvPicPr>
        <p:blipFill>
          <a:blip r:embed="rId2"/>
          <a:stretch>
            <a:fillRect/>
          </a:stretch>
        </p:blipFill>
        <p:spPr>
          <a:xfrm>
            <a:off x="364263" y="3557185"/>
            <a:ext cx="3742841" cy="3212038"/>
          </a:xfrm>
          <a:prstGeom prst="rect">
            <a:avLst/>
          </a:prstGeom>
        </p:spPr>
      </p:pic>
      <p:sp>
        <p:nvSpPr>
          <p:cNvPr id="6" name="文本框 5">
            <a:extLst>
              <a:ext uri="{FF2B5EF4-FFF2-40B4-BE49-F238E27FC236}">
                <a16:creationId xmlns:a16="http://schemas.microsoft.com/office/drawing/2014/main" id="{4146CEEE-E6AA-3C3F-A63F-B7DB8E3884C6}"/>
              </a:ext>
            </a:extLst>
          </p:cNvPr>
          <p:cNvSpPr txBox="1"/>
          <p:nvPr/>
        </p:nvSpPr>
        <p:spPr>
          <a:xfrm>
            <a:off x="4107104" y="3452872"/>
            <a:ext cx="7796882" cy="738664"/>
          </a:xfrm>
          <a:prstGeom prst="rect">
            <a:avLst/>
          </a:prstGeom>
          <a:noFill/>
        </p:spPr>
        <p:txBody>
          <a:bodyPr wrap="square">
            <a:spAutoFit/>
          </a:bodyPr>
          <a:lstStyle/>
          <a:p>
            <a:pPr algn="l" fontAlgn="ctr">
              <a:lnSpc>
                <a:spcPct val="150000"/>
              </a:lnSpc>
              <a:buNone/>
            </a:pP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）简述盐源县种植苹果的有利自然条件。</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8" name="文本框 7">
            <a:extLst>
              <a:ext uri="{FF2B5EF4-FFF2-40B4-BE49-F238E27FC236}">
                <a16:creationId xmlns:a16="http://schemas.microsoft.com/office/drawing/2014/main" id="{2CC03385-95BF-3FD5-3209-BEAE8DB51330}"/>
              </a:ext>
            </a:extLst>
          </p:cNvPr>
          <p:cNvSpPr txBox="1"/>
          <p:nvPr/>
        </p:nvSpPr>
        <p:spPr>
          <a:xfrm>
            <a:off x="4373433" y="4191536"/>
            <a:ext cx="7052127" cy="2246769"/>
          </a:xfrm>
          <a:prstGeom prst="rect">
            <a:avLst/>
          </a:prstGeom>
          <a:noFill/>
        </p:spPr>
        <p:txBody>
          <a:bodyPr wrap="square">
            <a:spAutoFit/>
          </a:bodyPr>
          <a:lstStyle/>
          <a:p>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①</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海拔高，光照强；</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②</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纬度较低，热量充足；</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③</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降水和水源丰富；</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④</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自然环境优良</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污染少；</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⑤</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山高谷深，昼夜温差大；</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⑥</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优质的土壤条件（紫色土）</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；⑦</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低气象灾害风险（少寒潮）等。</a:t>
            </a:r>
            <a:r>
              <a:rPr lang="en-US"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 </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925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D778E-05DA-40CE-0D01-ADEE17D2B0C3}"/>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DEA59D26-B55F-7D13-60F5-C24162AFDE31}"/>
              </a:ext>
            </a:extLst>
          </p:cNvPr>
          <p:cNvSpPr txBox="1"/>
          <p:nvPr/>
        </p:nvSpPr>
        <p:spPr>
          <a:xfrm>
            <a:off x="135383" y="88777"/>
            <a:ext cx="11654163" cy="3539430"/>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盐源县位于四川省凉山州，地处青藏高原东南边缘，森林资源丰富，空气清新，被誉为</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人间仙境</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其优越的自然环境中种植的苹果具有口感脆、糖分高、汁多爽口等特点。套袋技术是农业生产中用于保护果实的一种管理手段，通过在果实表面覆盖特定材质的袋体形成物理屏障。和北方富士苹果普遍套纸袋不同，盐源苹果都是在阳光下裸晒生长，硬度大。多年来，盐源苹果销售范围多局限于川滇地区，知名度低，但近年来，随着基础设施的完善和网络通信技术的发展，盐源苹果开始</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声名大噪</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，走向全国各地。下图为盐源县地理位置分布示意图。</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71ED8F0C-8608-F2CE-12D0-3C74CDF421D7}"/>
              </a:ext>
            </a:extLst>
          </p:cNvPr>
          <p:cNvPicPr>
            <a:picLocks noChangeAspect="1"/>
          </p:cNvPicPr>
          <p:nvPr/>
        </p:nvPicPr>
        <p:blipFill>
          <a:blip r:embed="rId2"/>
          <a:stretch>
            <a:fillRect/>
          </a:stretch>
        </p:blipFill>
        <p:spPr>
          <a:xfrm>
            <a:off x="249823" y="3557185"/>
            <a:ext cx="3742841" cy="3212038"/>
          </a:xfrm>
          <a:prstGeom prst="rect">
            <a:avLst/>
          </a:prstGeom>
        </p:spPr>
      </p:pic>
      <p:sp>
        <p:nvSpPr>
          <p:cNvPr id="6" name="文本框 5">
            <a:extLst>
              <a:ext uri="{FF2B5EF4-FFF2-40B4-BE49-F238E27FC236}">
                <a16:creationId xmlns:a16="http://schemas.microsoft.com/office/drawing/2014/main" id="{33EB056B-0BC9-5F45-4133-5E914ABEB5B6}"/>
              </a:ext>
            </a:extLst>
          </p:cNvPr>
          <p:cNvSpPr txBox="1"/>
          <p:nvPr/>
        </p:nvSpPr>
        <p:spPr>
          <a:xfrm>
            <a:off x="3697309" y="3366597"/>
            <a:ext cx="8642652" cy="738664"/>
          </a:xfrm>
          <a:prstGeom prst="rect">
            <a:avLst/>
          </a:prstGeom>
          <a:noFill/>
        </p:spPr>
        <p:txBody>
          <a:bodyPr wrap="square">
            <a:spAutoFit/>
          </a:bodyPr>
          <a:lstStyle/>
          <a:p>
            <a:pPr algn="l" fontAlgn="ctr">
              <a:lnSpc>
                <a:spcPct val="150000"/>
              </a:lnSpc>
              <a:buNone/>
            </a:pP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2</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）说明盐源苹果近年来可以走向全国各地的原因。</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a:extLst>
              <a:ext uri="{FF2B5EF4-FFF2-40B4-BE49-F238E27FC236}">
                <a16:creationId xmlns:a16="http://schemas.microsoft.com/office/drawing/2014/main" id="{F7F7490D-04A5-3E90-7929-AB1593B1EDE2}"/>
              </a:ext>
            </a:extLst>
          </p:cNvPr>
          <p:cNvSpPr txBox="1"/>
          <p:nvPr/>
        </p:nvSpPr>
        <p:spPr>
          <a:xfrm>
            <a:off x="3852909" y="4075331"/>
            <a:ext cx="8089268" cy="2677656"/>
          </a:xfrm>
          <a:prstGeom prst="rect">
            <a:avLst/>
          </a:prstGeom>
          <a:noFill/>
        </p:spPr>
        <p:txBody>
          <a:bodyPr wrap="square">
            <a:spAutoFit/>
          </a:bodyPr>
          <a:lstStyle/>
          <a:p>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①</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交通运输条件的改善，扩大了苹果的销售范围；</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②</a:t>
            </a:r>
            <a:r>
              <a:rPr lang="zh-CN" altLang="zh-CN"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冷藏保鲜技术的提高，延长了苹果的储藏时间；</a:t>
            </a:r>
            <a:r>
              <a:rPr lang="zh-CN" altLang="en-US"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③</a:t>
            </a:r>
            <a:r>
              <a:rPr lang="zh-CN" altLang="zh-CN"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盐源苹果品质优良，市场认可度高；</a:t>
            </a:r>
            <a:endParaRPr lang="en-US" altLang="zh-CN"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endParaRPr>
          </a:p>
          <a:p>
            <a:r>
              <a:rPr lang="zh-CN" altLang="en-US"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④</a:t>
            </a:r>
            <a:r>
              <a:rPr lang="zh-CN" altLang="zh-CN"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电商平台和物流网络的快速发展拓展了市场、提升流通效率</a:t>
            </a:r>
            <a:r>
              <a:rPr lang="zh-CN" altLang="en-US"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endParaRPr>
          </a:p>
          <a:p>
            <a:r>
              <a:rPr lang="zh-CN" altLang="en-US" sz="2800" b="1" kern="10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⑤</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信息网络技术的发展，提高盐源苹果的知名度等。</a:t>
            </a:r>
            <a:r>
              <a:rPr lang="en-US"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 </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498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8C315-80BA-CA29-DD5B-ACCC49297815}"/>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F10C7BC-9FF8-B4EB-5486-D05B93DE7D17}"/>
              </a:ext>
            </a:extLst>
          </p:cNvPr>
          <p:cNvSpPr txBox="1"/>
          <p:nvPr/>
        </p:nvSpPr>
        <p:spPr>
          <a:xfrm>
            <a:off x="135383" y="88777"/>
            <a:ext cx="11654163" cy="3539430"/>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盐源县位于四川省凉山州，地处青藏高原东南边缘，森林资源丰富，空气清新，被誉为</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人间仙境</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其优越的自然环境中种植的苹果具有口感脆、糖分高、汁多爽口等特点。套袋技术是农业生产中用于保护果实的一种管理手段，通过在果实表面覆盖特定材质的袋体形成物理屏障。和北方富士苹果普遍套纸袋不同，盐源苹果都是在阳光下裸晒生长，硬度大。多年来，盐源苹果销售范围多局限于川滇地区，知名度低，但近年来，随着基础设施的完善和网络通信技术的发展，盐源苹果开始</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声名大噪</a:t>
            </a:r>
            <a:r>
              <a:rPr lang="en-US"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，走向全国各地。下图为盐源县地理位置分布示意图。</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9D94BFAD-995E-4FB7-A71B-F4C3729E01C3}"/>
              </a:ext>
            </a:extLst>
          </p:cNvPr>
          <p:cNvPicPr>
            <a:picLocks noChangeAspect="1"/>
          </p:cNvPicPr>
          <p:nvPr/>
        </p:nvPicPr>
        <p:blipFill>
          <a:blip r:embed="rId2"/>
          <a:stretch>
            <a:fillRect/>
          </a:stretch>
        </p:blipFill>
        <p:spPr>
          <a:xfrm>
            <a:off x="249823" y="3557185"/>
            <a:ext cx="3742841" cy="3212038"/>
          </a:xfrm>
          <a:prstGeom prst="rect">
            <a:avLst/>
          </a:prstGeom>
        </p:spPr>
      </p:pic>
      <p:sp>
        <p:nvSpPr>
          <p:cNvPr id="6" name="文本框 5">
            <a:extLst>
              <a:ext uri="{FF2B5EF4-FFF2-40B4-BE49-F238E27FC236}">
                <a16:creationId xmlns:a16="http://schemas.microsoft.com/office/drawing/2014/main" id="{4DA70DB4-C4BA-89B5-3890-CECEE45E6921}"/>
              </a:ext>
            </a:extLst>
          </p:cNvPr>
          <p:cNvSpPr txBox="1"/>
          <p:nvPr/>
        </p:nvSpPr>
        <p:spPr>
          <a:xfrm>
            <a:off x="3840033" y="3533931"/>
            <a:ext cx="7796882" cy="1200329"/>
          </a:xfrm>
          <a:prstGeom prst="rect">
            <a:avLst/>
          </a:prstGeom>
          <a:noFill/>
        </p:spPr>
        <p:txBody>
          <a:bodyPr wrap="square">
            <a:spAutoFit/>
          </a:bodyPr>
          <a:lstStyle/>
          <a:p>
            <a:pPr algn="l" fontAlgn="ctr">
              <a:buNone/>
            </a:pP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3</a:t>
            </a:r>
            <a:r>
              <a:rPr lang="zh-CN" altLang="zh-CN" sz="24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）在苹果接近成熟时，有人认为套袋生长比较好，也有人认为裸晒生长更好。请选其中一种方式（套袋生长或裸晒生长）简要阐述其优点。</a:t>
            </a:r>
            <a:endParaRPr lang="zh-CN" altLang="zh-CN" sz="24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a:extLst>
              <a:ext uri="{FF2B5EF4-FFF2-40B4-BE49-F238E27FC236}">
                <a16:creationId xmlns:a16="http://schemas.microsoft.com/office/drawing/2014/main" id="{9E6CA064-811A-CF31-7CB6-A390212FB5BB}"/>
              </a:ext>
            </a:extLst>
          </p:cNvPr>
          <p:cNvSpPr txBox="1"/>
          <p:nvPr/>
        </p:nvSpPr>
        <p:spPr>
          <a:xfrm>
            <a:off x="3840033" y="4639984"/>
            <a:ext cx="7949513" cy="2246769"/>
          </a:xfrm>
          <a:prstGeom prst="rect">
            <a:avLst/>
          </a:prstGeom>
          <a:noFill/>
        </p:spPr>
        <p:txBody>
          <a:bodyPr wrap="square">
            <a:spAutoFit/>
          </a:bodyPr>
          <a:lstStyle/>
          <a:p>
            <a:pPr algn="just" fontAlgn="ctr">
              <a:buNone/>
            </a:pP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套袋生长的优点：</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①</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减少农药残留；</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②</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减少病虫害；</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③</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使苹果表面着色更均匀、表皮更光滑。</a:t>
            </a:r>
            <a:endParaRPr lang="en-US"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a:p>
            <a:pPr algn="just" fontAlgn="ctr">
              <a:buNone/>
            </a:pP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裸晒生长优点：</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①</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苹果接受更多光照，有利于糖分积累；</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②</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苹果硬度大，有利于储存和运输；</a:t>
            </a:r>
            <a:r>
              <a:rPr lang="zh-CN" altLang="en-US"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③</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减少废弃物，降低农户生产成本等。</a:t>
            </a:r>
          </a:p>
        </p:txBody>
      </p:sp>
    </p:spTree>
    <p:extLst>
      <p:ext uri="{BB962C8B-B14F-4D97-AF65-F5344CB8AC3E}">
        <p14:creationId xmlns:p14="http://schemas.microsoft.com/office/powerpoint/2010/main" val="364848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D2DA1403-6188-2C3B-EDA7-ED8799D5BEFB}"/>
              </a:ext>
            </a:extLst>
          </p:cNvPr>
          <p:cNvSpPr txBox="1"/>
          <p:nvPr/>
        </p:nvSpPr>
        <p:spPr>
          <a:xfrm>
            <a:off x="383959" y="159798"/>
            <a:ext cx="11325688" cy="3539430"/>
          </a:xfrm>
          <a:prstGeom prst="rect">
            <a:avLst/>
          </a:prstGeom>
          <a:noFill/>
        </p:spPr>
        <p:txBody>
          <a:bodyPr wrap="square">
            <a:spAutoFit/>
          </a:bodyPr>
          <a:lstStyle/>
          <a:p>
            <a:pPr marL="0" marR="0" lvl="0" indent="266700" algn="l" defTabSz="914400" rtl="0" eaLnBrk="1" fontAlgn="ctr" latinLnBrk="0" hangingPunct="1">
              <a:lnSpc>
                <a:spcPct val="100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楷体" panose="02010609060101010101" pitchFamily="49" charset="-122"/>
              </a:rPr>
              <a:t>德国鲁尔区曾是以煤炭、钢铁产业为主的传统工业区，产业结构单一，环境污染严重，经过综合整治，经济由衰落走向繁荣，环境问题得到根本改善。目前，该区有</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500</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楷体" panose="02010609060101010101" pitchFamily="49" charset="-122"/>
              </a:rPr>
              <a:t>多万人口，</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50</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楷体" panose="02010609060101010101" pitchFamily="49" charset="-122"/>
              </a:rPr>
              <a:t>多座城市，老龄人口比重高居德国之首。该区医疗保健业发达，拥有</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楷体" panose="02010609060101010101" pitchFamily="49" charset="-122"/>
              </a:rPr>
              <a:t>多家医院、近万名医生及数以千计的保健站、药店等。波鸿市人口近</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40</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楷体" panose="02010609060101010101" pitchFamily="49" charset="-122"/>
              </a:rPr>
              <a:t>万，是重要的生物制药基地，多所大学的医学研究处于世界领先水平。</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2009</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楷体" panose="02010609060101010101" pitchFamily="49" charset="-122"/>
              </a:rPr>
              <a:t>年，鲁尔区医疗保健中心落户波鸿市，并新建保健园。图甲示意鲁尔区的城市建成区和波鸿市的位置，图乙示意鲁尔大学、生物制药科学园和保健园在波鸿市的位置。</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18D459BD-CADF-786E-1727-64F0EB472992}"/>
              </a:ext>
            </a:extLst>
          </p:cNvPr>
          <p:cNvPicPr>
            <a:picLocks noChangeAspect="1"/>
          </p:cNvPicPr>
          <p:nvPr/>
        </p:nvPicPr>
        <p:blipFill>
          <a:blip r:embed="rId2"/>
          <a:stretch>
            <a:fillRect/>
          </a:stretch>
        </p:blipFill>
        <p:spPr>
          <a:xfrm>
            <a:off x="2167214" y="3699228"/>
            <a:ext cx="7627279" cy="3158772"/>
          </a:xfrm>
          <a:prstGeom prst="rect">
            <a:avLst/>
          </a:prstGeom>
        </p:spPr>
      </p:pic>
    </p:spTree>
    <p:extLst>
      <p:ext uri="{BB962C8B-B14F-4D97-AF65-F5344CB8AC3E}">
        <p14:creationId xmlns:p14="http://schemas.microsoft.com/office/powerpoint/2010/main" val="383266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DEE98-FC26-AF25-DF23-128D1636F149}"/>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DEF8EA67-87CA-DBA7-18FC-439E9C3D4459}"/>
              </a:ext>
            </a:extLst>
          </p:cNvPr>
          <p:cNvSpPr txBox="1"/>
          <p:nvPr/>
        </p:nvSpPr>
        <p:spPr>
          <a:xfrm>
            <a:off x="483268" y="67377"/>
            <a:ext cx="11225463" cy="1815882"/>
          </a:xfrm>
          <a:prstGeom prst="rect">
            <a:avLst/>
          </a:prstGeom>
          <a:noFill/>
        </p:spPr>
        <p:txBody>
          <a:bodyPr wrap="square">
            <a:spAutoFit/>
          </a:bodyPr>
          <a:lstStyle/>
          <a:p>
            <a:pPr indent="266700" algn="l">
              <a:buNone/>
            </a:pP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2024</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年，</a:t>
            </a:r>
            <a:r>
              <a:rPr lang="en-US" altLang="zh-CN" sz="2800" kern="100" dirty="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南方小土豆</a:t>
            </a:r>
            <a:r>
              <a:rPr lang="en-US" altLang="zh-CN" sz="2800" kern="100" dirty="0">
                <a:effectLst/>
                <a:latin typeface="Times New Roman" panose="02020603050405020304" pitchFamily="18" charset="0"/>
                <a:ea typeface="楷体" panose="02010609060101010101" pitchFamily="49" charset="-122"/>
                <a:cs typeface="楷体" panose="02010609060101010101" pitchFamily="49" charset="-122"/>
              </a:rPr>
              <a:t>”</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成为网络热词。东北三省的人口问题也随之成为大家讨论的话题。下图示意</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1953</a:t>
            </a:r>
            <a:r>
              <a:rPr lang="en-US" altLang="zh-CN" sz="2800" kern="100" dirty="0">
                <a:effectLst/>
                <a:latin typeface="楷体" panose="02010609060101010101" pitchFamily="49" charset="-122"/>
                <a:ea typeface="宋体" panose="02010600030101010101" pitchFamily="2" charset="-122"/>
                <a:cs typeface="楷体" panose="02010609060101010101" pitchFamily="49" charset="-122"/>
              </a:rPr>
              <a:t>—</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2020</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年不同时段东北三省净迁移的人口性别比平均状况（人口性别比通常用</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100</a:t>
            </a:r>
            <a:r>
              <a:rPr lang="zh-CN" altLang="zh-CN" sz="2800" kern="100" dirty="0">
                <a:effectLst/>
                <a:latin typeface="Times New Roman" panose="02020603050405020304" pitchFamily="18" charset="0"/>
                <a:ea typeface="楷体" panose="02010609060101010101" pitchFamily="49" charset="-122"/>
                <a:cs typeface="楷体" panose="02010609060101010101" pitchFamily="49" charset="-122"/>
              </a:rPr>
              <a:t>位女性对应的男性人口数表示）。完成下面小题。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2DEBDE0A-8D6A-5D40-EDB2-CE3EB8D99E51}"/>
              </a:ext>
            </a:extLst>
          </p:cNvPr>
          <p:cNvPicPr>
            <a:picLocks noChangeAspect="1"/>
          </p:cNvPicPr>
          <p:nvPr/>
        </p:nvPicPr>
        <p:blipFill>
          <a:blip r:embed="rId2"/>
          <a:stretch>
            <a:fillRect/>
          </a:stretch>
        </p:blipFill>
        <p:spPr>
          <a:xfrm>
            <a:off x="4236504" y="1556000"/>
            <a:ext cx="6620792" cy="3292756"/>
          </a:xfrm>
          <a:prstGeom prst="rect">
            <a:avLst/>
          </a:prstGeom>
        </p:spPr>
      </p:pic>
      <p:sp>
        <p:nvSpPr>
          <p:cNvPr id="10" name="文本框 9">
            <a:extLst>
              <a:ext uri="{FF2B5EF4-FFF2-40B4-BE49-F238E27FC236}">
                <a16:creationId xmlns:a16="http://schemas.microsoft.com/office/drawing/2014/main" id="{2F337141-DB70-7822-696F-08ACA2483CD1}"/>
              </a:ext>
            </a:extLst>
          </p:cNvPr>
          <p:cNvSpPr txBox="1"/>
          <p:nvPr/>
        </p:nvSpPr>
        <p:spPr>
          <a:xfrm>
            <a:off x="689810" y="5053263"/>
            <a:ext cx="9888353" cy="1384995"/>
          </a:xfrm>
          <a:prstGeom prst="rect">
            <a:avLst/>
          </a:prstGeom>
          <a:noFill/>
        </p:spPr>
        <p:txBody>
          <a:bodyPr wrap="square">
            <a:spAutoFit/>
          </a:bodyPr>
          <a:lstStyle/>
          <a:p>
            <a:pPr algn="l">
              <a:buNone/>
            </a:pP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2.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依据东北三省人口迁移现状，下列说法合理的是（</a:t>
            </a:r>
            <a:r>
              <a:rPr lang="en-US" altLang="zh-CN"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a:t>
            </a:r>
          </a:p>
          <a:p>
            <a:pPr indent="133350" algn="l" fontAlgn="ctr">
              <a:buNone/>
              <a:tabLst>
                <a:tab pos="3094355" algn="l"/>
              </a:tabLst>
            </a:pP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阻碍了当地服务业的发展</a:t>
            </a: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b="1" strike="sngStrike" kern="100" dirty="0">
                <a:solidFill>
                  <a:srgbClr val="7030A0"/>
                </a:solidFill>
                <a:effectLst/>
                <a:latin typeface="Times New Roman" panose="02020603050405020304" pitchFamily="18" charset="0"/>
                <a:ea typeface="宋体" panose="02010600030101010101" pitchFamily="2" charset="-122"/>
                <a:cs typeface="宋体" panose="02010600030101010101" pitchFamily="2" charset="-122"/>
              </a:rPr>
              <a:t>缓解</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了当地的人口老龄化</a:t>
            </a:r>
          </a:p>
          <a:p>
            <a:pPr indent="133350" algn="l" fontAlgn="ctr">
              <a:buNone/>
              <a:tabLst>
                <a:tab pos="3094355" algn="l"/>
              </a:tabLst>
            </a:pP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旅游业可以扭转迁移现状</a:t>
            </a:r>
            <a:r>
              <a:rPr lang="en-US" altLang="zh-CN" sz="2800" kern="100" dirty="0">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rPr>
              <a:t>缓解春节期间的交通压力</a:t>
            </a:r>
          </a:p>
        </p:txBody>
      </p:sp>
    </p:spTree>
    <p:extLst>
      <p:ext uri="{BB962C8B-B14F-4D97-AF65-F5344CB8AC3E}">
        <p14:creationId xmlns:p14="http://schemas.microsoft.com/office/powerpoint/2010/main" val="387313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4F34F8B-46B0-766C-A859-F24EC5549D8A}"/>
              </a:ext>
            </a:extLst>
          </p:cNvPr>
          <p:cNvSpPr txBox="1"/>
          <p:nvPr/>
        </p:nvSpPr>
        <p:spPr>
          <a:xfrm>
            <a:off x="82118" y="151179"/>
            <a:ext cx="9144740" cy="3323987"/>
          </a:xfrm>
          <a:prstGeom prst="rect">
            <a:avLst/>
          </a:prstGeom>
          <a:noFill/>
        </p:spPr>
        <p:txBody>
          <a:bodyPr wrap="square">
            <a:spAutoFit/>
          </a:bodyPr>
          <a:lstStyle/>
          <a:p>
            <a:pPr marL="0" marR="0" lvl="0" indent="0" algn="l" defTabSz="914400" rtl="0" eaLnBrk="1" fontAlgn="ctr" latinLnBrk="0" hangingPunct="1">
              <a:lnSpc>
                <a:spcPct val="125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1</a:t>
            </a:r>
            <a:r>
              <a:rPr kumimoji="0" lang="zh-CN"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推测鲁尔区综合整治的措施。（</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6</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分）</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5" name="文本框 4">
            <a:extLst>
              <a:ext uri="{FF2B5EF4-FFF2-40B4-BE49-F238E27FC236}">
                <a16:creationId xmlns:a16="http://schemas.microsoft.com/office/drawing/2014/main" id="{F201E893-3F46-2076-CB74-0E346FD7B800}"/>
              </a:ext>
            </a:extLst>
          </p:cNvPr>
          <p:cNvSpPr txBox="1"/>
          <p:nvPr/>
        </p:nvSpPr>
        <p:spPr>
          <a:xfrm>
            <a:off x="1697854" y="1003435"/>
            <a:ext cx="953239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德国鲁尔区曾是以煤炭、钢铁产业为主的传统工业区，产业结构单一，环境污染严重</a:t>
            </a:r>
            <a:r>
              <a:rPr kumimoji="0" lang="zh-CN" altLang="en-US"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a:t>
            </a:r>
            <a:endParaRPr kumimoji="0" lang="zh-CN" altLang="en-US" sz="2800" b="1" i="0" u="none" strike="noStrike" kern="1200" cap="none" spc="0" normalizeH="0" baseline="0" noProof="0" dirty="0">
              <a:ln>
                <a:noFill/>
              </a:ln>
              <a:solidFill>
                <a:srgbClr val="0070C0"/>
              </a:solidFill>
              <a:effectLst/>
              <a:uLnTx/>
              <a:uFillTx/>
              <a:latin typeface="等线"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F43F3DF9-1716-2188-8822-41EF06EC4939}"/>
              </a:ext>
            </a:extLst>
          </p:cNvPr>
          <p:cNvSpPr txBox="1"/>
          <p:nvPr/>
        </p:nvSpPr>
        <p:spPr>
          <a:xfrm>
            <a:off x="1091953" y="2212759"/>
            <a:ext cx="10008093" cy="3108543"/>
          </a:xfrm>
          <a:prstGeom prst="rect">
            <a:avLst/>
          </a:prstGeom>
          <a:noFill/>
        </p:spPr>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①</a:t>
            </a:r>
            <a:r>
              <a:rPr kumimoji="0" lang="zh-CN" altLang="zh-CN" sz="2800" b="1" i="0" u="none" strike="noStrike" kern="100" cap="none" spc="0" normalizeH="0" baseline="0"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调整产业结构</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，减少煤炭、钢铁企业的数量，发展新兴工业和第三产业，使工业结构多样化；</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②</a:t>
            </a:r>
            <a:r>
              <a:rPr kumimoji="0" lang="zh-CN" altLang="zh-CN" sz="2800" b="1" i="0" u="none" strike="noStrike" kern="100" cap="none" spc="0" normalizeH="0" baseline="0"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调整工业布局</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如炼铁工业迁往鹿特丹港、小企业合并为产业升级提供空间；</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③</a:t>
            </a:r>
            <a:r>
              <a:rPr kumimoji="0" lang="zh-CN" altLang="zh-CN" sz="2800" b="1" i="0" u="none" strike="noStrike" kern="100" cap="none" spc="0" normalizeH="0" baseline="0"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引进先进技术</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，提高产品质量；</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④</a:t>
            </a:r>
            <a:r>
              <a:rPr kumimoji="0" lang="zh-CN" altLang="zh-CN" sz="2800" b="1" i="0" u="none" strike="noStrike" kern="100" cap="none" spc="0" normalizeH="0" baseline="0"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减少污染、美化环境</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⑤</a:t>
            </a:r>
            <a:r>
              <a:rPr kumimoji="0" lang="zh-CN" altLang="zh-CN" sz="2800" b="1" i="0" u="none" strike="noStrike" kern="100" cap="none" spc="0" normalizeH="0" baseline="0" noProof="0" dirty="0">
                <a:ln>
                  <a:noFill/>
                </a:ln>
                <a:solidFill>
                  <a:srgbClr val="FF000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拓展交通，完善交通网</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endPar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文本框 1">
            <a:extLst>
              <a:ext uri="{FF2B5EF4-FFF2-40B4-BE49-F238E27FC236}">
                <a16:creationId xmlns:a16="http://schemas.microsoft.com/office/drawing/2014/main" id="{5ECDC7BE-AF87-BF24-19E4-60C310784225}"/>
              </a:ext>
            </a:extLst>
          </p:cNvPr>
          <p:cNvSpPr txBox="1"/>
          <p:nvPr/>
        </p:nvSpPr>
        <p:spPr>
          <a:xfrm>
            <a:off x="3386460" y="5576519"/>
            <a:ext cx="62972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srgbClr val="C00000"/>
                </a:solidFill>
                <a:effectLst/>
                <a:uLnTx/>
                <a:uFillTx/>
                <a:latin typeface="华文中宋" panose="02010600040101010101" pitchFamily="2" charset="-122"/>
                <a:ea typeface="华文中宋" panose="02010600040101010101" pitchFamily="2" charset="-122"/>
                <a:cs typeface="+mn-cs"/>
              </a:rPr>
              <a:t>★★★举一反三</a:t>
            </a:r>
          </a:p>
        </p:txBody>
      </p:sp>
    </p:spTree>
    <p:extLst>
      <p:ext uri="{BB962C8B-B14F-4D97-AF65-F5344CB8AC3E}">
        <p14:creationId xmlns:p14="http://schemas.microsoft.com/office/powerpoint/2010/main" val="188855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5BA87-7EE1-E819-FD9F-AD6B9B0B32A9}"/>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0EB6626-1468-A769-D6C5-C02CF72076C9}"/>
              </a:ext>
            </a:extLst>
          </p:cNvPr>
          <p:cNvSpPr txBox="1"/>
          <p:nvPr/>
        </p:nvSpPr>
        <p:spPr>
          <a:xfrm>
            <a:off x="82118" y="151179"/>
            <a:ext cx="9144740" cy="2785378"/>
          </a:xfrm>
          <a:prstGeom prst="rect">
            <a:avLst/>
          </a:prstGeom>
          <a:noFill/>
        </p:spPr>
        <p:txBody>
          <a:bodyPr wrap="square">
            <a:spAutoFit/>
          </a:bodyPr>
          <a:lstStyle/>
          <a:p>
            <a:pPr marL="0" marR="0" lvl="0" indent="0" algn="l" defTabSz="914400" rtl="0" eaLnBrk="1" fontAlgn="ctr" latinLnBrk="0" hangingPunct="1">
              <a:lnSpc>
                <a:spcPct val="125000"/>
              </a:lnSpc>
              <a:spcBef>
                <a:spcPts val="0"/>
              </a:spcBef>
              <a:spcAft>
                <a:spcPts val="0"/>
              </a:spcAft>
              <a:buClrTx/>
              <a:buSzTx/>
              <a:buFontTx/>
              <a:buNone/>
              <a:tabLst/>
              <a:defRPr/>
            </a:pPr>
            <a:r>
              <a:rPr kumimoji="0" lang="zh-CN"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2</a:t>
            </a:r>
            <a:r>
              <a:rPr kumimoji="0" lang="zh-CN" altLang="en-US"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分析鲁尔区医疗保健业发达的原因。（</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6</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分）</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a:extLst>
              <a:ext uri="{FF2B5EF4-FFF2-40B4-BE49-F238E27FC236}">
                <a16:creationId xmlns:a16="http://schemas.microsoft.com/office/drawing/2014/main" id="{50DDB192-FF43-BC21-2034-A0019BFB64F9}"/>
              </a:ext>
            </a:extLst>
          </p:cNvPr>
          <p:cNvSpPr txBox="1"/>
          <p:nvPr/>
        </p:nvSpPr>
        <p:spPr>
          <a:xfrm>
            <a:off x="590366" y="994299"/>
            <a:ext cx="1066652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目前，该区有</a:t>
            </a:r>
            <a:r>
              <a:rPr kumimoji="0" lang="en-US"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500</a:t>
            </a: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多万人口，</a:t>
            </a:r>
            <a:r>
              <a:rPr kumimoji="0" lang="en-US"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50</a:t>
            </a: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多座城市，老龄人口比重高居德国之首。该区医疗保健业发达，拥有</a:t>
            </a:r>
            <a:r>
              <a:rPr kumimoji="0" lang="en-US"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多家医院、近万名医生及数以千计的保健站、药店等。波鸿市人口近</a:t>
            </a:r>
            <a:r>
              <a:rPr kumimoji="0" lang="en-US"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40</a:t>
            </a: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万，是重要的生物制药基地，多所大学的医学研究处于世界领先水平。</a:t>
            </a:r>
            <a:endParaRPr kumimoji="0" lang="zh-CN" altLang="en-US" sz="2800" b="1" i="0" u="none" strike="noStrike" kern="1200" cap="none" spc="0" normalizeH="0" baseline="0" noProof="0" dirty="0">
              <a:ln>
                <a:noFill/>
              </a:ln>
              <a:solidFill>
                <a:srgbClr val="0070C0"/>
              </a:solidFill>
              <a:effectLst/>
              <a:uLnTx/>
              <a:uFillTx/>
              <a:latin typeface="等线" panose="020F0502020204030204"/>
              <a:ea typeface="等线" panose="02010600030101010101" pitchFamily="2" charset="-122"/>
              <a:cs typeface="+mn-cs"/>
            </a:endParaRPr>
          </a:p>
        </p:txBody>
      </p:sp>
      <p:sp>
        <p:nvSpPr>
          <p:cNvPr id="8" name="文本框 7">
            <a:extLst>
              <a:ext uri="{FF2B5EF4-FFF2-40B4-BE49-F238E27FC236}">
                <a16:creationId xmlns:a16="http://schemas.microsoft.com/office/drawing/2014/main" id="{7E5B907C-A4BE-D7D8-B1D7-0AA5BCAA689A}"/>
              </a:ext>
            </a:extLst>
          </p:cNvPr>
          <p:cNvSpPr txBox="1"/>
          <p:nvPr/>
        </p:nvSpPr>
        <p:spPr>
          <a:xfrm>
            <a:off x="1255451" y="3193436"/>
            <a:ext cx="968109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①</a:t>
            </a:r>
            <a:r>
              <a:rPr kumimoji="0" lang="zh-CN" altLang="zh-CN" sz="2800" b="1" i="0" u="none" strike="noStrike" kern="100" cap="none" spc="0" normalizeH="0" baseline="0" noProof="0" dirty="0">
                <a:ln>
                  <a:noFill/>
                </a:ln>
                <a:solidFill>
                  <a:srgbClr val="00206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老龄人口</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比重大，对医疗保健需求大</a:t>
            </a: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②</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曾经</a:t>
            </a:r>
            <a:r>
              <a:rPr kumimoji="0" lang="zh-CN" altLang="zh-CN" sz="2800" b="1" i="0" u="none" strike="noStrike" kern="100" cap="none" spc="0" normalizeH="0" baseline="0" noProof="0" dirty="0">
                <a:ln>
                  <a:noFill/>
                </a:ln>
                <a:solidFill>
                  <a:srgbClr val="00206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环境污染严重</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，健康问题多，对医疗保健需求高；</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③</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鲁尔区（是德国也是世界重要的工业区）经济发达，</a:t>
            </a:r>
            <a:r>
              <a:rPr kumimoji="0" lang="zh-CN" altLang="zh-CN" sz="2800" b="1" i="0" u="none" strike="noStrike" kern="100" cap="none" spc="0" normalizeH="0" baseline="0" noProof="0" dirty="0">
                <a:ln>
                  <a:noFill/>
                </a:ln>
                <a:solidFill>
                  <a:srgbClr val="00206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医学研究水平高</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 </a:t>
            </a:r>
            <a:endParaRPr kumimoji="0" lang="zh-CN" altLang="en-US" sz="28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60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89DC5-BDEA-E37E-38E0-CF5700C30489}"/>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840C9CF6-FE63-A389-C7A5-0B21E6F5C47A}"/>
              </a:ext>
            </a:extLst>
          </p:cNvPr>
          <p:cNvSpPr txBox="1"/>
          <p:nvPr/>
        </p:nvSpPr>
        <p:spPr>
          <a:xfrm>
            <a:off x="614779" y="0"/>
            <a:ext cx="9144740" cy="1708160"/>
          </a:xfrm>
          <a:prstGeom prst="rect">
            <a:avLst/>
          </a:prstGeom>
          <a:noFill/>
        </p:spPr>
        <p:txBody>
          <a:bodyPr wrap="square">
            <a:spAutoFit/>
          </a:bodyPr>
          <a:lstStyle/>
          <a:p>
            <a:pPr marL="0" marR="0" lvl="0" indent="0" algn="l" defTabSz="914400" rtl="0" eaLnBrk="1" fontAlgn="ctr" latinLnBrk="0" hangingPunct="1">
              <a:lnSpc>
                <a:spcPct val="125000"/>
              </a:lnSpc>
              <a:spcBef>
                <a:spcPts val="0"/>
              </a:spcBef>
              <a:spcAft>
                <a:spcPts val="0"/>
              </a:spcAft>
              <a:buClrTx/>
              <a:buSzTx/>
              <a:buFontTx/>
              <a:buNone/>
              <a:tabLst/>
              <a:defRPr/>
            </a:pPr>
            <a:r>
              <a:rPr kumimoji="0" lang="en-US" altLang="zh-CN" sz="2800" b="0" i="0" u="none" strike="noStrike" kern="1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宋体" panose="02010600030101010101" pitchFamily="2" charset="-122"/>
              </a:rPr>
              <a:t> </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a:p>
            <a:pPr marL="0" marR="0" lvl="0" indent="0" algn="l" defTabSz="914400" rtl="0" eaLnBrk="1" fontAlgn="ctr" latinLnBrk="0" hangingPunct="1">
              <a:lnSpc>
                <a:spcPct val="125000"/>
              </a:lnSpc>
              <a:spcBef>
                <a:spcPts val="0"/>
              </a:spcBef>
              <a:spcAft>
                <a:spcPts val="0"/>
              </a:spcAft>
              <a:buClrTx/>
              <a:buSzTx/>
              <a:buFontTx/>
              <a:buNone/>
              <a:tabLst/>
              <a:defRPr/>
            </a:pP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3</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）说明在波鸿市建设鲁尔区医疗保健中心的优势条件。（</a:t>
            </a:r>
            <a:r>
              <a:rPr kumimoji="0" lang="en-US"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6</a:t>
            </a:r>
            <a:r>
              <a:rPr kumimoji="0" lang="zh-CN" altLang="zh-CN" sz="28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分）</a:t>
            </a:r>
            <a:endParaRPr kumimoji="0" lang="zh-CN" altLang="zh-CN" sz="28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a:extLst>
              <a:ext uri="{FF2B5EF4-FFF2-40B4-BE49-F238E27FC236}">
                <a16:creationId xmlns:a16="http://schemas.microsoft.com/office/drawing/2014/main" id="{23C2CCC9-7241-B048-3F7D-7B12BE04F3DA}"/>
              </a:ext>
            </a:extLst>
          </p:cNvPr>
          <p:cNvSpPr txBox="1"/>
          <p:nvPr/>
        </p:nvSpPr>
        <p:spPr>
          <a:xfrm>
            <a:off x="1839896" y="1207364"/>
            <a:ext cx="984311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该区医疗保健业发达，拥有</a:t>
            </a:r>
            <a:r>
              <a:rPr kumimoji="0" lang="en-US"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多家医院、近万名医生及数以千计的保健站、药店等。波鸿市人口近</a:t>
            </a:r>
            <a:r>
              <a:rPr kumimoji="0" lang="en-US"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40</a:t>
            </a:r>
            <a:r>
              <a:rPr kumimoji="0" lang="zh-CN" altLang="zh-CN" sz="2800" b="1" i="0" u="none" strike="noStrike" kern="100" cap="none" spc="0" normalizeH="0" baseline="0" noProof="0" dirty="0">
                <a:ln>
                  <a:noFill/>
                </a:ln>
                <a:solidFill>
                  <a:srgbClr val="0070C0"/>
                </a:solidFill>
                <a:effectLst/>
                <a:uLnTx/>
                <a:uFillTx/>
                <a:latin typeface="Times New Roman" panose="02020603050405020304" pitchFamily="18" charset="0"/>
                <a:ea typeface="楷体" panose="02010609060101010101" pitchFamily="49" charset="-122"/>
                <a:cs typeface="楷体" panose="02010609060101010101" pitchFamily="49" charset="-122"/>
              </a:rPr>
              <a:t>万，是重要的生物制药基地，多所大学的医学研究处于世界领先水平。</a:t>
            </a:r>
            <a:endParaRPr kumimoji="0" lang="zh-CN" altLang="en-US" sz="2800" b="1" i="0" u="none" strike="noStrike" kern="1200" cap="none" spc="0" normalizeH="0" baseline="0" noProof="0" dirty="0">
              <a:ln>
                <a:noFill/>
              </a:ln>
              <a:solidFill>
                <a:srgbClr val="0070C0"/>
              </a:solidFill>
              <a:effectLst/>
              <a:uLnTx/>
              <a:uFillTx/>
              <a:latin typeface="等线"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66886C06-4BA0-316E-3E7C-57B818674C30}"/>
              </a:ext>
            </a:extLst>
          </p:cNvPr>
          <p:cNvPicPr>
            <a:picLocks noChangeAspect="1"/>
          </p:cNvPicPr>
          <p:nvPr/>
        </p:nvPicPr>
        <p:blipFill>
          <a:blip r:embed="rId2"/>
          <a:stretch>
            <a:fillRect/>
          </a:stretch>
        </p:blipFill>
        <p:spPr>
          <a:xfrm>
            <a:off x="153504" y="2915524"/>
            <a:ext cx="5778999" cy="2393323"/>
          </a:xfrm>
          <a:prstGeom prst="rect">
            <a:avLst/>
          </a:prstGeom>
        </p:spPr>
      </p:pic>
      <p:sp>
        <p:nvSpPr>
          <p:cNvPr id="9" name="文本框 8">
            <a:extLst>
              <a:ext uri="{FF2B5EF4-FFF2-40B4-BE49-F238E27FC236}">
                <a16:creationId xmlns:a16="http://schemas.microsoft.com/office/drawing/2014/main" id="{A2AB69A4-1C76-0913-4730-5489872C333D}"/>
              </a:ext>
            </a:extLst>
          </p:cNvPr>
          <p:cNvSpPr txBox="1"/>
          <p:nvPr/>
        </p:nvSpPr>
        <p:spPr>
          <a:xfrm>
            <a:off x="5943976" y="2737971"/>
            <a:ext cx="6094520" cy="3323987"/>
          </a:xfrm>
          <a:prstGeom prst="rect">
            <a:avLst/>
          </a:prstGeom>
          <a:noFill/>
        </p:spPr>
        <p:txBody>
          <a:bodyPr wrap="square">
            <a:spAutoFit/>
          </a:bodyPr>
          <a:lstStyle/>
          <a:p>
            <a:pPr marL="0" marR="0" lvl="0" indent="0" algn="just" defTabSz="914400" rtl="0" eaLnBrk="1" fontAlgn="ctr" latinLnBrk="0" hangingPunct="1">
              <a:lnSpc>
                <a:spcPct val="15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①</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有多所大学，</a:t>
            </a:r>
            <a:r>
              <a:rPr kumimoji="0" lang="zh-CN" altLang="zh-CN" sz="2800" b="1" i="0" u="none" strike="noStrike" kern="100" cap="none" spc="0" normalizeH="0" baseline="0" noProof="0" dirty="0">
                <a:ln>
                  <a:noFill/>
                </a:ln>
                <a:solidFill>
                  <a:srgbClr val="00206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医学科研力量雄厚</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ctr" latinLnBrk="0" hangingPunct="1">
              <a:lnSpc>
                <a:spcPct val="15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②</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有</a:t>
            </a:r>
            <a:r>
              <a:rPr kumimoji="0" lang="zh-CN" altLang="zh-CN" sz="2800" b="1" i="0" u="none" strike="noStrike" kern="100" cap="none" spc="0" normalizeH="0" baseline="0" noProof="0" dirty="0">
                <a:ln>
                  <a:noFill/>
                </a:ln>
                <a:solidFill>
                  <a:srgbClr val="002060"/>
                </a:solidFill>
                <a:effectLst/>
                <a:highlight>
                  <a:srgbClr val="FFFF00"/>
                </a:highlight>
                <a:uLnTx/>
                <a:uFillTx/>
                <a:latin typeface="微软雅黑" panose="020B0503020204020204" pitchFamily="34" charset="-122"/>
                <a:ea typeface="微软雅黑" panose="020B0503020204020204" pitchFamily="34" charset="-122"/>
                <a:cs typeface="宋体" panose="02010600030101010101" pitchFamily="2" charset="-122"/>
              </a:rPr>
              <a:t>生物制药科学园</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，医药研制水平高；</a:t>
            </a:r>
            <a:endParaRPr kumimoji="0" lang="en-US"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ctr" latinLnBrk="0" hangingPunct="1">
              <a:lnSpc>
                <a:spcPct val="15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③</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位置适中</a:t>
            </a:r>
            <a:r>
              <a:rPr kumimoji="0" lang="zh-CN" altLang="en-US"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zh-CN" sz="2800" b="1" i="0" u="none" strike="noStrike" kern="1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宋体" panose="02010600030101010101" pitchFamily="2" charset="-122"/>
              </a:rPr>
              <a:t>有利于医疗保健和医学研究、医药生产间的联系和相互促进。</a:t>
            </a:r>
          </a:p>
        </p:txBody>
      </p:sp>
    </p:spTree>
    <p:extLst>
      <p:ext uri="{BB962C8B-B14F-4D97-AF65-F5344CB8AC3E}">
        <p14:creationId xmlns:p14="http://schemas.microsoft.com/office/powerpoint/2010/main" val="195567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777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2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53E5AB0-EE06-2DDC-44D4-30D6ED9C6657}"/>
              </a:ext>
            </a:extLst>
          </p:cNvPr>
          <p:cNvSpPr txBox="1"/>
          <p:nvPr/>
        </p:nvSpPr>
        <p:spPr>
          <a:xfrm>
            <a:off x="242636" y="210026"/>
            <a:ext cx="11706727" cy="1384995"/>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为了让群众摆脱长期贫困的状况，</a:t>
            </a:r>
            <a:r>
              <a:rPr lang="en-US" altLang="zh-CN" sz="2800" b="1" kern="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2011</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年宁夏启动生态移民工程。</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宁夏实施生态移民</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多年来，涉及多达</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万人的异地安置，这意味着全区六分之一的人正在抛弃故土。读宁夏自然要素示意图，完成下面小题。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ED23DF43-A8B3-53AA-4EA4-A9ED145CD0FC}"/>
              </a:ext>
            </a:extLst>
          </p:cNvPr>
          <p:cNvPicPr>
            <a:picLocks noChangeAspect="1"/>
          </p:cNvPicPr>
          <p:nvPr/>
        </p:nvPicPr>
        <p:blipFill>
          <a:blip r:embed="rId2"/>
          <a:srcRect t="1501" b="2443"/>
          <a:stretch>
            <a:fillRect/>
          </a:stretch>
        </p:blipFill>
        <p:spPr>
          <a:xfrm>
            <a:off x="623923" y="1964575"/>
            <a:ext cx="4689489" cy="3631348"/>
          </a:xfrm>
          <a:prstGeom prst="rect">
            <a:avLst/>
          </a:prstGeom>
        </p:spPr>
      </p:pic>
      <p:sp>
        <p:nvSpPr>
          <p:cNvPr id="6" name="文本框 5">
            <a:extLst>
              <a:ext uri="{FF2B5EF4-FFF2-40B4-BE49-F238E27FC236}">
                <a16:creationId xmlns:a16="http://schemas.microsoft.com/office/drawing/2014/main" id="{F39659C4-C620-8A4E-440D-3098A36A05BA}"/>
              </a:ext>
            </a:extLst>
          </p:cNvPr>
          <p:cNvSpPr txBox="1"/>
          <p:nvPr/>
        </p:nvSpPr>
        <p:spPr>
          <a:xfrm>
            <a:off x="5694698" y="1527644"/>
            <a:ext cx="6097604" cy="5262979"/>
          </a:xfrm>
          <a:prstGeom prst="rect">
            <a:avLst/>
          </a:prstGeom>
          <a:noFill/>
        </p:spPr>
        <p:txBody>
          <a:bodyPr wrap="square">
            <a:spAutoFit/>
          </a:bodyPr>
          <a:lstStyle/>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宁夏实施生态移民的主要影响因素是（</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33350" algn="l" fontAlgn="ctr">
              <a:buNone/>
              <a:tabLst>
                <a:tab pos="1546860" algn="l"/>
                <a:tab pos="3094355" algn="l"/>
                <a:tab pos="4641215" algn="l"/>
              </a:tabLst>
            </a:pP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政策</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地形</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经济</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气候</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从自然条件考虑，下列区域人口容量最大的是（</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l" fontAlgn="ctr">
              <a:buAutoNum type="alphaUcPeriod"/>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Ⅰ</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区域</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 Ⅱ</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区域</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algn="l" fontAlgn="ctr">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Ⅲ</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区域</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D. Ⅳ</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区域</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宁夏部分人口抛弃故土（</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l" fontAlgn="ctr">
              <a:buAutoNum type="alphaUcPeriod"/>
              <a:tabLst>
                <a:tab pos="3094355" algn="l"/>
              </a:tabLst>
            </a:pP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增加了故土劳动力</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algn="l" fontAlgn="ctr">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有利于减少故土地震灾害发生</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促进了故土矿产资源开发</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indent="133350" algn="l" fontAlgn="ctr">
              <a:buNone/>
              <a:tabLst>
                <a:tab pos="3094355" algn="l"/>
              </a:tabLst>
            </a:pP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D. </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有利于改善故土生态环境</a:t>
            </a:r>
          </a:p>
        </p:txBody>
      </p:sp>
      <p:sp>
        <p:nvSpPr>
          <p:cNvPr id="2" name="矩形 1">
            <a:extLst>
              <a:ext uri="{FF2B5EF4-FFF2-40B4-BE49-F238E27FC236}">
                <a16:creationId xmlns:a16="http://schemas.microsoft.com/office/drawing/2014/main" id="{27B59654-F53F-776C-49BB-E94C2066CD60}"/>
              </a:ext>
            </a:extLst>
          </p:cNvPr>
          <p:cNvSpPr/>
          <p:nvPr/>
        </p:nvSpPr>
        <p:spPr>
          <a:xfrm>
            <a:off x="3071674" y="3366856"/>
            <a:ext cx="1864311" cy="3084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7987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0C466D4-2204-415E-BE60-D41D0C350A70}"/>
              </a:ext>
            </a:extLst>
          </p:cNvPr>
          <p:cNvSpPr txBox="1"/>
          <p:nvPr/>
        </p:nvSpPr>
        <p:spPr>
          <a:xfrm>
            <a:off x="464018" y="128096"/>
            <a:ext cx="11129210" cy="1384995"/>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下图中甲图是</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位于平原地区的某城市风向频率图</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，乙图是该城市</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地价等值线分布图</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（地价等值线数值</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依次递减）。读图完成下面小题。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6" name="图片 5">
            <a:extLst>
              <a:ext uri="{FF2B5EF4-FFF2-40B4-BE49-F238E27FC236}">
                <a16:creationId xmlns:a16="http://schemas.microsoft.com/office/drawing/2014/main" id="{9C024936-15B0-C412-BFC6-6F25F969146F}"/>
              </a:ext>
            </a:extLst>
          </p:cNvPr>
          <p:cNvPicPr>
            <a:picLocks noChangeAspect="1"/>
          </p:cNvPicPr>
          <p:nvPr/>
        </p:nvPicPr>
        <p:blipFill>
          <a:blip r:embed="rId2"/>
          <a:srcRect b="1893"/>
          <a:stretch>
            <a:fillRect/>
          </a:stretch>
        </p:blipFill>
        <p:spPr>
          <a:xfrm>
            <a:off x="86861" y="1750755"/>
            <a:ext cx="7052694" cy="4062904"/>
          </a:xfrm>
          <a:prstGeom prst="rect">
            <a:avLst/>
          </a:prstGeom>
        </p:spPr>
      </p:pic>
      <p:sp>
        <p:nvSpPr>
          <p:cNvPr id="8" name="文本框 7">
            <a:extLst>
              <a:ext uri="{FF2B5EF4-FFF2-40B4-BE49-F238E27FC236}">
                <a16:creationId xmlns:a16="http://schemas.microsoft.com/office/drawing/2014/main" id="{36D522AB-0EC2-F870-06D5-CC3FA85628CA}"/>
              </a:ext>
            </a:extLst>
          </p:cNvPr>
          <p:cNvSpPr txBox="1"/>
          <p:nvPr/>
        </p:nvSpPr>
        <p:spPr>
          <a:xfrm>
            <a:off x="7139555" y="1224333"/>
            <a:ext cx="4853539" cy="4401205"/>
          </a:xfrm>
          <a:prstGeom prst="rect">
            <a:avLst/>
          </a:prstGeom>
          <a:noFill/>
        </p:spPr>
        <p:txBody>
          <a:bodyPr wrap="square">
            <a:spAutoFit/>
          </a:bodyPr>
          <a:lstStyle/>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6.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乙图中地价等值线弯曲程度的大小主要受（</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与市中心距离大小的影响</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B.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交通通达度高低的影响</a:t>
            </a: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商业中心集中布局的影响</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环境质量优劣的影响</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7.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该城市计划新建一座大型钢铁厂，厂址选在以下哪个位置较为合理（</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①</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②</a:t>
            </a:r>
            <a:r>
              <a:rPr lang="en-US" altLang="zh-CN" sz="28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C. </a:t>
            </a:r>
            <a:r>
              <a:rPr lang="en-US" altLang="zh-CN" sz="2800" b="1"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③</a:t>
            </a:r>
            <a:r>
              <a:rPr lang="en-US" altLang="zh-CN" sz="2800" kern="100" dirty="0">
                <a:solidFill>
                  <a:srgbClr val="000000"/>
                </a:solidFill>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D.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④</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10" name="文本框 9">
            <a:extLst>
              <a:ext uri="{FF2B5EF4-FFF2-40B4-BE49-F238E27FC236}">
                <a16:creationId xmlns:a16="http://schemas.microsoft.com/office/drawing/2014/main" id="{B0B06E0C-C04B-A832-2B1B-75A7EA007392}"/>
              </a:ext>
            </a:extLst>
          </p:cNvPr>
          <p:cNvSpPr txBox="1"/>
          <p:nvPr/>
        </p:nvSpPr>
        <p:spPr>
          <a:xfrm>
            <a:off x="642486" y="5813659"/>
            <a:ext cx="11244713" cy="954107"/>
          </a:xfrm>
          <a:prstGeom prst="rect">
            <a:avLst/>
          </a:prstGeom>
          <a:noFill/>
        </p:spPr>
        <p:txBody>
          <a:bodyPr wrap="square">
            <a:spAutoFit/>
          </a:bodyPr>
          <a:lstStyle/>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8. </a:t>
            </a:r>
            <a:r>
              <a:rPr lang="en-US" altLang="zh-CN" sz="2800" kern="10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⑤</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最有可能分布的城市功能区是（</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中心商务区</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行政办公区</a:t>
            </a:r>
            <a:r>
              <a:rPr lang="en-US" altLang="zh-CN" sz="2800" kern="100" dirty="0">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旅游休憩区</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D.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科教文化区</a:t>
            </a:r>
          </a:p>
        </p:txBody>
      </p:sp>
    </p:spTree>
    <p:extLst>
      <p:ext uri="{BB962C8B-B14F-4D97-AF65-F5344CB8AC3E}">
        <p14:creationId xmlns:p14="http://schemas.microsoft.com/office/powerpoint/2010/main" val="314640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09C18DA-759C-6A19-2C64-9F8D5984755A}"/>
              </a:ext>
            </a:extLst>
          </p:cNvPr>
          <p:cNvSpPr txBox="1"/>
          <p:nvPr/>
        </p:nvSpPr>
        <p:spPr>
          <a:xfrm>
            <a:off x="411479" y="163629"/>
            <a:ext cx="11620099" cy="1384995"/>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留左大鼓是一种流行于南京市长芦地区的民间音乐，</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它的形成和发展与古代屯兵驻营有关</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，并吸收了民俗文化、佛教文化。在民族打击乐史上具有重要的研究价值。图示意明朝时期南京长芦地区简图。完成下面小题。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4" name="图片 3">
            <a:extLst>
              <a:ext uri="{FF2B5EF4-FFF2-40B4-BE49-F238E27FC236}">
                <a16:creationId xmlns:a16="http://schemas.microsoft.com/office/drawing/2014/main" id="{C710EB46-FFB5-4D58-4D3C-7D9F2FC93386}"/>
              </a:ext>
            </a:extLst>
          </p:cNvPr>
          <p:cNvPicPr>
            <a:picLocks noChangeAspect="1"/>
          </p:cNvPicPr>
          <p:nvPr/>
        </p:nvPicPr>
        <p:blipFill>
          <a:blip r:embed="rId2"/>
          <a:stretch>
            <a:fillRect/>
          </a:stretch>
        </p:blipFill>
        <p:spPr>
          <a:xfrm>
            <a:off x="139515" y="1797485"/>
            <a:ext cx="5406576" cy="3785168"/>
          </a:xfrm>
          <a:prstGeom prst="rect">
            <a:avLst/>
          </a:prstGeom>
        </p:spPr>
      </p:pic>
      <p:sp>
        <p:nvSpPr>
          <p:cNvPr id="6" name="文本框 5">
            <a:extLst>
              <a:ext uri="{FF2B5EF4-FFF2-40B4-BE49-F238E27FC236}">
                <a16:creationId xmlns:a16="http://schemas.microsoft.com/office/drawing/2014/main" id="{8D1AA14C-C27D-E962-179D-100FA717B8D6}"/>
              </a:ext>
            </a:extLst>
          </p:cNvPr>
          <p:cNvSpPr txBox="1"/>
          <p:nvPr/>
        </p:nvSpPr>
        <p:spPr>
          <a:xfrm>
            <a:off x="5546091" y="1797485"/>
            <a:ext cx="6485487" cy="4832092"/>
          </a:xfrm>
          <a:prstGeom prst="rect">
            <a:avLst/>
          </a:prstGeom>
          <a:noFill/>
        </p:spPr>
        <p:txBody>
          <a:bodyPr wrap="square">
            <a:spAutoFit/>
          </a:bodyPr>
          <a:lstStyle/>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9.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留左大鼓发源于长芦的主导因素是（</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l" fontAlgn="ctr">
              <a:buAutoNum type="alphaUcPeriod"/>
              <a:tabLst>
                <a:tab pos="1546860" algn="l"/>
                <a:tab pos="3094355" algn="l"/>
                <a:tab pos="4641215" algn="l"/>
              </a:tabLst>
            </a:pP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农业基础</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B. </a:t>
            </a:r>
            <a:r>
              <a:rPr lang="zh-CN"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地理位置</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p>
          <a:p>
            <a:pPr algn="l" fontAlgn="ctr">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政治环境</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宗教文化</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10.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在新型城镇化推动下，政府重视传统文化的保护与传承。推动留左大鼓长期发展的关键措施有（</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33350" algn="l" fontAlgn="ctr">
              <a:buNone/>
            </a:pP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①</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提倡现代娱乐方式</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②</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积极推进文化数字化</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③</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建设非遗文化载体</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④</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追求商业价值开发</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①②</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①④</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 </a:t>
            </a:r>
            <a:r>
              <a:rPr lang="en-US" altLang="zh-C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②③</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D.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③④</a:t>
            </a:r>
            <a:endParaRPr lang="zh-CN"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0778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804E6C5-FD03-0D54-52A7-2953C5542242}"/>
              </a:ext>
            </a:extLst>
          </p:cNvPr>
          <p:cNvSpPr txBox="1"/>
          <p:nvPr/>
        </p:nvSpPr>
        <p:spPr>
          <a:xfrm>
            <a:off x="0" y="452387"/>
            <a:ext cx="11985860" cy="5262979"/>
          </a:xfrm>
          <a:prstGeom prst="rect">
            <a:avLst/>
          </a:prstGeom>
          <a:noFill/>
        </p:spPr>
        <p:txBody>
          <a:bodyPr wrap="square">
            <a:spAutoFit/>
          </a:bodyPr>
          <a:lstStyle/>
          <a:p>
            <a:pPr indent="266700" algn="l" fontAlgn="ctr">
              <a:buNone/>
            </a:pP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年</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月，广西灵川县</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村砂糖橘种植基地里，硕果飘香，来自附近村落的几十名年长的村民忙着采摘、搬运、分拣、装车，现场一派喜人的丰收景象。近年来，</a:t>
            </a:r>
            <a:r>
              <a:rPr lang="en-US" altLang="zh-CN" sz="2800" b="1" kern="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公司跟村民联合成立合作社，种植砂糖橘的规模稳定在</a:t>
            </a:r>
            <a:r>
              <a:rPr lang="en-US" altLang="zh-CN" sz="2800" b="1" kern="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600</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多亩，亩产可达</a:t>
            </a:r>
            <a:r>
              <a:rPr lang="en-US" altLang="zh-CN" sz="2800" b="1" kern="100" dirty="0">
                <a:solidFill>
                  <a:srgbClr val="FF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8000</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斤。</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由于该村种植的砂糖橘口感好、品质佳，产品远销东南亚市场，但在欧美等国际市场销量少。据此完成下面小题。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11.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当地采摘砂糖橘的工人多为年长的村民，这反映当地（</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人口自然增长率较高</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B.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外出青年务工人员多</a:t>
            </a:r>
          </a:p>
          <a:p>
            <a:pPr indent="133350" algn="l" fontAlgn="ctr">
              <a:buNone/>
              <a:tabLst>
                <a:tab pos="309435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农业机械化水平较低</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种植砂糖橘面积较广</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12.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依据材料推测</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公司跟村民联合成立合作社，可以</a:t>
            </a:r>
            <a:r>
              <a:rPr lang="zh-CN" altLang="zh-CN" sz="2800" b="1" kern="100" dirty="0">
                <a:solidFill>
                  <a:srgbClr val="FF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保障该村砂糖橘</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品种更新快</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B.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种植规模化</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产业链条全</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售价较稳定</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13.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该村砂糖橘的国际市场集中在东南亚主要是因为（</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砂糖橘产量大</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砂糖橘品质好</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C.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市场距离更近</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市场需求量大</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201715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55471F9-1E22-7D7C-FCCD-72369F716682}"/>
              </a:ext>
            </a:extLst>
          </p:cNvPr>
          <p:cNvSpPr txBox="1"/>
          <p:nvPr/>
        </p:nvSpPr>
        <p:spPr>
          <a:xfrm>
            <a:off x="323797" y="171421"/>
            <a:ext cx="11331341" cy="2677656"/>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四川省甘孜藏族自治州理塘县位于青藏高原东南缘，近年来与东部发达地区合作，大力发展数字化果蔬种植，成立甘孜州首个现代数字农业园区</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理塘濯桑果蔬数字化农业园区。</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园区全程采用数字化跟踪</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，现已成功栽培小番茄、白萝卜、草莓、香菇等</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余个品种，产品主要销往港澳台中高端大型生鲜超市，走出了一条农业、农村振兴的新道路。下图示意理塘濯桑农业园数字化产业链。据此完成下面小题。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6" name="文本框 5">
            <a:extLst>
              <a:ext uri="{FF2B5EF4-FFF2-40B4-BE49-F238E27FC236}">
                <a16:creationId xmlns:a16="http://schemas.microsoft.com/office/drawing/2014/main" id="{30F1A04B-4F5D-81CC-E312-FAA5DF1C7424}"/>
              </a:ext>
            </a:extLst>
          </p:cNvPr>
          <p:cNvSpPr txBox="1"/>
          <p:nvPr/>
        </p:nvSpPr>
        <p:spPr>
          <a:xfrm>
            <a:off x="665474" y="2973365"/>
            <a:ext cx="10368815" cy="1384995"/>
          </a:xfrm>
          <a:prstGeom prst="rect">
            <a:avLst/>
          </a:prstGeom>
          <a:noFill/>
        </p:spPr>
        <p:txBody>
          <a:bodyPr wrap="square">
            <a:spAutoFit/>
          </a:bodyPr>
          <a:lstStyle/>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14.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理塘濯桑果蔬数字化农业园区发展的主导因素是（</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政府政策</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B.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信息技术</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劳动者素质</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生态环境</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algn="l" fontAlgn="ctr">
              <a:buNone/>
            </a:pP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551559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1654D-34D2-F99A-56AC-BC08746E6F56}"/>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FA8C30E2-7785-D956-5500-C549DED24384}"/>
              </a:ext>
            </a:extLst>
          </p:cNvPr>
          <p:cNvSpPr txBox="1"/>
          <p:nvPr/>
        </p:nvSpPr>
        <p:spPr>
          <a:xfrm>
            <a:off x="777240" y="3599847"/>
            <a:ext cx="10368815" cy="2677656"/>
          </a:xfrm>
          <a:prstGeom prst="rect">
            <a:avLst/>
          </a:prstGeom>
          <a:noFill/>
        </p:spPr>
        <p:txBody>
          <a:bodyPr wrap="square">
            <a:spAutoFit/>
          </a:bodyPr>
          <a:lstStyle/>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15.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数字化技术对理塘县农业</a:t>
            </a:r>
            <a:r>
              <a:rPr lang="zh-CN" altLang="zh-CN" sz="2800" b="1" kern="100" dirty="0">
                <a:solidFill>
                  <a:srgbClr val="FF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生产端</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的促进作用有（</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pP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①</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提高生产效率，缓解了劳动力不足问题</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②</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提高</a:t>
            </a:r>
            <a:r>
              <a:rPr lang="zh-CN" altLang="zh-CN" sz="2800" b="1" kern="100" dirty="0">
                <a:solidFill>
                  <a:srgbClr val="7030A0"/>
                </a:solidFill>
                <a:effectLst/>
                <a:latin typeface="Times New Roman" panose="02020603050405020304" pitchFamily="18" charset="0"/>
                <a:ea typeface="宋体" panose="02010600030101010101" pitchFamily="2" charset="-122"/>
                <a:cs typeface="宋体" panose="02010600030101010101" pitchFamily="2" charset="-122"/>
              </a:rPr>
              <a:t>物流效率</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，减少了运输过程中的损失</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pP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③</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进行实时数据监测，提高农产品产量质量</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④</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通过线上推广</a:t>
            </a:r>
            <a:r>
              <a:rPr lang="zh-CN" altLang="zh-CN" sz="2800" b="1" kern="100" dirty="0">
                <a:solidFill>
                  <a:srgbClr val="7030A0"/>
                </a:solidFill>
                <a:effectLst/>
                <a:latin typeface="Times New Roman" panose="02020603050405020304" pitchFamily="18" charset="0"/>
                <a:ea typeface="宋体" panose="02010600030101010101" pitchFamily="2" charset="-122"/>
                <a:cs typeface="宋体" panose="02010600030101010101" pitchFamily="2" charset="-122"/>
              </a:rPr>
              <a:t>销售</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，扩大农产品销售市场</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①②</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B. </a:t>
            </a:r>
            <a:r>
              <a:rPr lang="en-US" altLang="zh-CN" sz="2800" b="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①③</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②④</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D. </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③④</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pic>
        <p:nvPicPr>
          <p:cNvPr id="2" name="图片 1">
            <a:extLst>
              <a:ext uri="{FF2B5EF4-FFF2-40B4-BE49-F238E27FC236}">
                <a16:creationId xmlns:a16="http://schemas.microsoft.com/office/drawing/2014/main" id="{83470F9F-F49A-1BBB-0D90-64D9BD2333F3}"/>
              </a:ext>
            </a:extLst>
          </p:cNvPr>
          <p:cNvPicPr>
            <a:picLocks noChangeAspect="1"/>
          </p:cNvPicPr>
          <p:nvPr/>
        </p:nvPicPr>
        <p:blipFill>
          <a:blip r:embed="rId2"/>
          <a:stretch>
            <a:fillRect/>
          </a:stretch>
        </p:blipFill>
        <p:spPr>
          <a:xfrm>
            <a:off x="1440649" y="269158"/>
            <a:ext cx="9041995" cy="3159842"/>
          </a:xfrm>
          <a:prstGeom prst="rect">
            <a:avLst/>
          </a:prstGeom>
        </p:spPr>
      </p:pic>
      <p:sp>
        <p:nvSpPr>
          <p:cNvPr id="3" name="矩形 2">
            <a:extLst>
              <a:ext uri="{FF2B5EF4-FFF2-40B4-BE49-F238E27FC236}">
                <a16:creationId xmlns:a16="http://schemas.microsoft.com/office/drawing/2014/main" id="{C800A64A-626C-0DB3-932A-3CC4CEB996DB}"/>
              </a:ext>
            </a:extLst>
          </p:cNvPr>
          <p:cNvSpPr/>
          <p:nvPr/>
        </p:nvSpPr>
        <p:spPr>
          <a:xfrm>
            <a:off x="1216241" y="76093"/>
            <a:ext cx="2698811" cy="35237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3837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DAA9C-FC47-D3DE-891E-5BD6448EE131}"/>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1CFB0828-1594-390A-095C-1642009DD796}"/>
              </a:ext>
            </a:extLst>
          </p:cNvPr>
          <p:cNvSpPr txBox="1"/>
          <p:nvPr/>
        </p:nvSpPr>
        <p:spPr>
          <a:xfrm>
            <a:off x="430329" y="186431"/>
            <a:ext cx="11331341" cy="2677656"/>
          </a:xfrm>
          <a:prstGeom prst="rect">
            <a:avLst/>
          </a:prstGeom>
          <a:noFill/>
        </p:spPr>
        <p:txBody>
          <a:bodyPr wrap="square">
            <a:spAutoFit/>
          </a:bodyPr>
          <a:lstStyle/>
          <a:p>
            <a:pPr indent="266700" algn="l" fontAlgn="ctr">
              <a:buNone/>
            </a:pP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四川省甘孜藏族自治州理塘县位于青藏高原东南缘，近年来与东部发达地区合作，大力发展数字化果蔬种植，成立甘孜州首个现代数字农业园区</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理塘濯桑果蔬数字化农业园区。园区全程采用数字化跟踪，现已成功栽培小番茄、白萝卜、草莓、香菇等</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余个品种，</a:t>
            </a:r>
            <a:r>
              <a:rPr lang="zh-CN" altLang="zh-CN" sz="2800" b="1" kern="100" dirty="0">
                <a:solidFill>
                  <a:srgbClr val="FF0000"/>
                </a:solidFill>
                <a:effectLst/>
                <a:highlight>
                  <a:srgbClr val="FFFF00"/>
                </a:highlight>
                <a:latin typeface="Times New Roman" panose="02020603050405020304" pitchFamily="18" charset="0"/>
                <a:ea typeface="楷体" panose="02010609060101010101" pitchFamily="49" charset="-122"/>
                <a:cs typeface="楷体" panose="02010609060101010101" pitchFamily="49" charset="-122"/>
              </a:rPr>
              <a:t>产品主要销往港澳台中高端大型生鲜超市，</a:t>
            </a:r>
            <a:r>
              <a:rPr lang="zh-CN" altLang="zh-CN" sz="2800" kern="100" dirty="0">
                <a:solidFill>
                  <a:srgbClr val="000000"/>
                </a:solidFill>
                <a:effectLst/>
                <a:latin typeface="Times New Roman" panose="02020603050405020304" pitchFamily="18" charset="0"/>
                <a:ea typeface="楷体" panose="02010609060101010101" pitchFamily="49" charset="-122"/>
                <a:cs typeface="楷体" panose="02010609060101010101" pitchFamily="49" charset="-122"/>
              </a:rPr>
              <a:t>走出了一条农业、农村振兴的新道路。下图示意理塘濯桑农业园数字化产业链。据此完成下面小题。</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6" name="文本框 5">
            <a:extLst>
              <a:ext uri="{FF2B5EF4-FFF2-40B4-BE49-F238E27FC236}">
                <a16:creationId xmlns:a16="http://schemas.microsoft.com/office/drawing/2014/main" id="{8B309B70-FF95-065B-C7BA-70F200F2A9D7}"/>
              </a:ext>
            </a:extLst>
          </p:cNvPr>
          <p:cNvSpPr txBox="1"/>
          <p:nvPr/>
        </p:nvSpPr>
        <p:spPr>
          <a:xfrm>
            <a:off x="631365" y="3150265"/>
            <a:ext cx="10734173" cy="1384995"/>
          </a:xfrm>
          <a:prstGeom prst="rect">
            <a:avLst/>
          </a:prstGeom>
          <a:noFill/>
        </p:spPr>
        <p:txBody>
          <a:bodyPr wrap="square">
            <a:spAutoFit/>
          </a:bodyPr>
          <a:lstStyle/>
          <a:p>
            <a:pPr algn="l" fontAlgn="ctr">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16.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理塘濯桑数字化农业园区果蔬产品主要面向中高端消费市场的主要原因是（</a:t>
            </a:r>
            <a:r>
              <a:rPr lang="en-US" altLang="zh-CN" sz="2800" kern="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cs typeface="宋体" panose="02010600030101010101" pitchFamily="2" charset="-122"/>
            </a:endParaRPr>
          </a:p>
          <a:p>
            <a:pPr indent="133350" algn="l" fontAlgn="ctr">
              <a:buNone/>
              <a:tabLst>
                <a:tab pos="1546860" algn="l"/>
                <a:tab pos="3094355" algn="l"/>
                <a:tab pos="4641215" algn="l"/>
              </a:tabLst>
            </a:pP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生产成本低</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B.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技术水平高</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C. </a:t>
            </a:r>
            <a:r>
              <a:rPr lang="zh-CN"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交通便利</a:t>
            </a:r>
            <a:r>
              <a:rPr lang="en-US" altLang="zh-CN" sz="2800" kern="100"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	</a:t>
            </a:r>
            <a:r>
              <a:rPr lang="en-US"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D. </a:t>
            </a:r>
            <a:r>
              <a:rPr lang="zh-CN" altLang="zh-CN" sz="2800" b="1" kern="100"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产品品质高</a:t>
            </a:r>
          </a:p>
        </p:txBody>
      </p:sp>
    </p:spTree>
    <p:extLst>
      <p:ext uri="{BB962C8B-B14F-4D97-AF65-F5344CB8AC3E}">
        <p14:creationId xmlns:p14="http://schemas.microsoft.com/office/powerpoint/2010/main" val="9875435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3666</Words>
  <Application>Microsoft Office PowerPoint</Application>
  <PresentationFormat>宽屏</PresentationFormat>
  <Paragraphs>134</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等线</vt:lpstr>
      <vt:lpstr>等线 Light</vt:lpstr>
      <vt:lpstr>华文中宋</vt:lpstr>
      <vt:lpstr>楷体</vt:lpstr>
      <vt:lpstr>宋体</vt:lpstr>
      <vt:lpstr>微软雅黑</vt:lpstr>
      <vt:lpstr>Arial</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倩 刘</dc:creator>
  <cp:lastModifiedBy>倩 刘</cp:lastModifiedBy>
  <cp:revision>6</cp:revision>
  <dcterms:created xsi:type="dcterms:W3CDTF">2026-04-14T03:23:06Z</dcterms:created>
  <dcterms:modified xsi:type="dcterms:W3CDTF">2026-04-14T08:19:51Z</dcterms:modified>
</cp:coreProperties>
</file>